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79"/>
  </p:notesMasterIdLst>
  <p:sldIdLst>
    <p:sldId id="257" r:id="rId2"/>
    <p:sldId id="258" r:id="rId3"/>
    <p:sldId id="259" r:id="rId4"/>
    <p:sldId id="260" r:id="rId5"/>
    <p:sldId id="302" r:id="rId6"/>
    <p:sldId id="314" r:id="rId7"/>
    <p:sldId id="315" r:id="rId8"/>
    <p:sldId id="316" r:id="rId9"/>
    <p:sldId id="304" r:id="rId10"/>
    <p:sldId id="264" r:id="rId11"/>
    <p:sldId id="268" r:id="rId12"/>
    <p:sldId id="269" r:id="rId13"/>
    <p:sldId id="270" r:id="rId14"/>
    <p:sldId id="271" r:id="rId15"/>
    <p:sldId id="357" r:id="rId16"/>
    <p:sldId id="272" r:id="rId17"/>
    <p:sldId id="273" r:id="rId18"/>
    <p:sldId id="311" r:id="rId19"/>
    <p:sldId id="313" r:id="rId20"/>
    <p:sldId id="274" r:id="rId21"/>
    <p:sldId id="278" r:id="rId22"/>
    <p:sldId id="300" r:id="rId23"/>
    <p:sldId id="358" r:id="rId24"/>
    <p:sldId id="360" r:id="rId25"/>
    <p:sldId id="362" r:id="rId26"/>
    <p:sldId id="279" r:id="rId27"/>
    <p:sldId id="280" r:id="rId28"/>
    <p:sldId id="281" r:id="rId29"/>
    <p:sldId id="282" r:id="rId30"/>
    <p:sldId id="283" r:id="rId31"/>
    <p:sldId id="284" r:id="rId32"/>
    <p:sldId id="286" r:id="rId33"/>
    <p:sldId id="326" r:id="rId34"/>
    <p:sldId id="327" r:id="rId35"/>
    <p:sldId id="328" r:id="rId36"/>
    <p:sldId id="329" r:id="rId37"/>
    <p:sldId id="288" r:id="rId38"/>
    <p:sldId id="290" r:id="rId39"/>
    <p:sldId id="322" r:id="rId40"/>
    <p:sldId id="323" r:id="rId41"/>
    <p:sldId id="324" r:id="rId42"/>
    <p:sldId id="325" r:id="rId43"/>
    <p:sldId id="349" r:id="rId44"/>
    <p:sldId id="330" r:id="rId45"/>
    <p:sldId id="331" r:id="rId46"/>
    <p:sldId id="332" r:id="rId47"/>
    <p:sldId id="333" r:id="rId48"/>
    <p:sldId id="334" r:id="rId49"/>
    <p:sldId id="335" r:id="rId50"/>
    <p:sldId id="336" r:id="rId51"/>
    <p:sldId id="337" r:id="rId52"/>
    <p:sldId id="338" r:id="rId53"/>
    <p:sldId id="339" r:id="rId54"/>
    <p:sldId id="340" r:id="rId55"/>
    <p:sldId id="345" r:id="rId56"/>
    <p:sldId id="350" r:id="rId57"/>
    <p:sldId id="341" r:id="rId58"/>
    <p:sldId id="351" r:id="rId59"/>
    <p:sldId id="342" r:id="rId60"/>
    <p:sldId id="343" r:id="rId61"/>
    <p:sldId id="352" r:id="rId62"/>
    <p:sldId id="344" r:id="rId63"/>
    <p:sldId id="353" r:id="rId64"/>
    <p:sldId id="346" r:id="rId65"/>
    <p:sldId id="347" r:id="rId66"/>
    <p:sldId id="348" r:id="rId67"/>
    <p:sldId id="292" r:id="rId68"/>
    <p:sldId id="306" r:id="rId69"/>
    <p:sldId id="319" r:id="rId70"/>
    <p:sldId id="320" r:id="rId71"/>
    <p:sldId id="294" r:id="rId72"/>
    <p:sldId id="308" r:id="rId73"/>
    <p:sldId id="307" r:id="rId74"/>
    <p:sldId id="318" r:id="rId75"/>
    <p:sldId id="309" r:id="rId76"/>
    <p:sldId id="296" r:id="rId77"/>
    <p:sldId id="298" r:id="rId7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F8DC"/>
    <a:srgbClr val="3EEEAB"/>
    <a:srgbClr val="FF00FF"/>
    <a:srgbClr val="1B9555"/>
    <a:srgbClr val="006600"/>
    <a:srgbClr val="009900"/>
    <a:srgbClr val="9ADBF8"/>
    <a:srgbClr val="11BF7D"/>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20" d="100"/>
          <a:sy n="120" d="100"/>
        </p:scale>
        <p:origin x="9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contrasting" dir="t">
                <a:rot lat="0" lon="0" rev="9000000"/>
              </a:lightRig>
            </a:scene3d>
            <a:sp3d>
              <a:bevelT w="393700" h="304800"/>
            </a:sp3d>
          </c:spPr>
          <c:explosion val="18"/>
          <c:dPt>
            <c:idx val="0"/>
            <c:bubble3D val="0"/>
            <c:spPr>
              <a:solidFill>
                <a:schemeClr val="accent3">
                  <a:lumMod val="60000"/>
                  <a:lumOff val="40000"/>
                </a:schemeClr>
              </a:solidFill>
              <a:scene3d>
                <a:camera prst="orthographicFront"/>
                <a:lightRig rig="contrasting" dir="t">
                  <a:rot lat="0" lon="0" rev="9000000"/>
                </a:lightRig>
              </a:scene3d>
              <a:sp3d>
                <a:bevelT w="393700" h="304800"/>
              </a:sp3d>
            </c:spPr>
            <c:extLst>
              <c:ext xmlns:c16="http://schemas.microsoft.com/office/drawing/2014/chart" uri="{C3380CC4-5D6E-409C-BE32-E72D297353CC}">
                <c16:uniqueId val="{00000001-45EC-45E2-A9A4-EA078F3A7447}"/>
              </c:ext>
            </c:extLst>
          </c:dPt>
          <c:dPt>
            <c:idx val="1"/>
            <c:bubble3D val="0"/>
            <c:spPr>
              <a:solidFill>
                <a:schemeClr val="accent5">
                  <a:lumMod val="60000"/>
                  <a:lumOff val="40000"/>
                </a:schemeClr>
              </a:solidFill>
              <a:scene3d>
                <a:camera prst="orthographicFront"/>
                <a:lightRig rig="contrasting" dir="t">
                  <a:rot lat="0" lon="0" rev="9000000"/>
                </a:lightRig>
              </a:scene3d>
              <a:sp3d>
                <a:bevelT w="393700" h="304800"/>
              </a:sp3d>
            </c:spPr>
            <c:extLst>
              <c:ext xmlns:c16="http://schemas.microsoft.com/office/drawing/2014/chart" uri="{C3380CC4-5D6E-409C-BE32-E72D297353CC}">
                <c16:uniqueId val="{00000003-45EC-45E2-A9A4-EA078F3A7447}"/>
              </c:ext>
            </c:extLst>
          </c:dPt>
          <c:dPt>
            <c:idx val="2"/>
            <c:bubble3D val="0"/>
            <c:spPr>
              <a:solidFill>
                <a:schemeClr val="bg2">
                  <a:lumMod val="50000"/>
                </a:schemeClr>
              </a:solidFill>
              <a:scene3d>
                <a:camera prst="orthographicFront"/>
                <a:lightRig rig="contrasting" dir="t">
                  <a:rot lat="0" lon="0" rev="9000000"/>
                </a:lightRig>
              </a:scene3d>
              <a:sp3d>
                <a:bevelT w="393700" h="304800"/>
              </a:sp3d>
            </c:spPr>
            <c:extLst>
              <c:ext xmlns:c16="http://schemas.microsoft.com/office/drawing/2014/chart" uri="{C3380CC4-5D6E-409C-BE32-E72D297353CC}">
                <c16:uniqueId val="{00000005-45EC-45E2-A9A4-EA078F3A7447}"/>
              </c:ext>
            </c:extLst>
          </c:dPt>
          <c:cat>
            <c:strRef>
              <c:f>Лист1!$A$2:$A$4</c:f>
              <c:strCache>
                <c:ptCount val="3"/>
                <c:pt idx="0">
                  <c:v>Кв. 1</c:v>
                </c:pt>
                <c:pt idx="1">
                  <c:v>Кв. 2</c:v>
                </c:pt>
                <c:pt idx="2">
                  <c:v>Кв. 4</c:v>
                </c:pt>
              </c:strCache>
            </c:strRef>
          </c:cat>
          <c:val>
            <c:numRef>
              <c:f>Лист1!$B$2:$B$4</c:f>
              <c:numCache>
                <c:formatCode>General</c:formatCode>
                <c:ptCount val="3"/>
                <c:pt idx="0">
                  <c:v>50</c:v>
                </c:pt>
                <c:pt idx="1">
                  <c:v>50</c:v>
                </c:pt>
                <c:pt idx="2">
                  <c:v>50</c:v>
                </c:pt>
              </c:numCache>
            </c:numRef>
          </c:val>
          <c:extLst>
            <c:ext xmlns:c16="http://schemas.microsoft.com/office/drawing/2014/chart" uri="{C3380CC4-5D6E-409C-BE32-E72D297353CC}">
              <c16:uniqueId val="{00000006-45EC-45E2-A9A4-EA078F3A7447}"/>
            </c:ext>
          </c:extLst>
        </c:ser>
        <c:dLbls>
          <c:showLegendKey val="0"/>
          <c:showVal val="0"/>
          <c:showCatName val="0"/>
          <c:showSerName val="0"/>
          <c:showPercent val="0"/>
          <c:showBubbleSize val="0"/>
          <c:showLeaderLines val="1"/>
        </c:dLbls>
        <c:firstSliceAng val="51"/>
        <c:holeSize val="52"/>
      </c:doughnutChart>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30"/>
      <c:depthPercent val="100"/>
      <c:rAngAx val="0"/>
      <c:perspective val="20"/>
    </c:view3D>
    <c:floor>
      <c:thickness val="0"/>
    </c:floor>
    <c:sideWall>
      <c:thickness val="0"/>
    </c:sideWall>
    <c:backWall>
      <c:thickness val="0"/>
    </c:backWall>
    <c:plotArea>
      <c:layout>
        <c:manualLayout>
          <c:layoutTarget val="inner"/>
          <c:xMode val="edge"/>
          <c:yMode val="edge"/>
          <c:x val="2.1319365003400235E-2"/>
          <c:y val="2.0749328505982996E-2"/>
          <c:w val="0.95736126999319981"/>
          <c:h val="0.92391912881139548"/>
        </c:manualLayout>
      </c:layout>
      <c:pie3DChart>
        <c:varyColors val="1"/>
        <c:ser>
          <c:idx val="0"/>
          <c:order val="0"/>
          <c:tx>
            <c:strRef>
              <c:f>Лист1!$B$1</c:f>
              <c:strCache>
                <c:ptCount val="1"/>
                <c:pt idx="0">
                  <c:v>Столбец1</c:v>
                </c:pt>
              </c:strCache>
            </c:strRef>
          </c:tx>
          <c:spPr>
            <a:solidFill>
              <a:srgbClr val="C0504D">
                <a:shade val="65000"/>
              </a:srgbClr>
            </a:solidFill>
            <a:ln>
              <a:noFill/>
              <a:round/>
            </a:ln>
            <a:effectLst/>
            <a:scene3d>
              <a:camera prst="orthographicFront"/>
              <a:lightRig rig="threePt" dir="t"/>
            </a:scene3d>
            <a:sp3d>
              <a:bevelT w="139700" h="139700" prst="divot"/>
            </a:sp3d>
          </c:spPr>
          <c:explosion val="31"/>
          <c:dPt>
            <c:idx val="0"/>
            <c:bubble3D val="0"/>
            <c:spPr>
              <a:solidFill>
                <a:schemeClr val="tx2">
                  <a:lumMod val="40000"/>
                  <a:lumOff val="60000"/>
                </a:schemeClr>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0-A1BC-4534-9267-11942D55C1DA}"/>
              </c:ext>
            </c:extLst>
          </c:dPt>
          <c:dPt>
            <c:idx val="1"/>
            <c:bubble3D val="0"/>
            <c:spPr>
              <a:solidFill>
                <a:schemeClr val="accent3">
                  <a:lumMod val="40000"/>
                  <a:lumOff val="60000"/>
                </a:schemeClr>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1-A1BC-4534-9267-11942D55C1DA}"/>
              </c:ext>
            </c:extLst>
          </c:dPt>
          <c:dPt>
            <c:idx val="2"/>
            <c:bubble3D val="0"/>
            <c:spPr>
              <a:solidFill>
                <a:schemeClr val="accent2">
                  <a:lumMod val="60000"/>
                  <a:lumOff val="40000"/>
                </a:schemeClr>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2-A1BC-4534-9267-11942D55C1DA}"/>
              </c:ext>
            </c:extLst>
          </c:dPt>
          <c:dPt>
            <c:idx val="3"/>
            <c:bubble3D val="0"/>
            <c:spPr>
              <a:solidFill>
                <a:schemeClr val="accent4">
                  <a:lumMod val="40000"/>
                  <a:lumOff val="60000"/>
                </a:schemeClr>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3-A1BC-4534-9267-11942D55C1DA}"/>
              </c:ext>
            </c:extLst>
          </c:dPt>
          <c:dPt>
            <c:idx val="4"/>
            <c:bubble3D val="0"/>
            <c:spPr>
              <a:solidFill>
                <a:srgbClr val="FF0000"/>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4-A1BC-4534-9267-11942D55C1DA}"/>
              </c:ext>
            </c:extLst>
          </c:dPt>
          <c:dPt>
            <c:idx val="5"/>
            <c:bubble3D val="0"/>
            <c:spPr>
              <a:solidFill>
                <a:schemeClr val="accent5">
                  <a:lumMod val="60000"/>
                  <a:lumOff val="40000"/>
                </a:schemeClr>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5-A1BC-4534-9267-11942D55C1DA}"/>
              </c:ext>
            </c:extLst>
          </c:dPt>
          <c:dPt>
            <c:idx val="6"/>
            <c:bubble3D val="0"/>
            <c:spPr>
              <a:solidFill>
                <a:schemeClr val="accent6">
                  <a:lumMod val="75000"/>
                </a:schemeClr>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6-A1BC-4534-9267-11942D55C1DA}"/>
              </c:ext>
            </c:extLst>
          </c:dPt>
          <c:dPt>
            <c:idx val="7"/>
            <c:bubble3D val="0"/>
            <c:spPr>
              <a:solidFill>
                <a:srgbClr val="00B050"/>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7-A1BC-4534-9267-11942D55C1DA}"/>
              </c:ext>
            </c:extLst>
          </c:dPt>
          <c:dPt>
            <c:idx val="8"/>
            <c:bubble3D val="0"/>
            <c:spPr>
              <a:solidFill>
                <a:schemeClr val="tx1">
                  <a:lumMod val="50000"/>
                  <a:lumOff val="50000"/>
                </a:schemeClr>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8-A1BC-4534-9267-11942D55C1DA}"/>
              </c:ext>
            </c:extLst>
          </c:dPt>
          <c:dPt>
            <c:idx val="9"/>
            <c:bubble3D val="0"/>
            <c:spPr>
              <a:solidFill>
                <a:schemeClr val="tx2">
                  <a:lumMod val="60000"/>
                  <a:lumOff val="40000"/>
                </a:schemeClr>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9-A1BC-4534-9267-11942D55C1DA}"/>
              </c:ext>
            </c:extLst>
          </c:dPt>
          <c:dPt>
            <c:idx val="10"/>
            <c:bubble3D val="0"/>
            <c:spPr>
              <a:solidFill>
                <a:schemeClr val="bg1"/>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A-A1BC-4534-9267-11942D55C1DA}"/>
              </c:ext>
            </c:extLst>
          </c:dPt>
          <c:dPt>
            <c:idx val="12"/>
            <c:bubble3D val="0"/>
            <c:spPr>
              <a:solidFill>
                <a:srgbClr val="7030A0"/>
              </a:solidFill>
              <a:ln>
                <a:noFill/>
                <a:round/>
              </a:ln>
              <a:effectLst/>
              <a:scene3d>
                <a:camera prst="orthographicFront"/>
                <a:lightRig rig="threePt" dir="t"/>
              </a:scene3d>
              <a:sp3d>
                <a:bevelT w="139700" h="139700" prst="divot"/>
              </a:sp3d>
            </c:spPr>
            <c:extLst>
              <c:ext xmlns:c16="http://schemas.microsoft.com/office/drawing/2014/chart" uri="{C3380CC4-5D6E-409C-BE32-E72D297353CC}">
                <c16:uniqueId val="{0000000B-A1BC-4534-9267-11942D55C1DA}"/>
              </c:ext>
            </c:extLst>
          </c:dPt>
          <c:cat>
            <c:strRef>
              <c:f>Лист1!$A$2:$A$15</c:f>
              <c:strCache>
                <c:ptCount val="14"/>
                <c:pt idx="0">
                  <c:v>Общегосударственные вопросы</c:v>
                </c:pt>
                <c:pt idx="1">
                  <c:v>Национальная оборона</c:v>
                </c:pt>
                <c:pt idx="2">
                  <c:v>Национальная безопасность и правоохранительная деятельность</c:v>
                </c:pt>
                <c:pt idx="3">
                  <c:v>Социальная политика</c:v>
                </c:pt>
                <c:pt idx="4">
                  <c:v>Физическая культура и спорт</c:v>
                </c:pt>
                <c:pt idx="5">
                  <c:v>Средства массовой информации</c:v>
                </c:pt>
                <c:pt idx="6">
                  <c:v>Обслуживание государственного (муниципального) долга</c:v>
                </c:pt>
                <c:pt idx="7">
                  <c:v>Межбюджетные трансферты общего характера бюджетам бюджетной системы Российской Федерации</c:v>
                </c:pt>
                <c:pt idx="8">
                  <c:v>Здравоохранение</c:v>
                </c:pt>
                <c:pt idx="9">
                  <c:v>Культура, кинематография</c:v>
                </c:pt>
                <c:pt idx="10">
                  <c:v>Образование</c:v>
                </c:pt>
                <c:pt idx="11">
                  <c:v>Охрана окружающей среды</c:v>
                </c:pt>
                <c:pt idx="12">
                  <c:v>Жилищно-коммунальное хозяйство</c:v>
                </c:pt>
                <c:pt idx="13">
                  <c:v>Национальная экономика</c:v>
                </c:pt>
              </c:strCache>
            </c:strRef>
          </c:cat>
          <c:val>
            <c:numRef>
              <c:f>Лист1!$B$2:$B$15</c:f>
              <c:numCache>
                <c:formatCode>General</c:formatCode>
                <c:ptCount val="14"/>
                <c:pt idx="0">
                  <c:v>1191523.6000000001</c:v>
                </c:pt>
                <c:pt idx="1">
                  <c:v>20999</c:v>
                </c:pt>
                <c:pt idx="2">
                  <c:v>160165.70000000001</c:v>
                </c:pt>
                <c:pt idx="3">
                  <c:v>7777630.7000000002</c:v>
                </c:pt>
                <c:pt idx="4">
                  <c:v>572948.80000000005</c:v>
                </c:pt>
                <c:pt idx="5">
                  <c:v>138898.4</c:v>
                </c:pt>
                <c:pt idx="6">
                  <c:v>150000</c:v>
                </c:pt>
                <c:pt idx="7">
                  <c:v>1455448.9</c:v>
                </c:pt>
                <c:pt idx="8">
                  <c:v>2208415.2999999998</c:v>
                </c:pt>
                <c:pt idx="9">
                  <c:v>706247</c:v>
                </c:pt>
                <c:pt idx="10">
                  <c:v>6525467.2000000002</c:v>
                </c:pt>
                <c:pt idx="11">
                  <c:v>59552</c:v>
                </c:pt>
                <c:pt idx="12">
                  <c:v>1400985.3</c:v>
                </c:pt>
                <c:pt idx="13">
                  <c:v>7387535.9000000004</c:v>
                </c:pt>
              </c:numCache>
            </c:numRef>
          </c:val>
          <c:extLst>
            <c:ext xmlns:c16="http://schemas.microsoft.com/office/drawing/2014/chart" uri="{C3380CC4-5D6E-409C-BE32-E72D297353CC}">
              <c16:uniqueId val="{0000000C-A1BC-4534-9267-11942D55C1DA}"/>
            </c:ext>
          </c:extLst>
        </c:ser>
        <c:ser>
          <c:idx val="1"/>
          <c:order val="1"/>
          <c:tx>
            <c:strRef>
              <c:f>Лист1!$C$1</c:f>
              <c:strCache>
                <c:ptCount val="1"/>
                <c:pt idx="0">
                  <c:v>Столбец12</c:v>
                </c:pt>
              </c:strCache>
            </c:strRef>
          </c:tx>
          <c:cat>
            <c:strRef>
              <c:f>Лист1!$A$2:$A$15</c:f>
              <c:strCache>
                <c:ptCount val="14"/>
                <c:pt idx="0">
                  <c:v>Общегосударственные вопросы</c:v>
                </c:pt>
                <c:pt idx="1">
                  <c:v>Национальная оборона</c:v>
                </c:pt>
                <c:pt idx="2">
                  <c:v>Национальная безопасность и правоохранительная деятельность</c:v>
                </c:pt>
                <c:pt idx="3">
                  <c:v>Социальная политика</c:v>
                </c:pt>
                <c:pt idx="4">
                  <c:v>Физическая культура и спорт</c:v>
                </c:pt>
                <c:pt idx="5">
                  <c:v>Средства массовой информации</c:v>
                </c:pt>
                <c:pt idx="6">
                  <c:v>Обслуживание государственного (муниципального) долга</c:v>
                </c:pt>
                <c:pt idx="7">
                  <c:v>Межбюджетные трансферты общего характера бюджетам бюджетной системы Российской Федерации</c:v>
                </c:pt>
                <c:pt idx="8">
                  <c:v>Здравоохранение</c:v>
                </c:pt>
                <c:pt idx="9">
                  <c:v>Культура, кинематография</c:v>
                </c:pt>
                <c:pt idx="10">
                  <c:v>Образование</c:v>
                </c:pt>
                <c:pt idx="11">
                  <c:v>Охрана окружающей среды</c:v>
                </c:pt>
                <c:pt idx="12">
                  <c:v>Жилищно-коммунальное хозяйство</c:v>
                </c:pt>
                <c:pt idx="13">
                  <c:v>Национальная экономика</c:v>
                </c:pt>
              </c:strCache>
            </c:strRef>
          </c:cat>
          <c:val>
            <c:numRef>
              <c:f>Лист1!$C$2:$C$15</c:f>
              <c:numCache>
                <c:formatCode>0.00%</c:formatCode>
                <c:ptCount val="14"/>
                <c:pt idx="0">
                  <c:v>4.0000000000000022E-2</c:v>
                </c:pt>
                <c:pt idx="1">
                  <c:v>7.0000000000000346E-4</c:v>
                </c:pt>
                <c:pt idx="2">
                  <c:v>5.5000000000000014E-3</c:v>
                </c:pt>
                <c:pt idx="3">
                  <c:v>0.26</c:v>
                </c:pt>
                <c:pt idx="4">
                  <c:v>1.9000000000000083E-2</c:v>
                </c:pt>
                <c:pt idx="5">
                  <c:v>4.8000000000000004E-3</c:v>
                </c:pt>
                <c:pt idx="6">
                  <c:v>5.0000000000000114E-3</c:v>
                </c:pt>
                <c:pt idx="7">
                  <c:v>4.9000000000000113E-2</c:v>
                </c:pt>
                <c:pt idx="8">
                  <c:v>7.3999999999999996E-2</c:v>
                </c:pt>
                <c:pt idx="9">
                  <c:v>2.4E-2</c:v>
                </c:pt>
                <c:pt idx="10">
                  <c:v>0.21900000000000044</c:v>
                </c:pt>
                <c:pt idx="11">
                  <c:v>2.0000000000000052E-3</c:v>
                </c:pt>
                <c:pt idx="12">
                  <c:v>4.7000000000000014E-2</c:v>
                </c:pt>
                <c:pt idx="13">
                  <c:v>0.25</c:v>
                </c:pt>
              </c:numCache>
            </c:numRef>
          </c:val>
          <c:extLst>
            <c:ext xmlns:c16="http://schemas.microsoft.com/office/drawing/2014/chart" uri="{C3380CC4-5D6E-409C-BE32-E72D297353CC}">
              <c16:uniqueId val="{0000000D-A1BC-4534-9267-11942D55C1DA}"/>
            </c:ext>
          </c:extLst>
        </c:ser>
        <c:dLbls>
          <c:showLegendKey val="0"/>
          <c:showVal val="0"/>
          <c:showCatName val="0"/>
          <c:showSerName val="0"/>
          <c:showPercent val="0"/>
          <c:showBubbleSize val="0"/>
          <c:showLeaderLines val="1"/>
        </c:dLbls>
      </c:pie3DChart>
      <c:spPr>
        <a:effectLst>
          <a:outerShdw blurRad="76200" dir="13500000" sy="23000" kx="1200000" algn="br" rotWithShape="0">
            <a:prstClr val="black">
              <a:alpha val="20000"/>
            </a:prstClr>
          </a:outerShdw>
        </a:effectLst>
      </c:spPr>
    </c:plotArea>
    <c:plotVisOnly val="1"/>
    <c:dispBlanksAs val="zero"/>
    <c:showDLblsOverMax val="0"/>
  </c:chart>
  <c:spPr>
    <a:effectLst>
      <a:outerShdw blurRad="76200" dir="18900000" sy="23000" kx="-1200000" algn="bl" rotWithShape="0">
        <a:prstClr val="black">
          <a:alpha val="20000"/>
        </a:prstClr>
      </a:outerShdw>
    </a:effectLst>
    <a:scene3d>
      <a:camera prst="orthographicFront"/>
      <a:lightRig rig="threePt" dir="t"/>
    </a:scene3d>
    <a:sp3d>
      <a:bevelB h="6350"/>
    </a:sp3d>
  </c:spPr>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spPr>
            <a:scene3d>
              <a:camera prst="orthographicFront"/>
              <a:lightRig rig="threePt" dir="t"/>
            </a:scene3d>
            <a:sp3d>
              <a:bevelT w="139700" h="139700" prst="divot"/>
            </a:sp3d>
          </c:spPr>
          <c:dPt>
            <c:idx val="0"/>
            <c:bubble3D val="0"/>
            <c:spPr>
              <a:solidFill>
                <a:schemeClr val="tx2">
                  <a:lumMod val="40000"/>
                  <a:lumOff val="60000"/>
                </a:schemeClr>
              </a:solidFill>
              <a:scene3d>
                <a:camera prst="orthographicFront"/>
                <a:lightRig rig="threePt" dir="t"/>
              </a:scene3d>
              <a:sp3d>
                <a:bevelT w="139700" h="139700" prst="divot"/>
              </a:sp3d>
            </c:spPr>
            <c:extLst>
              <c:ext xmlns:c16="http://schemas.microsoft.com/office/drawing/2014/chart" uri="{C3380CC4-5D6E-409C-BE32-E72D297353CC}">
                <c16:uniqueId val="{00000000-CED5-4BCA-849B-6AA28943700A}"/>
              </c:ext>
            </c:extLst>
          </c:dPt>
          <c:dPt>
            <c:idx val="1"/>
            <c:bubble3D val="0"/>
            <c:spPr>
              <a:solidFill>
                <a:schemeClr val="accent2">
                  <a:lumMod val="60000"/>
                  <a:lumOff val="40000"/>
                </a:schemeClr>
              </a:solidFill>
              <a:scene3d>
                <a:camera prst="orthographicFront"/>
                <a:lightRig rig="threePt" dir="t"/>
              </a:scene3d>
              <a:sp3d>
                <a:bevelT w="139700" h="139700" prst="divot"/>
              </a:sp3d>
            </c:spPr>
            <c:extLst>
              <c:ext xmlns:c16="http://schemas.microsoft.com/office/drawing/2014/chart" uri="{C3380CC4-5D6E-409C-BE32-E72D297353CC}">
                <c16:uniqueId val="{00000001-CED5-4BCA-849B-6AA28943700A}"/>
              </c:ext>
            </c:extLst>
          </c:dPt>
          <c:cat>
            <c:strRef>
              <c:f>Лист1!$A$2:$A$5</c:f>
              <c:strCache>
                <c:ptCount val="2"/>
                <c:pt idx="0">
                  <c:v>Кв. 1</c:v>
                </c:pt>
                <c:pt idx="1">
                  <c:v>Кв. 2</c:v>
                </c:pt>
              </c:strCache>
            </c:strRef>
          </c:cat>
          <c:val>
            <c:numRef>
              <c:f>Лист1!$B$2:$B$5</c:f>
              <c:numCache>
                <c:formatCode>General</c:formatCode>
                <c:ptCount val="4"/>
                <c:pt idx="0">
                  <c:v>43.9</c:v>
                </c:pt>
                <c:pt idx="1">
                  <c:v>56.1</c:v>
                </c:pt>
              </c:numCache>
            </c:numRef>
          </c:val>
          <c:extLst>
            <c:ext xmlns:c16="http://schemas.microsoft.com/office/drawing/2014/chart" uri="{C3380CC4-5D6E-409C-BE32-E72D297353CC}">
              <c16:uniqueId val="{00000002-CED5-4BCA-849B-6AA28943700A}"/>
            </c:ext>
          </c:extLst>
        </c:ser>
        <c:dLbls>
          <c:showLegendKey val="0"/>
          <c:showVal val="0"/>
          <c:showCatName val="0"/>
          <c:showSerName val="0"/>
          <c:showPercent val="0"/>
          <c:showBubbleSize val="0"/>
          <c:showLeaderLines val="1"/>
        </c:dLbls>
      </c:pie3DChart>
    </c:plotArea>
    <c:plotVisOnly val="1"/>
    <c:dispBlanksAs val="zero"/>
    <c:showDLblsOverMax val="0"/>
  </c:chart>
  <c:spPr>
    <a:scene3d>
      <a:camera prst="orthographicFront"/>
      <a:lightRig rig="threePt" dir="t"/>
    </a:scene3d>
    <a:sp3d>
      <a:bevelT w="114300" prst="artDeco"/>
    </a:sp3d>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4">
                <a:lumMod val="60000"/>
                <a:lumOff val="40000"/>
              </a:schemeClr>
            </a:solidFill>
            <a:scene3d>
              <a:camera prst="orthographicFront"/>
              <a:lightRig rig="threePt" dir="t"/>
            </a:scene3d>
            <a:sp3d prstMaterial="dkEdge">
              <a:bevelT w="196850" h="133350"/>
              <a:bevelB w="260350" h="336550"/>
            </a:sp3d>
          </c:spPr>
          <c:invertIfNegative val="0"/>
          <c:dLbls>
            <c:dLbl>
              <c:idx val="0"/>
              <c:tx>
                <c:rich>
                  <a:bodyPr/>
                  <a:lstStyle/>
                  <a:p>
                    <a:r>
                      <a:rPr lang="en-US" dirty="0"/>
                      <a:t>153 710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64D-4580-9CF5-0B2C7B58D171}"/>
                </c:ext>
              </c:extLst>
            </c:dLbl>
            <c:dLbl>
              <c:idx val="1"/>
              <c:tx>
                <c:rich>
                  <a:bodyPr/>
                  <a:lstStyle/>
                  <a:p>
                    <a:r>
                      <a:rPr lang="en-US" dirty="0"/>
                      <a:t>143</a:t>
                    </a:r>
                    <a:r>
                      <a:rPr lang="en-US" baseline="0" dirty="0"/>
                      <a:t> 918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4D-4580-9CF5-0B2C7B58D171}"/>
                </c:ext>
              </c:extLst>
            </c:dLbl>
            <c:dLbl>
              <c:idx val="2"/>
              <c:tx>
                <c:rich>
                  <a:bodyPr/>
                  <a:lstStyle/>
                  <a:p>
                    <a:r>
                      <a:rPr lang="en-US" dirty="0"/>
                      <a:t>215 058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64D-4580-9CF5-0B2C7B58D171}"/>
                </c:ext>
              </c:extLst>
            </c:dLbl>
            <c:dLbl>
              <c:idx val="3"/>
              <c:tx>
                <c:rich>
                  <a:bodyPr/>
                  <a:lstStyle/>
                  <a:p>
                    <a:r>
                      <a:rPr lang="en-US" dirty="0"/>
                      <a:t>169</a:t>
                    </a:r>
                    <a:r>
                      <a:rPr lang="en-US" baseline="0" dirty="0"/>
                      <a:t> 229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4D-4580-9CF5-0B2C7B58D171}"/>
                </c:ext>
              </c:extLst>
            </c:dLbl>
            <c:dLbl>
              <c:idx val="4"/>
              <c:tx>
                <c:rich>
                  <a:bodyPr/>
                  <a:lstStyle/>
                  <a:p>
                    <a:r>
                      <a:rPr lang="en-US" dirty="0"/>
                      <a:t>159</a:t>
                    </a:r>
                    <a:r>
                      <a:rPr lang="en-US" baseline="0" dirty="0"/>
                      <a:t> 730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64D-4580-9CF5-0B2C7B58D171}"/>
                </c:ext>
              </c:extLst>
            </c:dLbl>
            <c:dLbl>
              <c:idx val="5"/>
              <c:tx>
                <c:rich>
                  <a:bodyPr/>
                  <a:lstStyle/>
                  <a:p>
                    <a:r>
                      <a:rPr lang="en-US" dirty="0"/>
                      <a:t>115 919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4D-4580-9CF5-0B2C7B58D171}"/>
                </c:ext>
              </c:extLst>
            </c:dLbl>
            <c:dLbl>
              <c:idx val="6"/>
              <c:tx>
                <c:rich>
                  <a:bodyPr/>
                  <a:lstStyle/>
                  <a:p>
                    <a:r>
                      <a:rPr lang="en-US" dirty="0"/>
                      <a:t>142</a:t>
                    </a:r>
                    <a:r>
                      <a:rPr lang="en-US" baseline="0" dirty="0"/>
                      <a:t> 390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64D-4580-9CF5-0B2C7B58D17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4"/>
                <c:pt idx="0">
                  <c:v>Категория 1</c:v>
                </c:pt>
                <c:pt idx="1">
                  <c:v>Категория 2</c:v>
                </c:pt>
                <c:pt idx="2">
                  <c:v>Категория 3</c:v>
                </c:pt>
                <c:pt idx="3">
                  <c:v>Категория 4</c:v>
                </c:pt>
              </c:strCache>
            </c:strRef>
          </c:cat>
          <c:val>
            <c:numRef>
              <c:f>Лист1!$B$2:$B$8</c:f>
              <c:numCache>
                <c:formatCode>#,##0</c:formatCode>
                <c:ptCount val="7"/>
                <c:pt idx="0">
                  <c:v>145009</c:v>
                </c:pt>
                <c:pt idx="1">
                  <c:v>147308</c:v>
                </c:pt>
                <c:pt idx="2">
                  <c:v>197980</c:v>
                </c:pt>
                <c:pt idx="3">
                  <c:v>168348</c:v>
                </c:pt>
                <c:pt idx="4">
                  <c:v>144951</c:v>
                </c:pt>
                <c:pt idx="5">
                  <c:v>110083</c:v>
                </c:pt>
                <c:pt idx="6">
                  <c:v>139997</c:v>
                </c:pt>
              </c:numCache>
            </c:numRef>
          </c:val>
          <c:extLst>
            <c:ext xmlns:c16="http://schemas.microsoft.com/office/drawing/2014/chart" uri="{C3380CC4-5D6E-409C-BE32-E72D297353CC}">
              <c16:uniqueId val="{00000000-2016-47E3-A920-841BAED5358F}"/>
            </c:ext>
          </c:extLst>
        </c:ser>
        <c:dLbls>
          <c:showLegendKey val="0"/>
          <c:showVal val="0"/>
          <c:showCatName val="0"/>
          <c:showSerName val="0"/>
          <c:showPercent val="0"/>
          <c:showBubbleSize val="0"/>
        </c:dLbls>
        <c:gapWidth val="150"/>
        <c:axId val="183660544"/>
        <c:axId val="183662080"/>
      </c:barChart>
      <c:catAx>
        <c:axId val="183660544"/>
        <c:scaling>
          <c:orientation val="maxMin"/>
        </c:scaling>
        <c:delete val="1"/>
        <c:axPos val="r"/>
        <c:numFmt formatCode="General" sourceLinked="0"/>
        <c:majorTickMark val="out"/>
        <c:minorTickMark val="none"/>
        <c:tickLblPos val="none"/>
        <c:crossAx val="183662080"/>
        <c:crosses val="autoZero"/>
        <c:auto val="1"/>
        <c:lblAlgn val="ctr"/>
        <c:lblOffset val="100"/>
        <c:noMultiLvlLbl val="0"/>
      </c:catAx>
      <c:valAx>
        <c:axId val="183662080"/>
        <c:scaling>
          <c:orientation val="maxMin"/>
        </c:scaling>
        <c:delete val="1"/>
        <c:axPos val="t"/>
        <c:numFmt formatCode="#,##0" sourceLinked="1"/>
        <c:majorTickMark val="out"/>
        <c:minorTickMark val="none"/>
        <c:tickLblPos val="none"/>
        <c:crossAx val="183660544"/>
        <c:crosses val="autoZero"/>
        <c:crossBetween val="between"/>
      </c:valAx>
    </c:plotArea>
    <c:plotVisOnly val="1"/>
    <c:dispBlanksAs val="gap"/>
    <c:showDLblsOverMax val="0"/>
  </c:chart>
  <c:txPr>
    <a:bodyPr/>
    <a:lstStyle/>
    <a:p>
      <a:pPr>
        <a:defRPr sz="1400" b="1">
          <a:latin typeface="Times New Roman" pitchFamily="18" charset="0"/>
          <a:cs typeface="Times New Roman" pitchFamily="18"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tx2">
                <a:lumMod val="40000"/>
                <a:lumOff val="60000"/>
              </a:schemeClr>
            </a:solidFill>
            <a:scene3d>
              <a:camera prst="orthographicFront"/>
              <a:lightRig rig="threePt" dir="t"/>
            </a:scene3d>
            <a:sp3d>
              <a:bevelT w="152400" h="146050"/>
              <a:bevelB w="196850"/>
            </a:sp3d>
          </c:spPr>
          <c:invertIfNegative val="0"/>
          <c:dLbls>
            <c:dLbl>
              <c:idx val="0"/>
              <c:tx>
                <c:rich>
                  <a:bodyPr/>
                  <a:lstStyle/>
                  <a:p>
                    <a:r>
                      <a:rPr lang="en-US" dirty="0"/>
                      <a:t>151 547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02C-4817-953D-54A8538EB603}"/>
                </c:ext>
              </c:extLst>
            </c:dLbl>
            <c:dLbl>
              <c:idx val="1"/>
              <c:tx>
                <c:rich>
                  <a:bodyPr/>
                  <a:lstStyle/>
                  <a:p>
                    <a:r>
                      <a:rPr lang="en-US" dirty="0"/>
                      <a:t>138 349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02C-4817-953D-54A8538EB603}"/>
                </c:ext>
              </c:extLst>
            </c:dLbl>
            <c:dLbl>
              <c:idx val="2"/>
              <c:tx>
                <c:rich>
                  <a:bodyPr/>
                  <a:lstStyle/>
                  <a:p>
                    <a:r>
                      <a:rPr lang="en-US" dirty="0"/>
                      <a:t>228 714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02C-4817-953D-54A8538EB603}"/>
                </c:ext>
              </c:extLst>
            </c:dLbl>
            <c:dLbl>
              <c:idx val="3"/>
              <c:tx>
                <c:rich>
                  <a:bodyPr/>
                  <a:lstStyle/>
                  <a:p>
                    <a:r>
                      <a:rPr lang="en-US" dirty="0"/>
                      <a:t>165 030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02C-4817-953D-54A8538EB603}"/>
                </c:ext>
              </c:extLst>
            </c:dLbl>
            <c:dLbl>
              <c:idx val="4"/>
              <c:tx>
                <c:rich>
                  <a:bodyPr/>
                  <a:lstStyle/>
                  <a:p>
                    <a:r>
                      <a:rPr lang="en-US" dirty="0"/>
                      <a:t>185 242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02C-4817-953D-54A8538EB603}"/>
                </c:ext>
              </c:extLst>
            </c:dLbl>
            <c:dLbl>
              <c:idx val="5"/>
              <c:tx>
                <c:rich>
                  <a:bodyPr/>
                  <a:lstStyle/>
                  <a:p>
                    <a:r>
                      <a:rPr lang="en-US" dirty="0"/>
                      <a:t>133 781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02C-4817-953D-54A8538EB603}"/>
                </c:ext>
              </c:extLst>
            </c:dLbl>
            <c:dLbl>
              <c:idx val="6"/>
              <c:tx>
                <c:rich>
                  <a:bodyPr/>
                  <a:lstStyle/>
                  <a:p>
                    <a:r>
                      <a:rPr lang="en-US" dirty="0"/>
                      <a:t>154 889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02C-4817-953D-54A8538EB603}"/>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4"/>
                <c:pt idx="0">
                  <c:v>Категория 1</c:v>
                </c:pt>
                <c:pt idx="1">
                  <c:v>Категория 2</c:v>
                </c:pt>
                <c:pt idx="2">
                  <c:v>Категория 3</c:v>
                </c:pt>
                <c:pt idx="3">
                  <c:v>Категория 4</c:v>
                </c:pt>
              </c:strCache>
            </c:strRef>
          </c:cat>
          <c:val>
            <c:numRef>
              <c:f>Лист1!$B$2:$B$8</c:f>
              <c:numCache>
                <c:formatCode>#,##0</c:formatCode>
                <c:ptCount val="7"/>
                <c:pt idx="0">
                  <c:v>155320</c:v>
                </c:pt>
                <c:pt idx="1">
                  <c:v>148120</c:v>
                </c:pt>
                <c:pt idx="2">
                  <c:v>215284</c:v>
                </c:pt>
                <c:pt idx="3">
                  <c:v>172616</c:v>
                </c:pt>
                <c:pt idx="4">
                  <c:v>154549</c:v>
                </c:pt>
                <c:pt idx="5">
                  <c:v>110791</c:v>
                </c:pt>
                <c:pt idx="6">
                  <c:v>143274</c:v>
                </c:pt>
              </c:numCache>
            </c:numRef>
          </c:val>
          <c:extLst>
            <c:ext xmlns:c16="http://schemas.microsoft.com/office/drawing/2014/chart" uri="{C3380CC4-5D6E-409C-BE32-E72D297353CC}">
              <c16:uniqueId val="{00000000-1B38-4F6D-80A9-F83EEE74D159}"/>
            </c:ext>
          </c:extLst>
        </c:ser>
        <c:dLbls>
          <c:showLegendKey val="0"/>
          <c:showVal val="0"/>
          <c:showCatName val="0"/>
          <c:showSerName val="0"/>
          <c:showPercent val="0"/>
          <c:showBubbleSize val="0"/>
        </c:dLbls>
        <c:gapWidth val="150"/>
        <c:axId val="183682176"/>
        <c:axId val="183683712"/>
      </c:barChart>
      <c:catAx>
        <c:axId val="183682176"/>
        <c:scaling>
          <c:orientation val="maxMin"/>
        </c:scaling>
        <c:delete val="1"/>
        <c:axPos val="l"/>
        <c:numFmt formatCode="General" sourceLinked="0"/>
        <c:majorTickMark val="out"/>
        <c:minorTickMark val="none"/>
        <c:tickLblPos val="none"/>
        <c:crossAx val="183683712"/>
        <c:crosses val="autoZero"/>
        <c:auto val="1"/>
        <c:lblAlgn val="ctr"/>
        <c:lblOffset val="100"/>
        <c:noMultiLvlLbl val="0"/>
      </c:catAx>
      <c:valAx>
        <c:axId val="183683712"/>
        <c:scaling>
          <c:orientation val="minMax"/>
        </c:scaling>
        <c:delete val="1"/>
        <c:axPos val="t"/>
        <c:numFmt formatCode="#,##0" sourceLinked="1"/>
        <c:majorTickMark val="out"/>
        <c:minorTickMark val="none"/>
        <c:tickLblPos val="none"/>
        <c:crossAx val="18368217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0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10"/>
      <c:rAngAx val="0"/>
    </c:view3D>
    <c:floor>
      <c:thickness val="0"/>
    </c:floor>
    <c:sideWall>
      <c:thickness val="0"/>
    </c:sideWall>
    <c:backWall>
      <c:thickness val="0"/>
    </c:backWall>
    <c:plotArea>
      <c:layout>
        <c:manualLayout>
          <c:layoutTarget val="inner"/>
          <c:xMode val="edge"/>
          <c:yMode val="edge"/>
          <c:x val="7.3803438736375473E-2"/>
          <c:y val="3.9125571695737514E-2"/>
          <c:w val="0.86005377272130445"/>
          <c:h val="0.89128209610695819"/>
        </c:manualLayout>
      </c:layout>
      <c:bar3DChart>
        <c:barDir val="col"/>
        <c:grouping val="stacked"/>
        <c:varyColors val="0"/>
        <c:ser>
          <c:idx val="0"/>
          <c:order val="0"/>
          <c:tx>
            <c:strRef>
              <c:f>Лист1!$A$2</c:f>
              <c:strCache>
                <c:ptCount val="1"/>
                <c:pt idx="0">
                  <c:v>бюджетные кредиты</c:v>
                </c:pt>
              </c:strCache>
            </c:strRef>
          </c:tx>
          <c:spPr>
            <a:solidFill>
              <a:schemeClr val="accent5">
                <a:lumMod val="60000"/>
                <a:lumOff val="40000"/>
              </a:schemeClr>
            </a:solidFill>
            <a:scene3d>
              <a:camera prst="orthographicFront"/>
              <a:lightRig rig="threePt" dir="t"/>
            </a:scene3d>
            <a:sp3d prstMaterial="softEdge">
              <a:bevelT/>
            </a:sp3d>
          </c:spPr>
          <c:invertIfNegative val="0"/>
          <c:dLbls>
            <c:dLbl>
              <c:idx val="0"/>
              <c:tx>
                <c:rich>
                  <a:bodyPr/>
                  <a:lstStyle/>
                  <a:p>
                    <a:r>
                      <a:rPr lang="en-US" sz="1100" dirty="0"/>
                      <a:t>2 103,3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EB3-4E63-8FD0-4F7CEFC3EBEE}"/>
                </c:ext>
              </c:extLst>
            </c:dLbl>
            <c:dLbl>
              <c:idx val="1"/>
              <c:tx>
                <c:rich>
                  <a:bodyPr/>
                  <a:lstStyle/>
                  <a:p>
                    <a:r>
                      <a:rPr lang="en-US" sz="1100" dirty="0"/>
                      <a:t>1 976,0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EB3-4E63-8FD0-4F7CEFC3EBEE}"/>
                </c:ext>
              </c:extLst>
            </c:dLbl>
            <c:dLbl>
              <c:idx val="2"/>
              <c:tx>
                <c:rich>
                  <a:bodyPr/>
                  <a:lstStyle/>
                  <a:p>
                    <a:r>
                      <a:rPr lang="en-US" sz="1100" dirty="0"/>
                      <a:t>1 848,6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EB3-4E63-8FD0-4F7CEFC3EBEE}"/>
                </c:ext>
              </c:extLst>
            </c:dLbl>
            <c:dLbl>
              <c:idx val="3"/>
              <c:tx>
                <c:rich>
                  <a:bodyPr/>
                  <a:lstStyle/>
                  <a:p>
                    <a:r>
                      <a:rPr lang="en-US" sz="1100" dirty="0"/>
                      <a:t>1</a:t>
                    </a:r>
                    <a:r>
                      <a:rPr lang="en-US" dirty="0"/>
                      <a:t> </a:t>
                    </a:r>
                    <a:r>
                      <a:rPr lang="en-US"/>
                      <a:t>134 721,7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EB3-4E63-8FD0-4F7CEFC3EBEE}"/>
                </c:ext>
              </c:extLst>
            </c:dLbl>
            <c:dLbl>
              <c:idx val="4"/>
              <c:tx>
                <c:rich>
                  <a:bodyPr/>
                  <a:lstStyle/>
                  <a:p>
                    <a:r>
                      <a:rPr lang="en-US" sz="1100"/>
                      <a:t>7</a:t>
                    </a:r>
                    <a:r>
                      <a:rPr lang="en-US"/>
                      <a:t>56 481,1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EB3-4E63-8FD0-4F7CEFC3EBEE}"/>
                </c:ext>
              </c:extLst>
            </c:dLbl>
            <c:spPr>
              <a:noFill/>
              <a:ln>
                <a:noFill/>
              </a:ln>
              <a:effectLst/>
            </c:spPr>
            <c:txPr>
              <a:bodyPr/>
              <a:lstStyle/>
              <a:p>
                <a:pPr>
                  <a:defRPr sz="11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Лист1!$B$1:$D$1</c:f>
              <c:strCache>
                <c:ptCount val="3"/>
                <c:pt idx="0">
                  <c:v>на 01.01.2023</c:v>
                </c:pt>
                <c:pt idx="1">
                  <c:v>на 01.01.2024</c:v>
                </c:pt>
                <c:pt idx="2">
                  <c:v>на 01.01.2025</c:v>
                </c:pt>
              </c:strCache>
            </c:strRef>
          </c:cat>
          <c:val>
            <c:numRef>
              <c:f>Лист1!$B$2:$D$2</c:f>
              <c:numCache>
                <c:formatCode>#,##0.00</c:formatCode>
                <c:ptCount val="3"/>
                <c:pt idx="0">
                  <c:v>2103.3000000000002</c:v>
                </c:pt>
                <c:pt idx="1">
                  <c:v>1976</c:v>
                </c:pt>
                <c:pt idx="2">
                  <c:v>1848.6</c:v>
                </c:pt>
              </c:numCache>
            </c:numRef>
          </c:val>
          <c:extLst>
            <c:ext xmlns:c16="http://schemas.microsoft.com/office/drawing/2014/chart" uri="{C3380CC4-5D6E-409C-BE32-E72D297353CC}">
              <c16:uniqueId val="{00000005-BEB3-4E63-8FD0-4F7CEFC3EBEE}"/>
            </c:ext>
          </c:extLst>
        </c:ser>
        <c:ser>
          <c:idx val="1"/>
          <c:order val="1"/>
          <c:tx>
            <c:strRef>
              <c:f>Лист1!$A$3</c:f>
              <c:strCache>
                <c:ptCount val="1"/>
                <c:pt idx="0">
                  <c:v>кредиты кредитных организаций</c:v>
                </c:pt>
              </c:strCache>
            </c:strRef>
          </c:tx>
          <c:spPr>
            <a:solidFill>
              <a:schemeClr val="accent3">
                <a:lumMod val="75000"/>
              </a:schemeClr>
            </a:solidFill>
            <a:scene3d>
              <a:camera prst="orthographicFront"/>
              <a:lightRig rig="threePt" dir="t"/>
            </a:scene3d>
            <a:sp3d>
              <a:bevelT w="254000" h="101600"/>
            </a:sp3d>
          </c:spPr>
          <c:invertIfNegative val="0"/>
          <c:dLbls>
            <c:dLbl>
              <c:idx val="0"/>
              <c:tx>
                <c:rich>
                  <a:bodyPr/>
                  <a:lstStyle/>
                  <a:p>
                    <a:r>
                      <a:rPr lang="en-US" sz="1050" dirty="0"/>
                      <a:t>1 623,5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A86-4743-B0A1-BAC6D02F233D}"/>
                </c:ext>
              </c:extLst>
            </c:dLbl>
            <c:dLbl>
              <c:idx val="1"/>
              <c:tx>
                <c:rich>
                  <a:bodyPr/>
                  <a:lstStyle/>
                  <a:p>
                    <a:r>
                      <a:rPr lang="en-US" sz="1050" dirty="0"/>
                      <a:t>2 157,5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86-4743-B0A1-BAC6D02F233D}"/>
                </c:ext>
              </c:extLst>
            </c:dLbl>
            <c:dLbl>
              <c:idx val="2"/>
              <c:layout>
                <c:manualLayout>
                  <c:x val="1.3118377113286769E-2"/>
                  <c:y val="0"/>
                </c:manualLayout>
              </c:layout>
              <c:tx>
                <c:rich>
                  <a:bodyPr/>
                  <a:lstStyle/>
                  <a:p>
                    <a:r>
                      <a:rPr lang="en-US" dirty="0"/>
                      <a:t>2 401,8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A86-4743-B0A1-BAC6D02F233D}"/>
                </c:ext>
              </c:extLst>
            </c:dLbl>
            <c:dLbl>
              <c:idx val="3"/>
              <c:tx>
                <c:rich>
                  <a:bodyPr/>
                  <a:lstStyle/>
                  <a:p>
                    <a:r>
                      <a:rPr lang="en-US" sz="1050" dirty="0"/>
                      <a:t>3</a:t>
                    </a:r>
                    <a:r>
                      <a:rPr lang="en-US" dirty="0"/>
                      <a:t> </a:t>
                    </a:r>
                    <a:r>
                      <a:rPr lang="en-US"/>
                      <a:t>461 041,1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A86-4743-B0A1-BAC6D02F233D}"/>
                </c:ext>
              </c:extLst>
            </c:dLbl>
            <c:dLbl>
              <c:idx val="4"/>
              <c:tx>
                <c:rich>
                  <a:bodyPr/>
                  <a:lstStyle/>
                  <a:p>
                    <a:r>
                      <a:rPr lang="en-US" sz="1050" dirty="0"/>
                      <a:t>3</a:t>
                    </a:r>
                    <a:r>
                      <a:rPr lang="en-US" dirty="0"/>
                      <a:t> </a:t>
                    </a:r>
                    <a:r>
                      <a:rPr lang="en-US"/>
                      <a:t>881 041,1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A86-4743-B0A1-BAC6D02F233D}"/>
                </c:ext>
              </c:extLst>
            </c:dLbl>
            <c:spPr>
              <a:noFill/>
              <a:ln>
                <a:noFill/>
              </a:ln>
              <a:effectLst/>
            </c:spPr>
            <c:txPr>
              <a:bodyPr/>
              <a:lstStyle/>
              <a:p>
                <a:pPr>
                  <a:defRPr sz="105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Лист1!$B$1:$D$1</c:f>
              <c:strCache>
                <c:ptCount val="3"/>
                <c:pt idx="0">
                  <c:v>на 01.01.2023</c:v>
                </c:pt>
                <c:pt idx="1">
                  <c:v>на 01.01.2024</c:v>
                </c:pt>
                <c:pt idx="2">
                  <c:v>на 01.01.2025</c:v>
                </c:pt>
              </c:strCache>
            </c:strRef>
          </c:cat>
          <c:val>
            <c:numRef>
              <c:f>Лист1!$B$3:$D$3</c:f>
              <c:numCache>
                <c:formatCode>#,##0.00</c:formatCode>
                <c:ptCount val="3"/>
                <c:pt idx="0">
                  <c:v>2623.5</c:v>
                </c:pt>
                <c:pt idx="1">
                  <c:v>3157.5</c:v>
                </c:pt>
                <c:pt idx="2">
                  <c:v>3401.8</c:v>
                </c:pt>
              </c:numCache>
            </c:numRef>
          </c:val>
          <c:extLst>
            <c:ext xmlns:c16="http://schemas.microsoft.com/office/drawing/2014/chart" uri="{C3380CC4-5D6E-409C-BE32-E72D297353CC}">
              <c16:uniqueId val="{0000000B-BEB3-4E63-8FD0-4F7CEFC3EBEE}"/>
            </c:ext>
          </c:extLst>
        </c:ser>
        <c:dLbls>
          <c:showLegendKey val="0"/>
          <c:showVal val="0"/>
          <c:showCatName val="0"/>
          <c:showSerName val="0"/>
          <c:showPercent val="0"/>
          <c:showBubbleSize val="0"/>
        </c:dLbls>
        <c:gapWidth val="78"/>
        <c:gapDepth val="76"/>
        <c:shape val="box"/>
        <c:axId val="143425536"/>
        <c:axId val="143427072"/>
        <c:axId val="0"/>
      </c:bar3DChart>
      <c:catAx>
        <c:axId val="143425536"/>
        <c:scaling>
          <c:orientation val="minMax"/>
        </c:scaling>
        <c:delete val="0"/>
        <c:axPos val="b"/>
        <c:numFmt formatCode="General" sourceLinked="0"/>
        <c:majorTickMark val="out"/>
        <c:minorTickMark val="none"/>
        <c:tickLblPos val="nextTo"/>
        <c:txPr>
          <a:bodyPr/>
          <a:lstStyle/>
          <a:p>
            <a:pPr>
              <a:defRPr sz="1000">
                <a:latin typeface="Times New Roman" pitchFamily="18" charset="0"/>
                <a:cs typeface="Times New Roman" pitchFamily="18" charset="0"/>
              </a:defRPr>
            </a:pPr>
            <a:endParaRPr lang="ru-RU"/>
          </a:p>
        </c:txPr>
        <c:crossAx val="143427072"/>
        <c:crosses val="autoZero"/>
        <c:auto val="1"/>
        <c:lblAlgn val="ctr"/>
        <c:lblOffset val="100"/>
        <c:noMultiLvlLbl val="0"/>
      </c:catAx>
      <c:valAx>
        <c:axId val="143427072"/>
        <c:scaling>
          <c:orientation val="minMax"/>
        </c:scaling>
        <c:delete val="1"/>
        <c:axPos val="l"/>
        <c:numFmt formatCode="#,##0.00" sourceLinked="1"/>
        <c:majorTickMark val="out"/>
        <c:minorTickMark val="none"/>
        <c:tickLblPos val="none"/>
        <c:crossAx val="143425536"/>
        <c:crosses val="autoZero"/>
        <c:crossBetween val="between"/>
      </c:valAx>
    </c:plotArea>
    <c:legend>
      <c:legendPos val="t"/>
      <c:layout>
        <c:manualLayout>
          <c:xMode val="edge"/>
          <c:yMode val="edge"/>
          <c:x val="0.1849601651239853"/>
          <c:y val="1.9596588033428383E-2"/>
          <c:w val="0.60675811043951955"/>
          <c:h val="6.9730935245878034E-2"/>
        </c:manualLayout>
      </c:layout>
      <c:overlay val="0"/>
      <c:txPr>
        <a:bodyPr/>
        <a:lstStyle/>
        <a:p>
          <a:pPr>
            <a:defRPr sz="14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16666666666666E-2"/>
          <c:y val="3.4766072693029282E-2"/>
          <c:w val="0.9541666666666665"/>
          <c:h val="0.87252440012555965"/>
        </c:manualLayout>
      </c:layout>
      <c:lineChart>
        <c:grouping val="standard"/>
        <c:varyColors val="0"/>
        <c:ser>
          <c:idx val="1"/>
          <c:order val="0"/>
          <c:tx>
            <c:strRef>
              <c:f>Лист1!$C$1</c:f>
              <c:strCache>
                <c:ptCount val="1"/>
                <c:pt idx="0">
                  <c:v>Ряд 2</c:v>
                </c:pt>
              </c:strCache>
            </c:strRef>
          </c:tx>
          <c:cat>
            <c:strRef>
              <c:f>Лист1!$A$2:$A$4</c:f>
              <c:strCache>
                <c:ptCount val="3"/>
                <c:pt idx="0">
                  <c:v>Категория 1</c:v>
                </c:pt>
                <c:pt idx="1">
                  <c:v>Категория 2</c:v>
                </c:pt>
                <c:pt idx="2">
                  <c:v>Категория 3</c:v>
                </c:pt>
              </c:strCache>
            </c:strRef>
          </c:cat>
          <c:val>
            <c:numRef>
              <c:f>Лист1!$C$2:$C$4</c:f>
            </c:numRef>
          </c:val>
          <c:smooth val="0"/>
          <c:extLst>
            <c:ext xmlns:c16="http://schemas.microsoft.com/office/drawing/2014/chart" uri="{C3380CC4-5D6E-409C-BE32-E72D297353CC}">
              <c16:uniqueId val="{00000006-9036-4E78-960E-17565CCF2410}"/>
            </c:ext>
          </c:extLst>
        </c:ser>
        <c:ser>
          <c:idx val="2"/>
          <c:order val="1"/>
          <c:tx>
            <c:strRef>
              <c:f>Лист1!$D$1</c:f>
              <c:strCache>
                <c:ptCount val="1"/>
                <c:pt idx="0">
                  <c:v>Ряд 3</c:v>
                </c:pt>
              </c:strCache>
            </c:strRef>
          </c:tx>
          <c:cat>
            <c:strRef>
              <c:f>Лист1!$A$2:$A$4</c:f>
              <c:strCache>
                <c:ptCount val="3"/>
                <c:pt idx="0">
                  <c:v>Категория 1</c:v>
                </c:pt>
                <c:pt idx="1">
                  <c:v>Категория 2</c:v>
                </c:pt>
                <c:pt idx="2">
                  <c:v>Категория 3</c:v>
                </c:pt>
              </c:strCache>
            </c:strRef>
          </c:cat>
          <c:val>
            <c:numRef>
              <c:f>Лист1!$D$2:$D$4</c:f>
            </c:numRef>
          </c:val>
          <c:smooth val="0"/>
          <c:extLst>
            <c:ext xmlns:c16="http://schemas.microsoft.com/office/drawing/2014/chart" uri="{C3380CC4-5D6E-409C-BE32-E72D297353CC}">
              <c16:uniqueId val="{00000007-9036-4E78-960E-17565CCF2410}"/>
            </c:ext>
          </c:extLst>
        </c:ser>
        <c:dLbls>
          <c:showLegendKey val="0"/>
          <c:showVal val="0"/>
          <c:showCatName val="0"/>
          <c:showSerName val="0"/>
          <c:showPercent val="0"/>
          <c:showBubbleSize val="0"/>
        </c:dLbls>
        <c:marker val="1"/>
        <c:smooth val="0"/>
        <c:axId val="143501568"/>
        <c:axId val="143503360"/>
      </c:lineChart>
      <c:catAx>
        <c:axId val="143501568"/>
        <c:scaling>
          <c:orientation val="minMax"/>
        </c:scaling>
        <c:delete val="1"/>
        <c:axPos val="b"/>
        <c:numFmt formatCode="General" sourceLinked="0"/>
        <c:majorTickMark val="out"/>
        <c:minorTickMark val="none"/>
        <c:tickLblPos val="none"/>
        <c:crossAx val="143503360"/>
        <c:crosses val="autoZero"/>
        <c:auto val="1"/>
        <c:lblAlgn val="ctr"/>
        <c:lblOffset val="100"/>
        <c:noMultiLvlLbl val="0"/>
      </c:catAx>
      <c:valAx>
        <c:axId val="143503360"/>
        <c:scaling>
          <c:orientation val="minMax"/>
        </c:scaling>
        <c:delete val="1"/>
        <c:axPos val="l"/>
        <c:numFmt formatCode="0.0" sourceLinked="1"/>
        <c:majorTickMark val="out"/>
        <c:minorTickMark val="none"/>
        <c:tickLblPos val="none"/>
        <c:crossAx val="143501568"/>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0.24242</cdr:x>
      <cdr:y>0.45012</cdr:y>
    </cdr:from>
    <cdr:to>
      <cdr:x>0.27273</cdr:x>
      <cdr:y>0.57287</cdr:y>
    </cdr:to>
    <cdr:sp macro="" textlink="">
      <cdr:nvSpPr>
        <cdr:cNvPr id="2" name="Ромб 1"/>
        <cdr:cNvSpPr/>
      </cdr:nvSpPr>
      <cdr:spPr>
        <a:xfrm xmlns:a="http://schemas.openxmlformats.org/drawingml/2006/main">
          <a:off x="1728192" y="792088"/>
          <a:ext cx="216024" cy="216024"/>
        </a:xfrm>
        <a:prstGeom xmlns:a="http://schemas.openxmlformats.org/drawingml/2006/main" prst="diamond">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solidFill>
              <a:srgbClr val="FF0000"/>
            </a:solidFill>
          </a:endParaRPr>
        </a:p>
      </cdr:txBody>
    </cdr:sp>
  </cdr:relSizeAnchor>
  <cdr:relSizeAnchor xmlns:cdr="http://schemas.openxmlformats.org/drawingml/2006/chartDrawing">
    <cdr:from>
      <cdr:x>0.52525</cdr:x>
      <cdr:y>0.32736</cdr:y>
    </cdr:from>
    <cdr:to>
      <cdr:x>0.55556</cdr:x>
      <cdr:y>0.45012</cdr:y>
    </cdr:to>
    <cdr:sp macro="" textlink="">
      <cdr:nvSpPr>
        <cdr:cNvPr id="4" name="Ромб 3"/>
        <cdr:cNvSpPr/>
      </cdr:nvSpPr>
      <cdr:spPr>
        <a:xfrm xmlns:a="http://schemas.openxmlformats.org/drawingml/2006/main">
          <a:off x="3744416" y="576064"/>
          <a:ext cx="216024" cy="216024"/>
        </a:xfrm>
        <a:prstGeom xmlns:a="http://schemas.openxmlformats.org/drawingml/2006/main" prst="diamond">
          <a:avLst/>
        </a:prstGeom>
        <a:solidFill xmlns:a="http://schemas.openxmlformats.org/drawingml/2006/main">
          <a:srgbClr val="FF0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ru-RU"/>
        </a:p>
      </cdr:txBody>
    </cdr:sp>
  </cdr:relSizeAnchor>
  <cdr:relSizeAnchor xmlns:cdr="http://schemas.openxmlformats.org/drawingml/2006/chartDrawing">
    <cdr:from>
      <cdr:x>0.78788</cdr:x>
      <cdr:y>0.49104</cdr:y>
    </cdr:from>
    <cdr:to>
      <cdr:x>0.81818</cdr:x>
      <cdr:y>0.61379</cdr:y>
    </cdr:to>
    <cdr:sp macro="" textlink="">
      <cdr:nvSpPr>
        <cdr:cNvPr id="5" name="Ромб 4"/>
        <cdr:cNvSpPr/>
      </cdr:nvSpPr>
      <cdr:spPr>
        <a:xfrm xmlns:a="http://schemas.openxmlformats.org/drawingml/2006/main">
          <a:off x="5616624" y="864096"/>
          <a:ext cx="216024" cy="216024"/>
        </a:xfrm>
        <a:prstGeom xmlns:a="http://schemas.openxmlformats.org/drawingml/2006/main" prst="diamond">
          <a:avLst/>
        </a:prstGeom>
        <a:solidFill xmlns:a="http://schemas.openxmlformats.org/drawingml/2006/main">
          <a:srgbClr val="0000FF"/>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ru-RU"/>
        </a:p>
      </cdr:txBody>
    </cdr:sp>
  </cdr:relSizeAnchor>
  <cdr:relSizeAnchor xmlns:cdr="http://schemas.openxmlformats.org/drawingml/2006/chartDrawing">
    <cdr:from>
      <cdr:x>0.54545</cdr:x>
      <cdr:y>0.4092</cdr:y>
    </cdr:from>
    <cdr:to>
      <cdr:x>0.80808</cdr:x>
      <cdr:y>0.57287</cdr:y>
    </cdr:to>
    <cdr:sp macro="" textlink="">
      <cdr:nvSpPr>
        <cdr:cNvPr id="7" name="Прямая соединительная линия 6"/>
        <cdr:cNvSpPr/>
      </cdr:nvSpPr>
      <cdr:spPr>
        <a:xfrm xmlns:a="http://schemas.openxmlformats.org/drawingml/2006/main">
          <a:off x="3888432" y="720080"/>
          <a:ext cx="1872208" cy="288032"/>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0.25253</cdr:x>
      <cdr:y>0.57287</cdr:y>
    </cdr:from>
    <cdr:to>
      <cdr:x>0.35049</cdr:x>
      <cdr:y>0.77747</cdr:y>
    </cdr:to>
    <cdr:sp macro="" textlink="">
      <cdr:nvSpPr>
        <cdr:cNvPr id="8" name="Прямоугольник 7"/>
        <cdr:cNvSpPr/>
      </cdr:nvSpPr>
      <cdr:spPr>
        <a:xfrm xmlns:a="http://schemas.openxmlformats.org/drawingml/2006/main">
          <a:off x="1800200" y="1008112"/>
          <a:ext cx="698376" cy="3600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dirty="0">
              <a:solidFill>
                <a:schemeClr val="tx1"/>
              </a:solidFill>
              <a:latin typeface="Times New Roman" pitchFamily="18" charset="0"/>
              <a:cs typeface="Times New Roman" pitchFamily="18" charset="0"/>
            </a:rPr>
            <a:t>27,2%</a:t>
          </a:r>
        </a:p>
      </cdr:txBody>
    </cdr:sp>
  </cdr:relSizeAnchor>
  <cdr:relSizeAnchor xmlns:cdr="http://schemas.openxmlformats.org/drawingml/2006/chartDrawing">
    <cdr:from>
      <cdr:x>0.76768</cdr:x>
      <cdr:y>0.61379</cdr:y>
    </cdr:from>
    <cdr:to>
      <cdr:x>0.89595</cdr:x>
      <cdr:y>0.77747</cdr:y>
    </cdr:to>
    <cdr:sp macro="" textlink="">
      <cdr:nvSpPr>
        <cdr:cNvPr id="9" name="Прямоугольник 8"/>
        <cdr:cNvSpPr/>
      </cdr:nvSpPr>
      <cdr:spPr>
        <a:xfrm xmlns:a="http://schemas.openxmlformats.org/drawingml/2006/main">
          <a:off x="5472608" y="1080120"/>
          <a:ext cx="914400" cy="2880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dirty="0">
              <a:solidFill>
                <a:schemeClr val="tx1"/>
              </a:solidFill>
              <a:latin typeface="Times New Roman" pitchFamily="18" charset="0"/>
              <a:cs typeface="Times New Roman" pitchFamily="18" charset="0"/>
            </a:rPr>
            <a:t>28,1%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8B8EB3E-9107-45D7-8201-AF8318195E56}" type="datetimeFigureOut">
              <a:rPr lang="ru-RU" smtClean="0"/>
              <a:pPr/>
              <a:t>28.01.2022</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9931-F623-44D5-89B1-08DD9D21FED8}"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0DEE79-D6A9-404B-B2E7-14B1D3548937}" type="slidenum">
              <a:rPr lang="zh-CN" altLang="en-US" smtClean="0"/>
              <a:pPr/>
              <a:t>37</a:t>
            </a:fld>
            <a:endParaRPr lang="zh-CN" altLang="en-US"/>
          </a:p>
        </p:txBody>
      </p:sp>
    </p:spTree>
    <p:extLst>
      <p:ext uri="{BB962C8B-B14F-4D97-AF65-F5344CB8AC3E}">
        <p14:creationId xmlns:p14="http://schemas.microsoft.com/office/powerpoint/2010/main" val="336680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3DBED6-FD93-4511-827E-DED2BAC8B5A1}" type="slidenum">
              <a:rPr lang="ru-RU" smtClean="0"/>
              <a:pPr/>
              <a:t>77</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0DEE79-D6A9-404B-B2E7-14B1D3548937}" type="slidenum">
              <a:rPr lang="zh-CN" altLang="en-US" smtClean="0"/>
              <a:pPr/>
              <a:t>38</a:t>
            </a:fld>
            <a:endParaRPr lang="zh-CN" altLang="en-US"/>
          </a:p>
        </p:txBody>
      </p:sp>
    </p:spTree>
    <p:extLst>
      <p:ext uri="{BB962C8B-B14F-4D97-AF65-F5344CB8AC3E}">
        <p14:creationId xmlns:p14="http://schemas.microsoft.com/office/powerpoint/2010/main" val="336680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180A87-27B3-4F62-A511-857D8433D6E7}" type="slidenum">
              <a:rPr lang="ru-RU" smtClean="0"/>
              <a:pPr/>
              <a:t>39</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180A87-27B3-4F62-A511-857D8433D6E7}" type="slidenum">
              <a:rPr lang="ru-RU" smtClean="0"/>
              <a:pPr/>
              <a:t>40</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180A87-27B3-4F62-A511-857D8433D6E7}" type="slidenum">
              <a:rPr lang="ru-RU" smtClean="0"/>
              <a:pPr/>
              <a:t>41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E68223-5899-470D-AF2C-C5EE38C1FF54}" type="slidenum">
              <a:rPr lang="ru-RU" smtClean="0"/>
              <a:pPr/>
              <a:t>44</a:t>
            </a:fld>
            <a:endParaRPr lang="ru-RU"/>
          </a:p>
        </p:txBody>
      </p:sp>
    </p:spTree>
    <p:extLst>
      <p:ext uri="{BB962C8B-B14F-4D97-AF65-F5344CB8AC3E}">
        <p14:creationId xmlns:p14="http://schemas.microsoft.com/office/powerpoint/2010/main" val="422103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180A87-27B3-4F62-A511-857D8433D6E7}" type="slidenum">
              <a:rPr lang="ru-RU" smtClean="0"/>
              <a:pPr/>
              <a:t>46</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E68223-5899-470D-AF2C-C5EE38C1FF54}" type="slidenum">
              <a:rPr lang="ru-RU" smtClean="0"/>
              <a:pPr/>
              <a:t>60</a:t>
            </a:fld>
            <a:endParaRPr lang="ru-RU"/>
          </a:p>
        </p:txBody>
      </p:sp>
    </p:spTree>
    <p:extLst>
      <p:ext uri="{BB962C8B-B14F-4D97-AF65-F5344CB8AC3E}">
        <p14:creationId xmlns:p14="http://schemas.microsoft.com/office/powerpoint/2010/main" val="538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180A87-27B3-4F62-A511-857D8433D6E7}" type="slidenum">
              <a:rPr lang="ru-RU" smtClean="0"/>
              <a:pPr/>
              <a:t>76</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9730F9F-0C05-4B6A-AED1-2076EB2EE134}" type="datetime1">
              <a:rPr lang="ru-RU" smtClean="0"/>
              <a:pPr/>
              <a:t>28.01.2022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F473453-7DB9-4075-B910-519DC8739F5A}" type="datetime1">
              <a:rPr lang="ru-RU" smtClean="0"/>
              <a:pPr/>
              <a:t>28.01.2022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75528FD-02F2-478E-AD95-75EE3C16C3E0}" type="datetime1">
              <a:rPr lang="ru-RU" smtClean="0"/>
              <a:pPr/>
              <a:t>28.01.2022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5" name="矩形 4"/>
          <p:cNvSpPr/>
          <p:nvPr userDrawn="1"/>
        </p:nvSpPr>
        <p:spPr bwMode="auto">
          <a:xfrm>
            <a:off x="0" y="-14288"/>
            <a:ext cx="9144000" cy="871538"/>
          </a:xfrm>
          <a:prstGeom prst="rect">
            <a:avLst/>
          </a:prstGeom>
          <a:blipFill dpi="0" rotWithShape="1">
            <a:blip r:embed="rId2" cstate="print"/>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矩形 1"/>
          <p:cNvSpPr/>
          <p:nvPr userDrawn="1"/>
        </p:nvSpPr>
        <p:spPr>
          <a:xfrm>
            <a:off x="-7938" y="6042025"/>
            <a:ext cx="9188451"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Picture 2"/>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8000" contrast="33000"/>
                    </a14:imgEffect>
                  </a14:imgLayer>
                </a14:imgProps>
              </a:ext>
            </a:extLst>
          </a:blip>
          <a:srcRect/>
          <a:stretch>
            <a:fillRect/>
          </a:stretch>
        </p:blipFill>
        <p:spPr bwMode="auto">
          <a:xfrm>
            <a:off x="-11875" y="792942"/>
            <a:ext cx="9192388" cy="5372361"/>
          </a:xfrm>
          <a:prstGeom prst="rect">
            <a:avLst/>
          </a:prstGeom>
          <a:noFill/>
          <a:ln w="9525">
            <a:noFill/>
            <a:miter lim="800000"/>
            <a:headEnd/>
            <a:tailEnd/>
          </a:ln>
        </p:spPr>
      </p:pic>
      <p:pic>
        <p:nvPicPr>
          <p:cNvPr id="6" name="Picture 6"/>
          <p:cNvPicPr>
            <a:picLocks noChangeAspect="1" noChangeArrowheads="1"/>
          </p:cNvPicPr>
          <p:nvPr userDrawn="1"/>
        </p:nvPicPr>
        <p:blipFill>
          <a:blip r:embed="rId5" cstate="print"/>
          <a:srcRect/>
          <a:stretch>
            <a:fillRect/>
          </a:stretch>
        </p:blipFill>
        <p:spPr bwMode="auto">
          <a:xfrm flipH="1">
            <a:off x="3314578" y="6345218"/>
            <a:ext cx="5829300" cy="276225"/>
          </a:xfrm>
          <a:prstGeom prst="rect">
            <a:avLst/>
          </a:prstGeom>
          <a:noFill/>
          <a:ln w="9525">
            <a:noFill/>
            <a:miter lim="800000"/>
            <a:headEnd/>
            <a:tailEnd/>
          </a:ln>
        </p:spPr>
      </p:pic>
      <p:pic>
        <p:nvPicPr>
          <p:cNvPr id="7" name="图片 11" descr="png素材 (276).png"/>
          <p:cNvPicPr>
            <a:picLocks noChangeAspect="1"/>
          </p:cNvPicPr>
          <p:nvPr userDrawn="1"/>
        </p:nvPicPr>
        <p:blipFill>
          <a:blip r:embed="rId6" cstate="print"/>
          <a:srcRect/>
          <a:stretch>
            <a:fillRect/>
          </a:stretch>
        </p:blipFill>
        <p:spPr bwMode="auto">
          <a:xfrm>
            <a:off x="0" y="2654"/>
            <a:ext cx="785794" cy="785794"/>
          </a:xfrm>
          <a:prstGeom prst="rect">
            <a:avLst/>
          </a:prstGeom>
          <a:noFill/>
          <a:ln w="9525">
            <a:noFill/>
            <a:miter lim="800000"/>
            <a:headEnd/>
            <a:tailEnd/>
          </a:ln>
        </p:spPr>
      </p:pic>
      <p:sp>
        <p:nvSpPr>
          <p:cNvPr id="8" name="矩形 7"/>
          <p:cNvSpPr/>
          <p:nvPr userDrawn="1"/>
        </p:nvSpPr>
        <p:spPr bwMode="auto">
          <a:xfrm>
            <a:off x="4716016" y="332656"/>
            <a:ext cx="4420121" cy="64633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altLang="zh-CN" sz="1800" spc="300" dirty="0">
                <a:solidFill>
                  <a:schemeClr val="bg1"/>
                </a:solidFill>
                <a:latin typeface="微软雅黑" pitchFamily="34" charset="-122"/>
                <a:ea typeface="微软雅黑" pitchFamily="34" charset="-122"/>
              </a:rPr>
              <a:t>『HOMEPPT</a:t>
            </a:r>
            <a:r>
              <a:rPr lang="en-US" altLang="zh-CN" sz="1800" spc="300" baseline="0" dirty="0">
                <a:solidFill>
                  <a:schemeClr val="bg1"/>
                </a:solidFill>
                <a:latin typeface="微软雅黑" pitchFamily="34" charset="-122"/>
                <a:ea typeface="微软雅黑" pitchFamily="34" charset="-122"/>
              </a:rPr>
              <a:t>』—</a:t>
            </a:r>
            <a:r>
              <a:rPr lang="zh-CN" altLang="en-US" sz="1800" spc="300" baseline="0" dirty="0">
                <a:solidFill>
                  <a:schemeClr val="bg1"/>
                </a:solidFill>
                <a:latin typeface="微软雅黑" pitchFamily="34" charset="-122"/>
                <a:ea typeface="微软雅黑" pitchFamily="34" charset="-122"/>
              </a:rPr>
              <a:t> </a:t>
            </a:r>
            <a:r>
              <a:rPr lang="en-US" altLang="zh-CN" sz="1800" b="0" spc="0" dirty="0">
                <a:solidFill>
                  <a:schemeClr val="bg1"/>
                </a:solidFill>
                <a:latin typeface="Arial Unicode MS" pitchFamily="34" charset="-122"/>
                <a:ea typeface="Arial Unicode MS" pitchFamily="34" charset="-122"/>
                <a:cs typeface="Arial Unicode MS" pitchFamily="34" charset="-122"/>
              </a:rPr>
              <a:t>WWW.HOMEPPT.COM</a:t>
            </a:r>
            <a:endParaRPr lang="zh-CN" altLang="en-US" sz="1800" b="0" spc="0" dirty="0">
              <a:solidFill>
                <a:schemeClr val="bg1"/>
              </a:solidFill>
              <a:latin typeface="Arial Unicode MS" pitchFamily="34" charset="-122"/>
              <a:ea typeface="Arial Unicode MS" pitchFamily="34" charset="-122"/>
              <a:cs typeface="Arial Unicode MS" pitchFamily="34" charset="-122"/>
            </a:endParaRPr>
          </a:p>
        </p:txBody>
      </p:sp>
      <p:sp>
        <p:nvSpPr>
          <p:cNvPr id="9" name="TextBox 8"/>
          <p:cNvSpPr txBox="1"/>
          <p:nvPr userDrawn="1"/>
        </p:nvSpPr>
        <p:spPr bwMode="auto">
          <a:xfrm>
            <a:off x="3347864" y="6347069"/>
            <a:ext cx="5356225" cy="307777"/>
          </a:xfrm>
          <a:prstGeom prst="rect">
            <a:avLst/>
          </a:prstGeom>
          <a:noFill/>
        </p:spPr>
        <p:txBody>
          <a:bodyPr>
            <a:spAutoFit/>
          </a:bodyPr>
          <a:lstStyle/>
          <a:p>
            <a:pPr>
              <a:defRPr/>
            </a:pPr>
            <a:r>
              <a:rPr lang="en-US" altLang="zh-CN" sz="1400" spc="300" dirty="0">
                <a:solidFill>
                  <a:schemeClr val="bg1"/>
                </a:solidFill>
                <a:latin typeface="微软雅黑" pitchFamily="34" charset="-122"/>
                <a:ea typeface="微软雅黑" pitchFamily="34" charset="-122"/>
              </a:rPr>
              <a:t>HOMEPPT HTTP://WWW.HOMEPPT.COM</a:t>
            </a:r>
            <a:endParaRPr lang="zh-CN" altLang="en-US" sz="1400" spc="300" dirty="0">
              <a:solidFill>
                <a:schemeClr val="bg1"/>
              </a:solidFill>
              <a:latin typeface="微软雅黑" pitchFamily="34" charset="-122"/>
              <a:ea typeface="微软雅黑" pitchFamily="34" charset="-122"/>
            </a:endParaRPr>
          </a:p>
        </p:txBody>
      </p:sp>
      <p:sp>
        <p:nvSpPr>
          <p:cNvPr id="10" name="Freeform 2670"/>
          <p:cNvSpPr>
            <a:spLocks noEditPoints="1"/>
          </p:cNvSpPr>
          <p:nvPr userDrawn="1"/>
        </p:nvSpPr>
        <p:spPr bwMode="auto">
          <a:xfrm>
            <a:off x="2786050" y="6273138"/>
            <a:ext cx="403225"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headEnd/>
            <a:tailEnd/>
          </a:ln>
        </p:spPr>
        <p:txBody>
          <a:bodyPr/>
          <a:lstStyle/>
          <a:p>
            <a:endParaRPr lang="zh-CN" altLang="en-US" sz="9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4AA4CA-5622-43D8-AF71-1320863C0992}" type="datetime1">
              <a:rPr lang="ru-RU" smtClean="0"/>
              <a:pPr/>
              <a:t>28.01.2022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9FAEDDC-7901-4720-83D2-7F1E5B834ABB}" type="datetime1">
              <a:rPr lang="ru-RU" smtClean="0"/>
              <a:pPr/>
              <a:t>28.01.2022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48E4999-44C5-4BEA-824A-E5DDD4C05450}" type="datetime1">
              <a:rPr lang="ru-RU" smtClean="0"/>
              <a:pPr/>
              <a:t>28.01.2022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AB31295-6684-4578-A0E2-20D440D79D9D}" type="datetime1">
              <a:rPr lang="ru-RU" smtClean="0"/>
              <a:pPr/>
              <a:t>28.01.2022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95DE92C-A620-4A5F-AA48-691002DB0C09}" type="datetime1">
              <a:rPr lang="ru-RU" smtClean="0"/>
              <a:pPr/>
              <a:t>28.01.2022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802A71-AF6C-4028-AC57-512EAEC3A8B7}" type="datetime1">
              <a:rPr lang="ru-RU" smtClean="0"/>
              <a:pPr/>
              <a:t>28.01.2022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50E0112-1D73-4033-B97F-CC59A6C748CF}" type="datetime1">
              <a:rPr lang="ru-RU" smtClean="0"/>
              <a:pPr/>
              <a:t>28.01.2022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D984924-9251-462F-A69F-3217E280483B}" type="datetime1">
              <a:rPr lang="ru-RU" smtClean="0"/>
              <a:pPr/>
              <a:t>28.01.2022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5EE535-72A8-4E0F-A886-40F55435ED15}"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AB63E-CD8A-4656-A484-8D1EA4616209}" type="datetime1">
              <a:rPr lang="ru-RU" smtClean="0"/>
              <a:pPr/>
              <a:t>28.01.2022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EE535-72A8-4E0F-A886-40F55435ED1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hyperlink" Target="consultantplus://offline/ref=54BDC4377399FF8393DB93969A30F1BFB04A5C34E4BA05693C29B6B4BDB9C7124397E3FBAC9F2DD19225C2D14A23FA57CB4522u6r7N"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hyperlink" Target="http://minfin01-maykop.ru/Menu/Page/1" TargetMode="External"/><Relationship Id="rId3" Type="http://schemas.openxmlformats.org/officeDocument/2006/relationships/hyperlink" Target="https://twitter.com/minfin01_maykop" TargetMode="External"/><Relationship Id="rId7" Type="http://schemas.openxmlformats.org/officeDocument/2006/relationships/hyperlink" Target="mailto:mf@minfin-maykop.r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hyperlink" Target="https://new.vk.com/id371118903" TargetMode="Externa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518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4754" name="Picture 2" descr="https://vsedomarossii.ru/photos/area_1/city_1/street_9662/174099_2.jpg"/>
          <p:cNvPicPr>
            <a:picLocks noChangeAspect="1" noChangeArrowheads="1"/>
          </p:cNvPicPr>
          <p:nvPr/>
        </p:nvPicPr>
        <p:blipFill>
          <a:blip r:embed="rId2" cstate="print"/>
          <a:srcRect/>
          <a:stretch>
            <a:fillRect/>
          </a:stretch>
        </p:blipFill>
        <p:spPr bwMode="auto">
          <a:xfrm>
            <a:off x="155575" y="188640"/>
            <a:ext cx="8808913" cy="6552728"/>
          </a:xfrm>
          <a:prstGeom prst="rect">
            <a:avLst/>
          </a:prstGeom>
          <a:solidFill>
            <a:schemeClr val="tx2">
              <a:lumMod val="20000"/>
              <a:lumOff val="80000"/>
            </a:schemeClr>
          </a:solidFill>
          <a:ln>
            <a:noFill/>
          </a:ln>
        </p:spPr>
      </p:pic>
      <p:sp>
        <p:nvSpPr>
          <p:cNvPr id="4" name="Прямоугольник 3"/>
          <p:cNvSpPr/>
          <p:nvPr/>
        </p:nvSpPr>
        <p:spPr>
          <a:xfrm>
            <a:off x="179512" y="332656"/>
            <a:ext cx="5400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90000"/>
                  </a:schemeClr>
                </a:solidFill>
                <a:latin typeface="Times New Roman" pitchFamily="18" charset="0"/>
                <a:cs typeface="Times New Roman" pitchFamily="18" charset="0"/>
              </a:rPr>
              <a:t>Министерство финансов Республики Адыгея </a:t>
            </a:r>
          </a:p>
        </p:txBody>
      </p:sp>
      <p:sp>
        <p:nvSpPr>
          <p:cNvPr id="5" name="Прямоугольник 4"/>
          <p:cNvSpPr/>
          <p:nvPr/>
        </p:nvSpPr>
        <p:spPr>
          <a:xfrm>
            <a:off x="899592" y="5445224"/>
            <a:ext cx="7416824" cy="1224136"/>
          </a:xfrm>
          <a:prstGeom prst="rect">
            <a:avLst/>
          </a:prstGeom>
          <a:no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a:solidFill>
                  <a:schemeClr val="bg2">
                    <a:lumMod val="90000"/>
                  </a:schemeClr>
                </a:solidFill>
                <a:latin typeface="Times New Roman" pitchFamily="18" charset="0"/>
                <a:cs typeface="Times New Roman" pitchFamily="18" charset="0"/>
              </a:rPr>
              <a:t>Бюджет для граждан</a:t>
            </a:r>
            <a:endParaRPr lang="en-US" sz="6000" dirty="0">
              <a:solidFill>
                <a:schemeClr val="bg2">
                  <a:lumMod val="90000"/>
                </a:schemeClr>
              </a:solidFill>
              <a:latin typeface="Times New Roman" pitchFamily="18" charset="0"/>
              <a:cs typeface="Times New Roman" pitchFamily="18" charset="0"/>
            </a:endParaRPr>
          </a:p>
          <a:p>
            <a:pPr algn="ctr"/>
            <a:r>
              <a:rPr lang="ru-RU" sz="2000" dirty="0">
                <a:solidFill>
                  <a:schemeClr val="bg1"/>
                </a:solidFill>
                <a:latin typeface="Times New Roman" pitchFamily="18" charset="0"/>
                <a:cs typeface="Times New Roman" pitchFamily="18" charset="0"/>
              </a:rPr>
              <a:t>Майкоп, 2022</a:t>
            </a:r>
          </a:p>
        </p:txBody>
      </p:sp>
      <p:sp>
        <p:nvSpPr>
          <p:cNvPr id="7" name="Прямоугольник 6"/>
          <p:cNvSpPr/>
          <p:nvPr/>
        </p:nvSpPr>
        <p:spPr>
          <a:xfrm>
            <a:off x="755576" y="764704"/>
            <a:ext cx="792088" cy="288032"/>
          </a:xfrm>
          <a:prstGeom prst="rect">
            <a:avLst/>
          </a:prstGeom>
          <a:solidFill>
            <a:srgbClr val="169CD8"/>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20000"/>
                  <a:lumOff val="80000"/>
                </a:schemeClr>
              </a:solidFill>
            </a:endParaRPr>
          </a:p>
        </p:txBody>
      </p:sp>
      <p:sp>
        <p:nvSpPr>
          <p:cNvPr id="6" name="Прямоугольник 5"/>
          <p:cNvSpPr/>
          <p:nvPr/>
        </p:nvSpPr>
        <p:spPr>
          <a:xfrm>
            <a:off x="251520" y="764704"/>
            <a:ext cx="7488832" cy="923330"/>
          </a:xfrm>
          <a:prstGeom prst="rect">
            <a:avLst/>
          </a:prstGeom>
        </p:spPr>
        <p:txBody>
          <a:bodyPr wrap="square">
            <a:spAutoFit/>
          </a:bodyPr>
          <a:lstStyle/>
          <a:p>
            <a:r>
              <a:rPr lang="ru-RU" dirty="0">
                <a:solidFill>
                  <a:schemeClr val="bg2">
                    <a:lumMod val="90000"/>
                  </a:schemeClr>
                </a:solidFill>
                <a:latin typeface="Times New Roman" pitchFamily="18" charset="0"/>
                <a:cs typeface="Times New Roman" pitchFamily="18" charset="0"/>
              </a:rPr>
              <a:t>ПУТЕВОДИТЕЛЬ по Закону Республики Адыгея от 10 декабря 2021 года </a:t>
            </a:r>
            <a:endParaRPr lang="en-US" dirty="0">
              <a:solidFill>
                <a:schemeClr val="bg2">
                  <a:lumMod val="90000"/>
                </a:schemeClr>
              </a:solidFill>
              <a:latin typeface="Times New Roman" pitchFamily="18" charset="0"/>
              <a:cs typeface="Times New Roman" pitchFamily="18" charset="0"/>
            </a:endParaRPr>
          </a:p>
          <a:p>
            <a:r>
              <a:rPr lang="ru-RU" dirty="0">
                <a:solidFill>
                  <a:schemeClr val="bg2">
                    <a:lumMod val="90000"/>
                  </a:schemeClr>
                </a:solidFill>
                <a:latin typeface="Times New Roman" pitchFamily="18" charset="0"/>
                <a:cs typeface="Times New Roman" pitchFamily="18" charset="0"/>
              </a:rPr>
              <a:t>№ 22 «О республиканском бюджете Республики Адыгея на 2022 год и на плановый период 2023 и 2024 годов»</a:t>
            </a:r>
          </a:p>
        </p:txBody>
      </p:sp>
      <p:sp>
        <p:nvSpPr>
          <p:cNvPr id="9" name="Номер слайда 8"/>
          <p:cNvSpPr>
            <a:spLocks noGrp="1"/>
          </p:cNvSpPr>
          <p:nvPr>
            <p:ph type="sldNum" sz="quarter" idx="12"/>
          </p:nvPr>
        </p:nvSpPr>
        <p:spPr/>
        <p:txBody>
          <a:bodyPr/>
          <a:lstStyle/>
          <a:p>
            <a:fld id="{055EE535-72A8-4E0F-A886-40F55435ED15}" type="slidenum">
              <a:rPr lang="ru-RU" smtClean="0"/>
              <a:pPr/>
              <a:t>1</a:t>
            </a:fld>
            <a:endParaRPr lang="ru-RU" dirty="0"/>
          </a:p>
        </p:txBody>
      </p:sp>
      <p:sp>
        <p:nvSpPr>
          <p:cNvPr id="10" name="Прямоугольник 9"/>
          <p:cNvSpPr/>
          <p:nvPr/>
        </p:nvSpPr>
        <p:spPr>
          <a:xfrm>
            <a:off x="107504" y="0"/>
            <a:ext cx="8856984"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8820472" y="332656"/>
            <a:ext cx="323528"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p:cNvSpPr/>
          <p:nvPr/>
        </p:nvSpPr>
        <p:spPr>
          <a:xfrm>
            <a:off x="0" y="0"/>
            <a:ext cx="1795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3" name="Прямоугольник 12"/>
          <p:cNvSpPr/>
          <p:nvPr/>
        </p:nvSpPr>
        <p:spPr>
          <a:xfrm>
            <a:off x="0" y="6669360"/>
            <a:ext cx="9144000"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0"/>
            <a:ext cx="9144000" cy="404664"/>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itchFamily="18" charset="0"/>
                <a:cs typeface="Times New Roman" pitchFamily="18" charset="0"/>
              </a:rPr>
              <a:t>Консолидированный бюджет Республики Адыгея</a:t>
            </a:r>
          </a:p>
        </p:txBody>
      </p:sp>
      <p:sp>
        <p:nvSpPr>
          <p:cNvPr id="4" name="Прямоугольник 3"/>
          <p:cNvSpPr/>
          <p:nvPr/>
        </p:nvSpPr>
        <p:spPr>
          <a:xfrm>
            <a:off x="7380312" y="188640"/>
            <a:ext cx="936104" cy="1440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2">
                    <a:lumMod val="50000"/>
                  </a:schemeClr>
                </a:solidFill>
                <a:latin typeface="Times New Roman" pitchFamily="18" charset="0"/>
                <a:cs typeface="Times New Roman" pitchFamily="18" charset="0"/>
              </a:rPr>
              <a:t>тыс.руб.</a:t>
            </a:r>
          </a:p>
        </p:txBody>
      </p:sp>
      <p:sp>
        <p:nvSpPr>
          <p:cNvPr id="7" name="Прямоугольник 6"/>
          <p:cNvSpPr/>
          <p:nvPr/>
        </p:nvSpPr>
        <p:spPr>
          <a:xfrm>
            <a:off x="1115616" y="548680"/>
            <a:ext cx="6840760" cy="216024"/>
          </a:xfrm>
          <a:prstGeom prst="rect">
            <a:avLst/>
          </a:prstGeom>
          <a:solidFill>
            <a:srgbClr val="7030A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solidFill>
                <a:latin typeface="Sylfaen" pitchFamily="18" charset="0"/>
              </a:rPr>
              <a:t> </a:t>
            </a:r>
            <a:r>
              <a:rPr lang="ru-RU" sz="1400" b="1" dirty="0">
                <a:solidFill>
                  <a:schemeClr val="bg1"/>
                </a:solidFill>
                <a:latin typeface="Times New Roman" pitchFamily="18" charset="0"/>
                <a:cs typeface="Times New Roman" pitchFamily="18" charset="0"/>
              </a:rPr>
              <a:t>КОНСОЛИДИРОВАННЫЙ БЮДЖЕТ РЕСПУБЛИКИ АДЫГЕЯ</a:t>
            </a:r>
          </a:p>
        </p:txBody>
      </p:sp>
      <p:graphicFrame>
        <p:nvGraphicFramePr>
          <p:cNvPr id="8" name="Таблица 7"/>
          <p:cNvGraphicFramePr>
            <a:graphicFrameLocks noGrp="1"/>
          </p:cNvGraphicFramePr>
          <p:nvPr>
            <p:extLst>
              <p:ext uri="{D42A27DB-BD31-4B8C-83A1-F6EECF244321}">
                <p14:modId xmlns:p14="http://schemas.microsoft.com/office/powerpoint/2010/main" val="3006458921"/>
              </p:ext>
            </p:extLst>
          </p:nvPr>
        </p:nvGraphicFramePr>
        <p:xfrm>
          <a:off x="107505" y="764704"/>
          <a:ext cx="8928992" cy="1257300"/>
        </p:xfrm>
        <a:graphic>
          <a:graphicData uri="http://schemas.openxmlformats.org/drawingml/2006/table">
            <a:tbl>
              <a:tblPr firstRow="1" bandRow="1">
                <a:tableStyleId>{5C22544A-7EE6-4342-B048-85BDC9FD1C3A}</a:tableStyleId>
              </a:tblPr>
              <a:tblGrid>
                <a:gridCol w="3620718">
                  <a:extLst>
                    <a:ext uri="{9D8B030D-6E8A-4147-A177-3AD203B41FA5}">
                      <a16:colId xmlns:a16="http://schemas.microsoft.com/office/drawing/2014/main" val="20000"/>
                    </a:ext>
                  </a:extLst>
                </a:gridCol>
                <a:gridCol w="1757870">
                  <a:extLst>
                    <a:ext uri="{9D8B030D-6E8A-4147-A177-3AD203B41FA5}">
                      <a16:colId xmlns:a16="http://schemas.microsoft.com/office/drawing/2014/main" val="20001"/>
                    </a:ext>
                  </a:extLst>
                </a:gridCol>
                <a:gridCol w="1828185">
                  <a:extLst>
                    <a:ext uri="{9D8B030D-6E8A-4147-A177-3AD203B41FA5}">
                      <a16:colId xmlns:a16="http://schemas.microsoft.com/office/drawing/2014/main" val="20002"/>
                    </a:ext>
                  </a:extLst>
                </a:gridCol>
                <a:gridCol w="1722219">
                  <a:extLst>
                    <a:ext uri="{9D8B030D-6E8A-4147-A177-3AD203B41FA5}">
                      <a16:colId xmlns:a16="http://schemas.microsoft.com/office/drawing/2014/main" val="20003"/>
                    </a:ext>
                  </a:extLst>
                </a:gridCol>
              </a:tblGrid>
              <a:tr h="216025">
                <a:tc>
                  <a:txBody>
                    <a:bodyPr/>
                    <a:lstStyle/>
                    <a:p>
                      <a:r>
                        <a:rPr lang="ru-RU" sz="1050" dirty="0">
                          <a:latin typeface="Times New Roman" pitchFamily="18" charset="0"/>
                          <a:cs typeface="Times New Roman" pitchFamily="18" charset="0"/>
                        </a:rPr>
                        <a:t>ДОХОДЫ</a:t>
                      </a:r>
                    </a:p>
                  </a:txBody>
                  <a:tcPr anchor="ctr"/>
                </a:tc>
                <a:tc>
                  <a:txBody>
                    <a:bodyPr/>
                    <a:lstStyle/>
                    <a:p>
                      <a:pPr algn="ctr" fontAlgn="ctr"/>
                      <a:r>
                        <a:rPr lang="ru-RU" sz="1050" b="1" i="0" u="none" strike="noStrike" dirty="0">
                          <a:latin typeface="Times New Roman" pitchFamily="18" charset="0"/>
                          <a:cs typeface="Times New Roman" pitchFamily="18" charset="0"/>
                        </a:rPr>
                        <a:t>3</a:t>
                      </a:r>
                      <a:r>
                        <a:rPr lang="en-US" sz="1050" b="1" i="0" u="none" strike="noStrike" dirty="0">
                          <a:latin typeface="Times New Roman" pitchFamily="18" charset="0"/>
                          <a:cs typeface="Times New Roman" pitchFamily="18" charset="0"/>
                        </a:rPr>
                        <a:t>6</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35</a:t>
                      </a:r>
                      <a:r>
                        <a:rPr lang="ru-RU" sz="1050" b="1" i="0" u="none" strike="noStrike" dirty="0">
                          <a:latin typeface="Times New Roman" pitchFamily="18" charset="0"/>
                          <a:cs typeface="Times New Roman" pitchFamily="18" charset="0"/>
                        </a:rPr>
                        <a:t>2 </a:t>
                      </a:r>
                      <a:r>
                        <a:rPr lang="en-US" sz="1050" b="1" i="0" u="none" strike="noStrike" dirty="0">
                          <a:latin typeface="Times New Roman" pitchFamily="18" charset="0"/>
                          <a:cs typeface="Times New Roman" pitchFamily="18" charset="0"/>
                        </a:rPr>
                        <a:t>6</a:t>
                      </a:r>
                      <a:r>
                        <a:rPr lang="ru-RU" sz="1050" b="1" i="0" u="none" strike="noStrike" dirty="0">
                          <a:latin typeface="Times New Roman" pitchFamily="18" charset="0"/>
                          <a:cs typeface="Times New Roman" pitchFamily="18" charset="0"/>
                        </a:rPr>
                        <a:t>49,3</a:t>
                      </a:r>
                    </a:p>
                  </a:txBody>
                  <a:tcPr marL="0" marR="0" marT="0" marB="0" anchor="ctr"/>
                </a:tc>
                <a:tc>
                  <a:txBody>
                    <a:bodyPr/>
                    <a:lstStyle/>
                    <a:p>
                      <a:pPr algn="ctr" fontAlgn="ctr"/>
                      <a:r>
                        <a:rPr lang="ru-RU" sz="1050" b="1" i="0" u="none" strike="noStrike" dirty="0">
                          <a:latin typeface="Times New Roman" pitchFamily="18" charset="0"/>
                          <a:cs typeface="Times New Roman" pitchFamily="18" charset="0"/>
                        </a:rPr>
                        <a:t>3</a:t>
                      </a:r>
                      <a:r>
                        <a:rPr lang="en-US" sz="1050" b="1" i="0" u="none" strike="noStrike" dirty="0">
                          <a:latin typeface="Times New Roman" pitchFamily="18" charset="0"/>
                          <a:cs typeface="Times New Roman" pitchFamily="18" charset="0"/>
                        </a:rPr>
                        <a:t>3</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508</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846</a:t>
                      </a:r>
                      <a:r>
                        <a:rPr lang="ru-RU" sz="1050" b="1" i="0" u="none" strike="noStrike" dirty="0">
                          <a:latin typeface="Times New Roman" pitchFamily="18" charset="0"/>
                          <a:cs typeface="Times New Roman" pitchFamily="18" charset="0"/>
                        </a:rPr>
                        <a:t>,</a:t>
                      </a:r>
                      <a:r>
                        <a:rPr lang="en-US" sz="1050" b="1" i="0" u="none" strike="noStrike" dirty="0">
                          <a:latin typeface="Times New Roman" pitchFamily="18" charset="0"/>
                          <a:cs typeface="Times New Roman" pitchFamily="18" charset="0"/>
                        </a:rPr>
                        <a:t>8</a:t>
                      </a:r>
                      <a:endParaRPr lang="ru-RU" sz="1050" b="1" i="0" u="none" strike="noStrike" dirty="0">
                        <a:latin typeface="Times New Roman" pitchFamily="18" charset="0"/>
                        <a:cs typeface="Times New Roman" pitchFamily="18" charset="0"/>
                      </a:endParaRPr>
                    </a:p>
                  </a:txBody>
                  <a:tcPr marL="0" marR="0" marT="0" marB="0" anchor="ctr"/>
                </a:tc>
                <a:tc>
                  <a:txBody>
                    <a:bodyPr/>
                    <a:lstStyle/>
                    <a:p>
                      <a:pPr algn="ctr" fontAlgn="ctr"/>
                      <a:r>
                        <a:rPr lang="ru-RU" sz="1050" b="1" i="0" u="none" strike="noStrike" dirty="0">
                          <a:latin typeface="Times New Roman" pitchFamily="18" charset="0"/>
                          <a:cs typeface="Times New Roman" pitchFamily="18" charset="0"/>
                        </a:rPr>
                        <a:t>3</a:t>
                      </a:r>
                      <a:r>
                        <a:rPr lang="en-US" sz="1050" b="1" i="0" u="none" strike="noStrike" dirty="0">
                          <a:latin typeface="Times New Roman" pitchFamily="18" charset="0"/>
                          <a:cs typeface="Times New Roman" pitchFamily="18" charset="0"/>
                        </a:rPr>
                        <a:t>4</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108</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053</a:t>
                      </a:r>
                      <a:r>
                        <a:rPr lang="ru-RU" sz="1050" b="1" i="0" u="none" strike="noStrike" dirty="0">
                          <a:latin typeface="Times New Roman" pitchFamily="18" charset="0"/>
                          <a:cs typeface="Times New Roman" pitchFamily="18" charset="0"/>
                        </a:rPr>
                        <a:t>,</a:t>
                      </a:r>
                      <a:r>
                        <a:rPr lang="en-US" sz="1050" b="1" i="0" u="none" strike="noStrike" dirty="0">
                          <a:latin typeface="Times New Roman" pitchFamily="18" charset="0"/>
                          <a:cs typeface="Times New Roman" pitchFamily="18" charset="0"/>
                        </a:rPr>
                        <a:t>9</a:t>
                      </a:r>
                      <a:endParaRPr lang="ru-RU" sz="1050" b="1" i="0" u="none" strike="noStrike" dirty="0">
                        <a:latin typeface="Times New Roman" pitchFamily="18" charset="0"/>
                        <a:cs typeface="Times New Roman" pitchFamily="18" charset="0"/>
                      </a:endParaRPr>
                    </a:p>
                  </a:txBody>
                  <a:tcPr marL="0" marR="0" marT="0" marB="0" anchor="ctr"/>
                </a:tc>
                <a:extLst>
                  <a:ext uri="{0D108BD9-81ED-4DB2-BD59-A6C34878D82A}">
                    <a16:rowId xmlns:a16="http://schemas.microsoft.com/office/drawing/2014/main" val="10000"/>
                  </a:ext>
                </a:extLst>
              </a:tr>
              <a:tr h="248723">
                <a:tc>
                  <a:txBody>
                    <a:bodyPr/>
                    <a:lstStyle/>
                    <a:p>
                      <a:r>
                        <a:rPr lang="ru-RU" sz="1050" dirty="0">
                          <a:latin typeface="Times New Roman" pitchFamily="18" charset="0"/>
                          <a:cs typeface="Times New Roman" pitchFamily="18" charset="0"/>
                        </a:rPr>
                        <a:t>Налоговые и неналоговые доходы</a:t>
                      </a:r>
                    </a:p>
                  </a:txBody>
                  <a:tcPr/>
                </a:tc>
                <a:tc>
                  <a:txBody>
                    <a:bodyPr/>
                    <a:lstStyle/>
                    <a:p>
                      <a:pPr algn="ctr" fontAlgn="ctr"/>
                      <a:r>
                        <a:rPr lang="ru-RU" sz="1050" b="0" i="0" u="none" strike="noStrike" dirty="0">
                          <a:solidFill>
                            <a:schemeClr val="tx1"/>
                          </a:solidFill>
                          <a:latin typeface="Times New Roman" pitchFamily="18" charset="0"/>
                          <a:cs typeface="Times New Roman" pitchFamily="18" charset="0"/>
                        </a:rPr>
                        <a:t>18 411 297,4</a:t>
                      </a:r>
                    </a:p>
                  </a:txBody>
                  <a:tcPr marL="0" marR="0" marT="0" marB="0" anchor="ctr"/>
                </a:tc>
                <a:tc>
                  <a:txBody>
                    <a:bodyPr/>
                    <a:lstStyle/>
                    <a:p>
                      <a:pPr algn="ctr" fontAlgn="ctr"/>
                      <a:r>
                        <a:rPr lang="ru-RU" sz="1050" b="0" i="0" u="none" strike="noStrike" dirty="0">
                          <a:solidFill>
                            <a:schemeClr val="tx1"/>
                          </a:solidFill>
                          <a:latin typeface="Times New Roman" pitchFamily="18" charset="0"/>
                          <a:cs typeface="Times New Roman" pitchFamily="18" charset="0"/>
                        </a:rPr>
                        <a:t>19 287 123,9</a:t>
                      </a:r>
                    </a:p>
                  </a:txBody>
                  <a:tcPr marL="0" marR="0" marT="0" marB="0" anchor="ctr"/>
                </a:tc>
                <a:tc>
                  <a:txBody>
                    <a:bodyPr/>
                    <a:lstStyle/>
                    <a:p>
                      <a:pPr algn="ctr" fontAlgn="ctr"/>
                      <a:r>
                        <a:rPr lang="ru-RU" sz="1050" b="0" i="0" u="none" strike="noStrike" dirty="0">
                          <a:solidFill>
                            <a:schemeClr val="tx1"/>
                          </a:solidFill>
                          <a:latin typeface="Times New Roman" pitchFamily="18" charset="0"/>
                          <a:cs typeface="Times New Roman" pitchFamily="18" charset="0"/>
                        </a:rPr>
                        <a:t>20 261 445,8</a:t>
                      </a:r>
                    </a:p>
                  </a:txBody>
                  <a:tcPr marL="0" marR="0" marT="0" marB="0" anchor="ctr"/>
                </a:tc>
                <a:extLst>
                  <a:ext uri="{0D108BD9-81ED-4DB2-BD59-A6C34878D82A}">
                    <a16:rowId xmlns:a16="http://schemas.microsoft.com/office/drawing/2014/main" val="10001"/>
                  </a:ext>
                </a:extLst>
              </a:tr>
              <a:tr h="248723">
                <a:tc>
                  <a:txBody>
                    <a:bodyPr/>
                    <a:lstStyle/>
                    <a:p>
                      <a:r>
                        <a:rPr lang="ru-RU" sz="1050" dirty="0">
                          <a:latin typeface="Times New Roman" pitchFamily="18" charset="0"/>
                          <a:cs typeface="Times New Roman" pitchFamily="18" charset="0"/>
                        </a:rPr>
                        <a:t>Безвозмездные поступления</a:t>
                      </a:r>
                    </a:p>
                  </a:txBody>
                  <a:tcPr/>
                </a:tc>
                <a:tc>
                  <a:txBody>
                    <a:bodyPr/>
                    <a:lstStyle/>
                    <a:p>
                      <a:pPr algn="ctr" fontAlgn="ctr"/>
                      <a:r>
                        <a:rPr lang="ru-RU" sz="1050" b="0" i="0" u="none" strike="noStrike" dirty="0">
                          <a:solidFill>
                            <a:schemeClr val="tx1"/>
                          </a:solidFill>
                          <a:latin typeface="Times New Roman" pitchFamily="18" charset="0"/>
                          <a:cs typeface="Times New Roman" pitchFamily="18" charset="0"/>
                        </a:rPr>
                        <a:t>17 941 351,9</a:t>
                      </a:r>
                    </a:p>
                  </a:txBody>
                  <a:tcPr marL="0" marR="0" marT="0" marB="0" anchor="ctr"/>
                </a:tc>
                <a:tc>
                  <a:txBody>
                    <a:bodyPr/>
                    <a:lstStyle/>
                    <a:p>
                      <a:pPr algn="ctr" fontAlgn="ctr"/>
                      <a:r>
                        <a:rPr lang="ru-RU" sz="1050" b="0" i="0" u="none" strike="noStrike" dirty="0">
                          <a:solidFill>
                            <a:schemeClr val="tx1"/>
                          </a:solidFill>
                          <a:latin typeface="Times New Roman" pitchFamily="18" charset="0"/>
                          <a:cs typeface="Times New Roman" pitchFamily="18" charset="0"/>
                        </a:rPr>
                        <a:t>14 221 722,9</a:t>
                      </a:r>
                    </a:p>
                  </a:txBody>
                  <a:tcPr marL="0" marR="0" marT="0" marB="0" anchor="ctr"/>
                </a:tc>
                <a:tc>
                  <a:txBody>
                    <a:bodyPr/>
                    <a:lstStyle/>
                    <a:p>
                      <a:pPr algn="ctr" fontAlgn="ctr"/>
                      <a:r>
                        <a:rPr lang="ru-RU" sz="1050" b="0" i="0" u="none" strike="noStrike" dirty="0">
                          <a:solidFill>
                            <a:schemeClr val="tx1"/>
                          </a:solidFill>
                          <a:latin typeface="Times New Roman" pitchFamily="18" charset="0"/>
                          <a:cs typeface="Times New Roman" pitchFamily="18" charset="0"/>
                        </a:rPr>
                        <a:t>13 846 608,1</a:t>
                      </a:r>
                    </a:p>
                  </a:txBody>
                  <a:tcPr marL="0" marR="0" marT="0" marB="0" anchor="ctr"/>
                </a:tc>
                <a:extLst>
                  <a:ext uri="{0D108BD9-81ED-4DB2-BD59-A6C34878D82A}">
                    <a16:rowId xmlns:a16="http://schemas.microsoft.com/office/drawing/2014/main" val="10002"/>
                  </a:ext>
                </a:extLst>
              </a:tr>
              <a:tr h="234905">
                <a:tc>
                  <a:txBody>
                    <a:bodyPr/>
                    <a:lstStyle/>
                    <a:p>
                      <a:r>
                        <a:rPr lang="ru-RU" sz="1050" b="1" dirty="0">
                          <a:latin typeface="Times New Roman" pitchFamily="18" charset="0"/>
                          <a:cs typeface="Times New Roman" pitchFamily="18" charset="0"/>
                        </a:rPr>
                        <a:t>РАСХОДЫ</a:t>
                      </a:r>
                    </a:p>
                  </a:txBody>
                  <a:tcPr anchor="ctr"/>
                </a:tc>
                <a:tc>
                  <a:txBody>
                    <a:bodyPr/>
                    <a:lstStyle/>
                    <a:p>
                      <a:pPr algn="ctr" fontAlgn="ctr"/>
                      <a:r>
                        <a:rPr lang="ru-RU" sz="1050" b="1" i="0" u="none" strike="noStrike" dirty="0">
                          <a:latin typeface="Times New Roman" pitchFamily="18" charset="0"/>
                          <a:cs typeface="Times New Roman" pitchFamily="18" charset="0"/>
                        </a:rPr>
                        <a:t>3</a:t>
                      </a:r>
                      <a:r>
                        <a:rPr lang="en-US" sz="1050" b="1" i="0" u="none" strike="noStrike" dirty="0">
                          <a:latin typeface="Times New Roman" pitchFamily="18" charset="0"/>
                          <a:cs typeface="Times New Roman" pitchFamily="18" charset="0"/>
                        </a:rPr>
                        <a:t>7</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520</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957</a:t>
                      </a:r>
                      <a:r>
                        <a:rPr lang="ru-RU" sz="1050" b="1" i="0" u="none" strike="noStrike" dirty="0">
                          <a:latin typeface="Times New Roman" pitchFamily="18" charset="0"/>
                          <a:cs typeface="Times New Roman" pitchFamily="18" charset="0"/>
                        </a:rPr>
                        <a:t>,</a:t>
                      </a:r>
                      <a:r>
                        <a:rPr lang="en-US" sz="1050" b="1" i="0" u="none" strike="noStrike" dirty="0">
                          <a:latin typeface="Times New Roman" pitchFamily="18" charset="0"/>
                          <a:cs typeface="Times New Roman" pitchFamily="18" charset="0"/>
                        </a:rPr>
                        <a:t>7</a:t>
                      </a:r>
                      <a:endParaRPr lang="ru-RU" sz="1050" b="1" i="0" u="none" strike="noStrike" dirty="0">
                        <a:latin typeface="Times New Roman" pitchFamily="18" charset="0"/>
                        <a:cs typeface="Times New Roman" pitchFamily="18" charset="0"/>
                      </a:endParaRPr>
                    </a:p>
                  </a:txBody>
                  <a:tcPr marL="0" marR="0" marT="0" marB="0" anchor="ctr"/>
                </a:tc>
                <a:tc>
                  <a:txBody>
                    <a:bodyPr/>
                    <a:lstStyle/>
                    <a:p>
                      <a:pPr algn="ctr" fontAlgn="ctr"/>
                      <a:r>
                        <a:rPr lang="ru-RU" sz="1050" b="1" i="0" u="none" strike="noStrike" dirty="0">
                          <a:latin typeface="Times New Roman" pitchFamily="18" charset="0"/>
                          <a:cs typeface="Times New Roman" pitchFamily="18" charset="0"/>
                        </a:rPr>
                        <a:t>3</a:t>
                      </a:r>
                      <a:r>
                        <a:rPr lang="en-US" sz="1050" b="1" i="0" u="none" strike="noStrike" dirty="0">
                          <a:latin typeface="Times New Roman" pitchFamily="18" charset="0"/>
                          <a:cs typeface="Times New Roman" pitchFamily="18" charset="0"/>
                        </a:rPr>
                        <a:t>4</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179</a:t>
                      </a:r>
                      <a:r>
                        <a:rPr lang="ru-RU" sz="1050" b="1" i="0" u="none" strike="noStrike" dirty="0">
                          <a:latin typeface="Times New Roman" pitchFamily="18" charset="0"/>
                          <a:cs typeface="Times New Roman" pitchFamily="18" charset="0"/>
                        </a:rPr>
                        <a:t> </a:t>
                      </a:r>
                      <a:r>
                        <a:rPr lang="en-US" sz="1050" b="1" i="0" u="none" strike="noStrike" dirty="0">
                          <a:latin typeface="Times New Roman" pitchFamily="18" charset="0"/>
                          <a:cs typeface="Times New Roman" pitchFamily="18" charset="0"/>
                        </a:rPr>
                        <a:t>024</a:t>
                      </a:r>
                      <a:r>
                        <a:rPr lang="ru-RU" sz="1050" b="1" i="0" u="none" strike="noStrike" dirty="0">
                          <a:latin typeface="Times New Roman" pitchFamily="18" charset="0"/>
                          <a:cs typeface="Times New Roman" pitchFamily="18" charset="0"/>
                        </a:rPr>
                        <a:t>,</a:t>
                      </a:r>
                      <a:r>
                        <a:rPr lang="en-US" sz="1050" b="1" i="0" u="none" strike="noStrike" dirty="0">
                          <a:latin typeface="Times New Roman" pitchFamily="18" charset="0"/>
                          <a:cs typeface="Times New Roman" pitchFamily="18" charset="0"/>
                        </a:rPr>
                        <a:t>9</a:t>
                      </a:r>
                      <a:endParaRPr lang="ru-RU" sz="1050" b="1" i="0" u="none" strike="noStrike" dirty="0">
                        <a:latin typeface="Times New Roman" pitchFamily="18" charset="0"/>
                        <a:cs typeface="Times New Roman" pitchFamily="18" charset="0"/>
                      </a:endParaRPr>
                    </a:p>
                  </a:txBody>
                  <a:tcPr marL="0" marR="0" marT="0" marB="0" anchor="ctr"/>
                </a:tc>
                <a:tc>
                  <a:txBody>
                    <a:bodyPr/>
                    <a:lstStyle/>
                    <a:p>
                      <a:pPr algn="ctr" fontAlgn="ctr"/>
                      <a:r>
                        <a:rPr lang="ru-RU" sz="1050" b="1" i="0" u="none" strike="noStrike" dirty="0">
                          <a:latin typeface="Times New Roman" pitchFamily="18" charset="0"/>
                          <a:cs typeface="Times New Roman" pitchFamily="18" charset="0"/>
                        </a:rPr>
                        <a:t>3</a:t>
                      </a:r>
                      <a:r>
                        <a:rPr lang="en-US" sz="1050" b="1" i="0" u="none" strike="noStrike" dirty="0">
                          <a:latin typeface="Times New Roman" pitchFamily="18" charset="0"/>
                          <a:cs typeface="Times New Roman" pitchFamily="18" charset="0"/>
                        </a:rPr>
                        <a:t>4</a:t>
                      </a:r>
                      <a:r>
                        <a:rPr lang="ru-RU" sz="1050" b="1" i="0" u="none" strike="noStrike" dirty="0">
                          <a:latin typeface="Times New Roman" pitchFamily="18" charset="0"/>
                          <a:cs typeface="Times New Roman" pitchFamily="18" charset="0"/>
                        </a:rPr>
                        <a:t> 489 997,0</a:t>
                      </a:r>
                    </a:p>
                  </a:txBody>
                  <a:tcPr marL="0" marR="0" marT="0" marB="0" anchor="ctr"/>
                </a:tc>
                <a:extLst>
                  <a:ext uri="{0D108BD9-81ED-4DB2-BD59-A6C34878D82A}">
                    <a16:rowId xmlns:a16="http://schemas.microsoft.com/office/drawing/2014/main" val="10003"/>
                  </a:ext>
                </a:extLst>
              </a:tr>
              <a:tr h="229345">
                <a:tc>
                  <a:txBody>
                    <a:bodyPr/>
                    <a:lstStyle/>
                    <a:p>
                      <a:r>
                        <a:rPr lang="ru-RU" sz="1050" dirty="0">
                          <a:latin typeface="Times New Roman" pitchFamily="18" charset="0"/>
                          <a:cs typeface="Times New Roman" pitchFamily="18" charset="0"/>
                        </a:rPr>
                        <a:t>ДЕФИЦИТ(-)/ ПРОФИЦИТ (+)</a:t>
                      </a:r>
                    </a:p>
                  </a:txBody>
                  <a:tcPr/>
                </a:tc>
                <a:tc>
                  <a:txBody>
                    <a:bodyPr/>
                    <a:lstStyle/>
                    <a:p>
                      <a:pPr algn="ctr" fontAlgn="ctr"/>
                      <a:r>
                        <a:rPr lang="ru-RU" sz="1050" b="0" i="0" u="none" strike="noStrike" dirty="0">
                          <a:latin typeface="Times New Roman" pitchFamily="18" charset="0"/>
                          <a:cs typeface="Times New Roman" pitchFamily="18" charset="0"/>
                        </a:rPr>
                        <a:t>-1 168 308,4</a:t>
                      </a:r>
                    </a:p>
                  </a:txBody>
                  <a:tcPr marL="0" marR="0" marT="0" marB="0" anchor="ctr"/>
                </a:tc>
                <a:tc>
                  <a:txBody>
                    <a:bodyPr/>
                    <a:lstStyle/>
                    <a:p>
                      <a:pPr algn="ctr" fontAlgn="ctr"/>
                      <a:r>
                        <a:rPr lang="ru-RU" sz="1050" b="0" i="0" u="none" strike="noStrike" dirty="0">
                          <a:latin typeface="Times New Roman" pitchFamily="18" charset="0"/>
                          <a:cs typeface="Times New Roman" pitchFamily="18" charset="0"/>
                        </a:rPr>
                        <a:t>-670 178,1</a:t>
                      </a:r>
                    </a:p>
                  </a:txBody>
                  <a:tcPr marL="0" marR="0" marT="0" marB="0" anchor="ctr"/>
                </a:tc>
                <a:tc>
                  <a:txBody>
                    <a:bodyPr/>
                    <a:lstStyle/>
                    <a:p>
                      <a:pPr algn="ctr" fontAlgn="ctr"/>
                      <a:r>
                        <a:rPr lang="ru-RU" sz="1050" b="0" i="0" u="none" strike="noStrike" dirty="0">
                          <a:latin typeface="Times New Roman" pitchFamily="18" charset="0"/>
                          <a:cs typeface="Times New Roman" pitchFamily="18" charset="0"/>
                        </a:rPr>
                        <a:t>-381 943,1</a:t>
                      </a:r>
                    </a:p>
                  </a:txBody>
                  <a:tcPr marL="0" marR="0" marT="0" marB="0" anchor="ctr"/>
                </a:tc>
                <a:extLst>
                  <a:ext uri="{0D108BD9-81ED-4DB2-BD59-A6C34878D82A}">
                    <a16:rowId xmlns:a16="http://schemas.microsoft.com/office/drawing/2014/main" val="10004"/>
                  </a:ext>
                </a:extLst>
              </a:tr>
            </a:tbl>
          </a:graphicData>
        </a:graphic>
      </p:graphicFrame>
      <p:sp>
        <p:nvSpPr>
          <p:cNvPr id="9" name="Прямоугольник 8"/>
          <p:cNvSpPr/>
          <p:nvPr/>
        </p:nvSpPr>
        <p:spPr>
          <a:xfrm>
            <a:off x="1187624" y="1988840"/>
            <a:ext cx="6696744" cy="216024"/>
          </a:xfrm>
          <a:prstGeom prst="rect">
            <a:avLst/>
          </a:prstGeom>
          <a:solidFill>
            <a:srgbClr val="7030A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itchFamily="18" charset="0"/>
                <a:cs typeface="Times New Roman" pitchFamily="18" charset="0"/>
              </a:rPr>
              <a:t>РЕСПУБЛИКАНСКИЙ БЮДЖЕТ РЕСПУБЛИКИ АДЫГЕЯ</a:t>
            </a:r>
          </a:p>
        </p:txBody>
      </p:sp>
      <p:graphicFrame>
        <p:nvGraphicFramePr>
          <p:cNvPr id="10" name="Таблица 9"/>
          <p:cNvGraphicFramePr>
            <a:graphicFrameLocks noGrp="1"/>
          </p:cNvGraphicFramePr>
          <p:nvPr/>
        </p:nvGraphicFramePr>
        <p:xfrm>
          <a:off x="107504" y="2204864"/>
          <a:ext cx="8928992" cy="1257300"/>
        </p:xfrm>
        <a:graphic>
          <a:graphicData uri="http://schemas.openxmlformats.org/drawingml/2006/table">
            <a:tbl>
              <a:tblPr firstRow="1" bandRow="1">
                <a:tableStyleId>{5C22544A-7EE6-4342-B048-85BDC9FD1C3A}</a:tableStyleId>
              </a:tblPr>
              <a:tblGrid>
                <a:gridCol w="3620718">
                  <a:extLst>
                    <a:ext uri="{9D8B030D-6E8A-4147-A177-3AD203B41FA5}">
                      <a16:colId xmlns:a16="http://schemas.microsoft.com/office/drawing/2014/main" val="20000"/>
                    </a:ext>
                  </a:extLst>
                </a:gridCol>
                <a:gridCol w="1757869">
                  <a:extLst>
                    <a:ext uri="{9D8B030D-6E8A-4147-A177-3AD203B41FA5}">
                      <a16:colId xmlns:a16="http://schemas.microsoft.com/office/drawing/2014/main" val="20001"/>
                    </a:ext>
                  </a:extLst>
                </a:gridCol>
                <a:gridCol w="1828186">
                  <a:extLst>
                    <a:ext uri="{9D8B030D-6E8A-4147-A177-3AD203B41FA5}">
                      <a16:colId xmlns:a16="http://schemas.microsoft.com/office/drawing/2014/main" val="20002"/>
                    </a:ext>
                  </a:extLst>
                </a:gridCol>
                <a:gridCol w="1722219">
                  <a:extLst>
                    <a:ext uri="{9D8B030D-6E8A-4147-A177-3AD203B41FA5}">
                      <a16:colId xmlns:a16="http://schemas.microsoft.com/office/drawing/2014/main" val="20003"/>
                    </a:ext>
                  </a:extLst>
                </a:gridCol>
              </a:tblGrid>
              <a:tr h="222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cs typeface="Times New Roman" pitchFamily="18" charset="0"/>
                        </a:rPr>
                        <a:t>ДОХОДЫ</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baseline="0" dirty="0">
                          <a:latin typeface="Times New Roman" pitchFamily="18" charset="0"/>
                          <a:cs typeface="Times New Roman" pitchFamily="18" charset="0"/>
                        </a:rPr>
                        <a:t>31</a:t>
                      </a:r>
                      <a:r>
                        <a:rPr lang="en-US" sz="1050" b="1" baseline="0" dirty="0">
                          <a:latin typeface="Times New Roman" pitchFamily="18" charset="0"/>
                          <a:cs typeface="Times New Roman" pitchFamily="18" charset="0"/>
                        </a:rPr>
                        <a:t> </a:t>
                      </a:r>
                      <a:r>
                        <a:rPr lang="ru-RU" sz="1050" b="1" baseline="0" dirty="0">
                          <a:latin typeface="Times New Roman" pitchFamily="18" charset="0"/>
                          <a:cs typeface="Times New Roman" pitchFamily="18" charset="0"/>
                        </a:rPr>
                        <a:t>625</a:t>
                      </a:r>
                      <a:r>
                        <a:rPr lang="en-US" sz="1050" b="1" baseline="0" dirty="0">
                          <a:latin typeface="Times New Roman" pitchFamily="18" charset="0"/>
                          <a:cs typeface="Times New Roman" pitchFamily="18" charset="0"/>
                        </a:rPr>
                        <a:t> </a:t>
                      </a:r>
                      <a:r>
                        <a:rPr lang="ru-RU" sz="1050" b="1" baseline="0" dirty="0">
                          <a:latin typeface="Times New Roman" pitchFamily="18" charset="0"/>
                          <a:cs typeface="Times New Roman" pitchFamily="18" charset="0"/>
                        </a:rPr>
                        <a:t>496</a:t>
                      </a:r>
                      <a:r>
                        <a:rPr lang="en-US" sz="1050" b="1" baseline="0" dirty="0">
                          <a:latin typeface="Times New Roman" pitchFamily="18" charset="0"/>
                          <a:cs typeface="Times New Roman" pitchFamily="18" charset="0"/>
                        </a:rPr>
                        <a:t>,</a:t>
                      </a:r>
                      <a:r>
                        <a:rPr lang="ru-RU" sz="1050" b="1" baseline="0" dirty="0">
                          <a:latin typeface="Times New Roman" pitchFamily="18" charset="0"/>
                          <a:cs typeface="Times New Roman" pitchFamily="18" charset="0"/>
                        </a:rPr>
                        <a:t>6</a:t>
                      </a:r>
                      <a:endParaRPr lang="ru-RU" sz="1050" b="1" dirty="0">
                        <a:latin typeface="Times New Roman" pitchFamily="18" charset="0"/>
                        <a:cs typeface="Times New Roman" pitchFamily="18" charset="0"/>
                      </a:endParaRPr>
                    </a:p>
                  </a:txBody>
                  <a:tcPr/>
                </a:tc>
                <a:tc>
                  <a:txBody>
                    <a:bodyPr/>
                    <a:lstStyle/>
                    <a:p>
                      <a:pPr algn="ctr"/>
                      <a:r>
                        <a:rPr lang="ru-RU" sz="1050" b="1" kern="1200" dirty="0">
                          <a:solidFill>
                            <a:schemeClr val="lt1"/>
                          </a:solidFill>
                          <a:latin typeface="Times New Roman" pitchFamily="18" charset="0"/>
                          <a:ea typeface="+mn-ea"/>
                          <a:cs typeface="Times New Roman" pitchFamily="18" charset="0"/>
                        </a:rPr>
                        <a:t>28 577 </a:t>
                      </a:r>
                      <a:r>
                        <a:rPr lang="en-US" sz="1050" b="1" kern="1200" dirty="0">
                          <a:solidFill>
                            <a:schemeClr val="lt1"/>
                          </a:solidFill>
                          <a:latin typeface="Times New Roman" pitchFamily="18" charset="0"/>
                          <a:ea typeface="+mn-ea"/>
                          <a:cs typeface="Times New Roman" pitchFamily="18" charset="0"/>
                        </a:rPr>
                        <a:t>284</a:t>
                      </a:r>
                      <a:r>
                        <a:rPr lang="ru-RU" sz="1050" b="1" kern="1200" dirty="0">
                          <a:solidFill>
                            <a:schemeClr val="lt1"/>
                          </a:solidFill>
                          <a:latin typeface="Times New Roman" pitchFamily="18" charset="0"/>
                          <a:ea typeface="+mn-ea"/>
                          <a:cs typeface="Times New Roman" pitchFamily="18" charset="0"/>
                        </a:rPr>
                        <a:t>,</a:t>
                      </a:r>
                      <a:r>
                        <a:rPr lang="en-US" sz="1050" b="1" kern="1200" dirty="0">
                          <a:solidFill>
                            <a:schemeClr val="lt1"/>
                          </a:solidFill>
                          <a:latin typeface="Times New Roman" pitchFamily="18" charset="0"/>
                          <a:ea typeface="+mn-ea"/>
                          <a:cs typeface="Times New Roman" pitchFamily="18" charset="0"/>
                        </a:rPr>
                        <a:t>8</a:t>
                      </a:r>
                      <a:endParaRPr lang="ru-RU" sz="1050" dirty="0">
                        <a:latin typeface="Times New Roman" pitchFamily="18" charset="0"/>
                        <a:cs typeface="Times New Roman" pitchFamily="18" charset="0"/>
                      </a:endParaRPr>
                    </a:p>
                  </a:txBody>
                  <a:tcPr/>
                </a:tc>
                <a:tc>
                  <a:txBody>
                    <a:bodyPr/>
                    <a:lstStyle/>
                    <a:p>
                      <a:pPr algn="ctr"/>
                      <a:r>
                        <a:rPr lang="ru-RU" sz="1050" b="1" kern="1200" dirty="0">
                          <a:solidFill>
                            <a:schemeClr val="lt1"/>
                          </a:solidFill>
                          <a:latin typeface="Times New Roman" pitchFamily="18" charset="0"/>
                          <a:ea typeface="+mn-ea"/>
                          <a:cs typeface="Times New Roman" pitchFamily="18" charset="0"/>
                        </a:rPr>
                        <a:t>28 </a:t>
                      </a:r>
                      <a:r>
                        <a:rPr lang="en-US" sz="1050" b="1" kern="1200" dirty="0">
                          <a:solidFill>
                            <a:schemeClr val="lt1"/>
                          </a:solidFill>
                          <a:latin typeface="Times New Roman" pitchFamily="18" charset="0"/>
                          <a:ea typeface="+mn-ea"/>
                          <a:cs typeface="Times New Roman" pitchFamily="18" charset="0"/>
                        </a:rPr>
                        <a:t>949</a:t>
                      </a:r>
                      <a:r>
                        <a:rPr lang="ru-RU" sz="1050" b="1" kern="1200" dirty="0">
                          <a:solidFill>
                            <a:schemeClr val="lt1"/>
                          </a:solidFill>
                          <a:latin typeface="Times New Roman" pitchFamily="18" charset="0"/>
                          <a:ea typeface="+mn-ea"/>
                          <a:cs typeface="Times New Roman" pitchFamily="18" charset="0"/>
                        </a:rPr>
                        <a:t> </a:t>
                      </a:r>
                      <a:r>
                        <a:rPr lang="en-US" sz="1050" b="1" kern="1200" dirty="0">
                          <a:solidFill>
                            <a:schemeClr val="lt1"/>
                          </a:solidFill>
                          <a:latin typeface="Times New Roman" pitchFamily="18" charset="0"/>
                          <a:ea typeface="+mn-ea"/>
                          <a:cs typeface="Times New Roman" pitchFamily="18" charset="0"/>
                        </a:rPr>
                        <a:t>191</a:t>
                      </a:r>
                      <a:r>
                        <a:rPr lang="ru-RU" sz="1050" b="1" kern="1200" dirty="0">
                          <a:solidFill>
                            <a:schemeClr val="lt1"/>
                          </a:solidFill>
                          <a:latin typeface="Times New Roman" pitchFamily="18" charset="0"/>
                          <a:ea typeface="+mn-ea"/>
                          <a:cs typeface="Times New Roman" pitchFamily="18" charset="0"/>
                        </a:rPr>
                        <a:t>,</a:t>
                      </a:r>
                      <a:r>
                        <a:rPr lang="en-US" sz="1050" b="1" kern="1200" dirty="0">
                          <a:solidFill>
                            <a:schemeClr val="lt1"/>
                          </a:solidFill>
                          <a:latin typeface="Times New Roman" pitchFamily="18" charset="0"/>
                          <a:ea typeface="+mn-ea"/>
                          <a:cs typeface="Times New Roman" pitchFamily="18" charset="0"/>
                        </a:rPr>
                        <a:t>9</a:t>
                      </a:r>
                      <a:endParaRPr lang="ru-RU" sz="105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37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cs typeface="Times New Roman" pitchFamily="18" charset="0"/>
                        </a:rPr>
                        <a:t>Налоговые и неналоговые доходы</a:t>
                      </a:r>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ea typeface="Times New Roman"/>
                          <a:cs typeface="Times New Roman" pitchFamily="18" charset="0"/>
                        </a:rPr>
                        <a:t>13</a:t>
                      </a: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684</a:t>
                      </a: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144,7</a:t>
                      </a:r>
                    </a:p>
                  </a:txBody>
                  <a:tcPr anchor="ctr">
                    <a:solidFill>
                      <a:schemeClr val="tx2">
                        <a:lumMod val="20000"/>
                        <a:lumOff val="80000"/>
                      </a:schemeClr>
                    </a:solidFill>
                  </a:tcPr>
                </a:tc>
                <a:tc>
                  <a:txBody>
                    <a:bodyPr/>
                    <a:lstStyle/>
                    <a:p>
                      <a:pPr algn="ctr"/>
                      <a:r>
                        <a:rPr lang="ru-RU" sz="1050" b="0" kern="1200" dirty="0">
                          <a:solidFill>
                            <a:schemeClr val="dk1"/>
                          </a:solidFill>
                          <a:latin typeface="Times New Roman" pitchFamily="18" charset="0"/>
                          <a:ea typeface="+mn-ea"/>
                          <a:cs typeface="Times New Roman" pitchFamily="18" charset="0"/>
                        </a:rPr>
                        <a:t>14 355 561,9</a:t>
                      </a:r>
                      <a:endParaRPr lang="ru-RU" sz="1050" b="0" dirty="0">
                        <a:latin typeface="Times New Roman" pitchFamily="18" charset="0"/>
                        <a:cs typeface="Times New Roman" pitchFamily="18" charset="0"/>
                      </a:endParaRPr>
                    </a:p>
                  </a:txBody>
                  <a:tcPr anchor="ctr">
                    <a:solidFill>
                      <a:schemeClr val="tx2">
                        <a:lumMod val="20000"/>
                        <a:lumOff val="80000"/>
                      </a:schemeClr>
                    </a:solidFill>
                  </a:tcPr>
                </a:tc>
                <a:tc>
                  <a:txBody>
                    <a:bodyPr/>
                    <a:lstStyle/>
                    <a:p>
                      <a:pPr algn="ctr"/>
                      <a:r>
                        <a:rPr lang="ru-RU" sz="1050" b="0" kern="1200" dirty="0">
                          <a:solidFill>
                            <a:schemeClr val="dk1"/>
                          </a:solidFill>
                          <a:latin typeface="Times New Roman" pitchFamily="18" charset="0"/>
                          <a:ea typeface="+mn-ea"/>
                          <a:cs typeface="Times New Roman" pitchFamily="18" charset="0"/>
                        </a:rPr>
                        <a:t>15 102 583,8</a:t>
                      </a:r>
                      <a:endParaRPr lang="ru-RU" sz="1050" b="0" dirty="0">
                        <a:latin typeface="Times New Roman" pitchFamily="18" charset="0"/>
                        <a:cs typeface="Times New Roman" pitchFamily="18" charset="0"/>
                      </a:endParaRPr>
                    </a:p>
                  </a:txBody>
                  <a:tcPr anchor="ctr">
                    <a:solidFill>
                      <a:schemeClr val="tx2">
                        <a:lumMod val="20000"/>
                        <a:lumOff val="80000"/>
                      </a:schemeClr>
                    </a:solidFill>
                  </a:tcPr>
                </a:tc>
                <a:extLst>
                  <a:ext uri="{0D108BD9-81ED-4DB2-BD59-A6C34878D82A}">
                    <a16:rowId xmlns:a16="http://schemas.microsoft.com/office/drawing/2014/main" val="10001"/>
                  </a:ext>
                </a:extLst>
              </a:tr>
              <a:tr h="222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cs typeface="Times New Roman" pitchFamily="18" charset="0"/>
                        </a:rPr>
                        <a:t>Безвозмездные поступления</a:t>
                      </a:r>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ea typeface="Times New Roman"/>
                          <a:cs typeface="Times New Roman" pitchFamily="18" charset="0"/>
                        </a:rPr>
                        <a:t>17</a:t>
                      </a: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941</a:t>
                      </a: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351,9</a:t>
                      </a:r>
                    </a:p>
                  </a:txBody>
                  <a:tcPr anchor="ctr">
                    <a:solidFill>
                      <a:schemeClr val="tx2">
                        <a:lumMod val="20000"/>
                        <a:lumOff val="80000"/>
                      </a:schemeClr>
                    </a:solidFill>
                  </a:tcPr>
                </a:tc>
                <a:tc>
                  <a:txBody>
                    <a:bodyPr/>
                    <a:lstStyle/>
                    <a:p>
                      <a:pPr algn="ctr"/>
                      <a:r>
                        <a:rPr lang="ru-RU" sz="1050" b="0" kern="1200" dirty="0">
                          <a:solidFill>
                            <a:schemeClr val="dk1"/>
                          </a:solidFill>
                          <a:latin typeface="Times New Roman" pitchFamily="18" charset="0"/>
                          <a:ea typeface="+mn-ea"/>
                          <a:cs typeface="Times New Roman" pitchFamily="18" charset="0"/>
                        </a:rPr>
                        <a:t>14 221 722,9</a:t>
                      </a:r>
                      <a:endParaRPr lang="ru-RU" sz="1050" b="0" dirty="0">
                        <a:latin typeface="Times New Roman" pitchFamily="18" charset="0"/>
                        <a:cs typeface="Times New Roman" pitchFamily="18" charset="0"/>
                      </a:endParaRPr>
                    </a:p>
                  </a:txBody>
                  <a:tcPr anchor="ctr">
                    <a:solidFill>
                      <a:schemeClr val="tx2">
                        <a:lumMod val="20000"/>
                        <a:lumOff val="80000"/>
                      </a:schemeClr>
                    </a:solidFill>
                  </a:tcPr>
                </a:tc>
                <a:tc>
                  <a:txBody>
                    <a:bodyPr/>
                    <a:lstStyle/>
                    <a:p>
                      <a:pPr algn="ctr"/>
                      <a:r>
                        <a:rPr lang="ru-RU" sz="1050" b="0" kern="1200" dirty="0">
                          <a:solidFill>
                            <a:schemeClr val="dk1"/>
                          </a:solidFill>
                          <a:latin typeface="Times New Roman" pitchFamily="18" charset="0"/>
                          <a:ea typeface="+mn-ea"/>
                          <a:cs typeface="Times New Roman" pitchFamily="18" charset="0"/>
                        </a:rPr>
                        <a:t>1</a:t>
                      </a:r>
                      <a:r>
                        <a:rPr lang="en-US" sz="1050" b="0" kern="1200" dirty="0">
                          <a:solidFill>
                            <a:schemeClr val="dk1"/>
                          </a:solidFill>
                          <a:latin typeface="Times New Roman" pitchFamily="18" charset="0"/>
                          <a:ea typeface="+mn-ea"/>
                          <a:cs typeface="Times New Roman" pitchFamily="18" charset="0"/>
                        </a:rPr>
                        <a:t>3</a:t>
                      </a:r>
                      <a:r>
                        <a:rPr lang="ru-RU" sz="1050" b="0" kern="1200" dirty="0">
                          <a:solidFill>
                            <a:schemeClr val="dk1"/>
                          </a:solidFill>
                          <a:latin typeface="Times New Roman" pitchFamily="18" charset="0"/>
                          <a:ea typeface="+mn-ea"/>
                          <a:cs typeface="Times New Roman" pitchFamily="18" charset="0"/>
                        </a:rPr>
                        <a:t> </a:t>
                      </a:r>
                      <a:r>
                        <a:rPr lang="en-US" sz="1050" b="0" kern="1200" dirty="0">
                          <a:solidFill>
                            <a:schemeClr val="dk1"/>
                          </a:solidFill>
                          <a:latin typeface="Times New Roman" pitchFamily="18" charset="0"/>
                          <a:ea typeface="+mn-ea"/>
                          <a:cs typeface="Times New Roman" pitchFamily="18" charset="0"/>
                        </a:rPr>
                        <a:t>846</a:t>
                      </a:r>
                      <a:r>
                        <a:rPr lang="ru-RU" sz="1050" b="0" kern="1200" dirty="0">
                          <a:solidFill>
                            <a:schemeClr val="dk1"/>
                          </a:solidFill>
                          <a:latin typeface="Times New Roman" pitchFamily="18" charset="0"/>
                          <a:ea typeface="+mn-ea"/>
                          <a:cs typeface="Times New Roman" pitchFamily="18" charset="0"/>
                        </a:rPr>
                        <a:t> </a:t>
                      </a:r>
                      <a:r>
                        <a:rPr lang="en-US" sz="1050" b="0" kern="1200" dirty="0">
                          <a:solidFill>
                            <a:schemeClr val="dk1"/>
                          </a:solidFill>
                          <a:latin typeface="Times New Roman" pitchFamily="18" charset="0"/>
                          <a:ea typeface="+mn-ea"/>
                          <a:cs typeface="Times New Roman" pitchFamily="18" charset="0"/>
                        </a:rPr>
                        <a:t>608</a:t>
                      </a:r>
                      <a:r>
                        <a:rPr lang="ru-RU" sz="1050" b="0" kern="1200" dirty="0">
                          <a:solidFill>
                            <a:schemeClr val="dk1"/>
                          </a:solidFill>
                          <a:latin typeface="Times New Roman" pitchFamily="18" charset="0"/>
                          <a:ea typeface="+mn-ea"/>
                          <a:cs typeface="Times New Roman" pitchFamily="18" charset="0"/>
                        </a:rPr>
                        <a:t>,</a:t>
                      </a:r>
                      <a:r>
                        <a:rPr lang="en-US" sz="1050" b="0" kern="1200" dirty="0">
                          <a:solidFill>
                            <a:schemeClr val="dk1"/>
                          </a:solidFill>
                          <a:latin typeface="Times New Roman" pitchFamily="18" charset="0"/>
                          <a:ea typeface="+mn-ea"/>
                          <a:cs typeface="Times New Roman" pitchFamily="18" charset="0"/>
                        </a:rPr>
                        <a:t>1</a:t>
                      </a:r>
                      <a:endParaRPr lang="ru-RU" sz="1050" b="0" dirty="0">
                        <a:latin typeface="Times New Roman" pitchFamily="18" charset="0"/>
                        <a:cs typeface="Times New Roman" pitchFamily="18" charset="0"/>
                      </a:endParaRPr>
                    </a:p>
                  </a:txBody>
                  <a:tcPr anchor="ctr">
                    <a:solidFill>
                      <a:schemeClr val="tx2">
                        <a:lumMod val="20000"/>
                        <a:lumOff val="80000"/>
                      </a:schemeClr>
                    </a:solidFill>
                  </a:tcPr>
                </a:tc>
                <a:extLst>
                  <a:ext uri="{0D108BD9-81ED-4DB2-BD59-A6C34878D82A}">
                    <a16:rowId xmlns:a16="http://schemas.microsoft.com/office/drawing/2014/main" val="10002"/>
                  </a:ext>
                </a:extLst>
              </a:tr>
              <a:tr h="222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b="1" dirty="0">
                          <a:latin typeface="Times New Roman" pitchFamily="18" charset="0"/>
                          <a:cs typeface="Times New Roman" pitchFamily="18" charset="0"/>
                        </a:rPr>
                        <a:t>РАСХОДЫ</a:t>
                      </a:r>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latin typeface="Times New Roman" pitchFamily="18" charset="0"/>
                          <a:ea typeface="Times New Roman"/>
                          <a:cs typeface="Times New Roman" pitchFamily="18" charset="0"/>
                        </a:rPr>
                        <a:t>32 551 185</a:t>
                      </a:r>
                      <a:r>
                        <a:rPr lang="ru-RU" sz="1050" b="1" dirty="0">
                          <a:latin typeface="Times New Roman" pitchFamily="18" charset="0"/>
                          <a:ea typeface="Times New Roman"/>
                          <a:cs typeface="Times New Roman" pitchFamily="18" charset="0"/>
                        </a:rPr>
                        <a:t>,</a:t>
                      </a:r>
                      <a:r>
                        <a:rPr lang="en-US" sz="1050" b="1" dirty="0">
                          <a:latin typeface="Times New Roman" pitchFamily="18" charset="0"/>
                          <a:ea typeface="Times New Roman"/>
                          <a:cs typeface="Times New Roman" pitchFamily="18" charset="0"/>
                        </a:rPr>
                        <a:t>9</a:t>
                      </a:r>
                      <a:endParaRPr lang="ru-RU" sz="1050" b="1" dirty="0">
                        <a:latin typeface="Times New Roman" pitchFamily="18" charset="0"/>
                        <a:ea typeface="Times New Roman"/>
                        <a:cs typeface="Times New Roman" pitchFamily="18" charset="0"/>
                      </a:endParaRPr>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latin typeface="Times New Roman" pitchFamily="18" charset="0"/>
                          <a:ea typeface="Times New Roman"/>
                          <a:cs typeface="Times New Roman" pitchFamily="18" charset="0"/>
                        </a:rPr>
                        <a:t> </a:t>
                      </a:r>
                      <a:r>
                        <a:rPr lang="ru-RU" sz="1050" b="1" dirty="0">
                          <a:latin typeface="Times New Roman" pitchFamily="18" charset="0"/>
                          <a:ea typeface="Times New Roman"/>
                          <a:cs typeface="Times New Roman" pitchFamily="18" charset="0"/>
                        </a:rPr>
                        <a:t>2</a:t>
                      </a:r>
                      <a:r>
                        <a:rPr lang="en-US" sz="1050" b="1" dirty="0">
                          <a:latin typeface="Times New Roman" pitchFamily="18" charset="0"/>
                          <a:ea typeface="Times New Roman"/>
                          <a:cs typeface="Times New Roman" pitchFamily="18" charset="0"/>
                        </a:rPr>
                        <a:t>9 000 884</a:t>
                      </a:r>
                      <a:r>
                        <a:rPr lang="ru-RU" sz="1050" b="1" dirty="0">
                          <a:latin typeface="Times New Roman" pitchFamily="18" charset="0"/>
                          <a:ea typeface="Times New Roman"/>
                          <a:cs typeface="Times New Roman" pitchFamily="18" charset="0"/>
                        </a:rPr>
                        <a:t>,</a:t>
                      </a:r>
                      <a:r>
                        <a:rPr lang="en-US" sz="1050" b="1" dirty="0">
                          <a:latin typeface="Times New Roman" pitchFamily="18" charset="0"/>
                          <a:ea typeface="Times New Roman"/>
                          <a:cs typeface="Times New Roman" pitchFamily="18" charset="0"/>
                        </a:rPr>
                        <a:t>8</a:t>
                      </a:r>
                      <a:endParaRPr lang="ru-RU" sz="1050" b="1" dirty="0">
                        <a:latin typeface="Times New Roman" pitchFamily="18" charset="0"/>
                        <a:ea typeface="Times New Roman"/>
                        <a:cs typeface="Times New Roman" pitchFamily="18" charset="0"/>
                      </a:endParaRPr>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latin typeface="Times New Roman" pitchFamily="18" charset="0"/>
                          <a:ea typeface="Times New Roman"/>
                          <a:cs typeface="Times New Roman" pitchFamily="18" charset="0"/>
                        </a:rPr>
                        <a:t>2</a:t>
                      </a:r>
                      <a:r>
                        <a:rPr lang="en-US" sz="1050" b="1" dirty="0">
                          <a:latin typeface="Times New Roman" pitchFamily="18" charset="0"/>
                          <a:ea typeface="Times New Roman"/>
                          <a:cs typeface="Times New Roman" pitchFamily="18" charset="0"/>
                        </a:rPr>
                        <a:t>9 073 191</a:t>
                      </a:r>
                      <a:r>
                        <a:rPr lang="ru-RU" sz="1050" b="1" dirty="0">
                          <a:latin typeface="Times New Roman" pitchFamily="18" charset="0"/>
                          <a:ea typeface="Times New Roman"/>
                          <a:cs typeface="Times New Roman" pitchFamily="18" charset="0"/>
                        </a:rPr>
                        <a:t>,</a:t>
                      </a:r>
                      <a:r>
                        <a:rPr lang="en-US" sz="1050" b="1" dirty="0">
                          <a:latin typeface="Times New Roman" pitchFamily="18" charset="0"/>
                          <a:ea typeface="Times New Roman"/>
                          <a:cs typeface="Times New Roman" pitchFamily="18" charset="0"/>
                        </a:rPr>
                        <a:t>9</a:t>
                      </a:r>
                      <a:endParaRPr lang="ru-RU" sz="1050" b="1" dirty="0">
                        <a:latin typeface="Times New Roman" pitchFamily="18" charset="0"/>
                        <a:ea typeface="Times New Roman"/>
                        <a:cs typeface="Times New Roman" pitchFamily="18" charset="0"/>
                      </a:endParaRPr>
                    </a:p>
                  </a:txBody>
                  <a:tcPr anchor="ctr">
                    <a:solidFill>
                      <a:schemeClr val="tx2">
                        <a:lumMod val="20000"/>
                        <a:lumOff val="80000"/>
                      </a:schemeClr>
                    </a:solidFill>
                  </a:tcPr>
                </a:tc>
                <a:extLst>
                  <a:ext uri="{0D108BD9-81ED-4DB2-BD59-A6C34878D82A}">
                    <a16:rowId xmlns:a16="http://schemas.microsoft.com/office/drawing/2014/main" val="10003"/>
                  </a:ext>
                </a:extLst>
              </a:tr>
              <a:tr h="248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cs typeface="Times New Roman" pitchFamily="18" charset="0"/>
                        </a:rPr>
                        <a:t>ДЕФИЦИТ(-)/ ПРОФИЦИТ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-925</a:t>
                      </a: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689,3</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-423</a:t>
                      </a: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600,0</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-124</a:t>
                      </a:r>
                      <a:r>
                        <a:rPr lang="en-US" sz="1050" dirty="0">
                          <a:latin typeface="Times New Roman" pitchFamily="18" charset="0"/>
                          <a:ea typeface="Times New Roman"/>
                          <a:cs typeface="Times New Roman" pitchFamily="18" charset="0"/>
                        </a:rPr>
                        <a:t> </a:t>
                      </a:r>
                      <a:r>
                        <a:rPr lang="ru-RU" sz="1050" dirty="0">
                          <a:latin typeface="Times New Roman" pitchFamily="18" charset="0"/>
                          <a:ea typeface="Times New Roman"/>
                          <a:cs typeface="Times New Roman" pitchFamily="18" charset="0"/>
                        </a:rPr>
                        <a:t>000,0</a:t>
                      </a:r>
                    </a:p>
                  </a:txBody>
                  <a:tcP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11" name="Прямоугольник 10"/>
          <p:cNvSpPr/>
          <p:nvPr/>
        </p:nvSpPr>
        <p:spPr>
          <a:xfrm>
            <a:off x="1115616" y="3429000"/>
            <a:ext cx="6768752" cy="216024"/>
          </a:xfrm>
          <a:prstGeom prst="rect">
            <a:avLst/>
          </a:prstGeom>
          <a:solidFill>
            <a:srgbClr val="7030A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itchFamily="18" charset="0"/>
                <a:cs typeface="Times New Roman" pitchFamily="18" charset="0"/>
              </a:rPr>
              <a:t>БЮДЖЕТЫ МУНИЦИПАЛЬНЫХ ОБРАЗОВАНИЙ</a:t>
            </a:r>
          </a:p>
        </p:txBody>
      </p:sp>
      <p:graphicFrame>
        <p:nvGraphicFramePr>
          <p:cNvPr id="12" name="Таблица 11"/>
          <p:cNvGraphicFramePr>
            <a:graphicFrameLocks noGrp="1"/>
          </p:cNvGraphicFramePr>
          <p:nvPr/>
        </p:nvGraphicFramePr>
        <p:xfrm>
          <a:off x="107504" y="3680440"/>
          <a:ext cx="8928992" cy="1257300"/>
        </p:xfrm>
        <a:graphic>
          <a:graphicData uri="http://schemas.openxmlformats.org/drawingml/2006/table">
            <a:tbl>
              <a:tblPr firstRow="1" bandRow="1">
                <a:tableStyleId>{5C22544A-7EE6-4342-B048-85BDC9FD1C3A}</a:tableStyleId>
              </a:tblPr>
              <a:tblGrid>
                <a:gridCol w="3620718">
                  <a:extLst>
                    <a:ext uri="{9D8B030D-6E8A-4147-A177-3AD203B41FA5}">
                      <a16:colId xmlns:a16="http://schemas.microsoft.com/office/drawing/2014/main" val="20000"/>
                    </a:ext>
                  </a:extLst>
                </a:gridCol>
                <a:gridCol w="1757869">
                  <a:extLst>
                    <a:ext uri="{9D8B030D-6E8A-4147-A177-3AD203B41FA5}">
                      <a16:colId xmlns:a16="http://schemas.microsoft.com/office/drawing/2014/main" val="20001"/>
                    </a:ext>
                  </a:extLst>
                </a:gridCol>
                <a:gridCol w="1828186">
                  <a:extLst>
                    <a:ext uri="{9D8B030D-6E8A-4147-A177-3AD203B41FA5}">
                      <a16:colId xmlns:a16="http://schemas.microsoft.com/office/drawing/2014/main" val="20002"/>
                    </a:ext>
                  </a:extLst>
                </a:gridCol>
                <a:gridCol w="1722219">
                  <a:extLst>
                    <a:ext uri="{9D8B030D-6E8A-4147-A177-3AD203B41FA5}">
                      <a16:colId xmlns:a16="http://schemas.microsoft.com/office/drawing/2014/main" val="20003"/>
                    </a:ext>
                  </a:extLst>
                </a:gridCol>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cs typeface="Times New Roman" pitchFamily="18" charset="0"/>
                        </a:rPr>
                        <a:t>ДОХОДЫ</a:t>
                      </a:r>
                    </a:p>
                  </a:txBody>
                  <a:tcPr anchor="ctr"/>
                </a:tc>
                <a:tc>
                  <a:txBody>
                    <a:bodyPr/>
                    <a:lstStyle/>
                    <a:p>
                      <a:pPr algn="ctr" fontAlgn="ctr"/>
                      <a:r>
                        <a:rPr lang="ru-RU" sz="1050" b="1" i="0" u="none" strike="noStrike" dirty="0">
                          <a:latin typeface="Times New Roman"/>
                        </a:rPr>
                        <a:t>1</a:t>
                      </a:r>
                      <a:r>
                        <a:rPr lang="en-US" sz="1050" b="1" i="0" u="none" strike="noStrike" dirty="0">
                          <a:latin typeface="Times New Roman"/>
                        </a:rPr>
                        <a:t>3</a:t>
                      </a:r>
                      <a:r>
                        <a:rPr lang="ru-RU" sz="1050" b="1" i="0" u="none" strike="noStrike" dirty="0">
                          <a:latin typeface="Times New Roman"/>
                        </a:rPr>
                        <a:t> </a:t>
                      </a:r>
                      <a:r>
                        <a:rPr lang="en-US" sz="1050" b="1" i="0" u="none" strike="noStrike" dirty="0">
                          <a:latin typeface="Times New Roman"/>
                        </a:rPr>
                        <a:t>58</a:t>
                      </a:r>
                      <a:r>
                        <a:rPr lang="ru-RU" sz="1050" b="1" i="0" u="none" strike="noStrike" dirty="0">
                          <a:latin typeface="Times New Roman"/>
                        </a:rPr>
                        <a:t>0 </a:t>
                      </a:r>
                      <a:r>
                        <a:rPr lang="en-US" sz="1050" b="1" i="0" u="none" strike="noStrike" dirty="0">
                          <a:latin typeface="Times New Roman"/>
                        </a:rPr>
                        <a:t>7</a:t>
                      </a:r>
                      <a:r>
                        <a:rPr lang="ru-RU" sz="1050" b="1" i="0" u="none" strike="noStrike" dirty="0">
                          <a:latin typeface="Times New Roman"/>
                        </a:rPr>
                        <a:t>93,7</a:t>
                      </a:r>
                    </a:p>
                  </a:txBody>
                  <a:tcPr marL="0" marR="0" marT="0" marB="0" anchor="ctr"/>
                </a:tc>
                <a:tc>
                  <a:txBody>
                    <a:bodyPr/>
                    <a:lstStyle/>
                    <a:p>
                      <a:pPr algn="ctr" fontAlgn="ctr"/>
                      <a:r>
                        <a:rPr lang="ru-RU" sz="1050" b="1" i="0" u="none" strike="noStrike" dirty="0">
                          <a:latin typeface="Times New Roman"/>
                        </a:rPr>
                        <a:t>1</a:t>
                      </a:r>
                      <a:r>
                        <a:rPr lang="en-US" sz="1050" b="1" i="0" u="none" strike="noStrike" dirty="0">
                          <a:latin typeface="Times New Roman"/>
                        </a:rPr>
                        <a:t>2</a:t>
                      </a:r>
                      <a:r>
                        <a:rPr lang="ru-RU" sz="1050" b="1" i="0" u="none" strike="noStrike" dirty="0">
                          <a:latin typeface="Times New Roman"/>
                        </a:rPr>
                        <a:t> </a:t>
                      </a:r>
                      <a:r>
                        <a:rPr lang="en-US" sz="1050" b="1" i="0" u="none" strike="noStrike" dirty="0">
                          <a:latin typeface="Times New Roman"/>
                        </a:rPr>
                        <a:t>125</a:t>
                      </a:r>
                      <a:r>
                        <a:rPr lang="en-US" sz="1050" b="1" i="0" u="none" strike="noStrike" baseline="0" dirty="0">
                          <a:latin typeface="Times New Roman"/>
                        </a:rPr>
                        <a:t> 028</a:t>
                      </a:r>
                      <a:r>
                        <a:rPr lang="ru-RU" sz="1050" b="1" i="0" u="none" strike="noStrike" dirty="0">
                          <a:latin typeface="Times New Roman"/>
                        </a:rPr>
                        <a:t>,</a:t>
                      </a:r>
                      <a:r>
                        <a:rPr lang="en-US" sz="1050" b="1" i="0" u="none" strike="noStrike" dirty="0">
                          <a:latin typeface="Times New Roman"/>
                        </a:rPr>
                        <a:t>7</a:t>
                      </a:r>
                      <a:endParaRPr lang="ru-RU" sz="1050" b="1" i="0" u="none" strike="noStrike" dirty="0">
                        <a:latin typeface="Times New Roman"/>
                      </a:endParaRPr>
                    </a:p>
                  </a:txBody>
                  <a:tcPr marL="0" marR="0" marT="0" marB="0" anchor="ctr"/>
                </a:tc>
                <a:tc>
                  <a:txBody>
                    <a:bodyPr/>
                    <a:lstStyle/>
                    <a:p>
                      <a:pPr algn="ctr" fontAlgn="ctr"/>
                      <a:r>
                        <a:rPr lang="ru-RU" sz="1050" b="1" i="0" u="none" strike="noStrike" dirty="0">
                          <a:latin typeface="Times New Roman"/>
                        </a:rPr>
                        <a:t>12 </a:t>
                      </a:r>
                      <a:r>
                        <a:rPr lang="en-US" sz="1050" b="1" i="0" u="none" strike="noStrike" dirty="0">
                          <a:latin typeface="Times New Roman"/>
                        </a:rPr>
                        <a:t>318</a:t>
                      </a:r>
                      <a:r>
                        <a:rPr lang="ru-RU" sz="1050" b="1" i="0" u="none" strike="noStrike" dirty="0">
                          <a:latin typeface="Times New Roman"/>
                        </a:rPr>
                        <a:t> </a:t>
                      </a:r>
                      <a:r>
                        <a:rPr lang="en-US" sz="1050" b="1" i="0" u="none" strike="noStrike" dirty="0">
                          <a:latin typeface="Times New Roman"/>
                        </a:rPr>
                        <a:t>993</a:t>
                      </a:r>
                      <a:r>
                        <a:rPr lang="ru-RU" sz="1050" b="1" i="0" u="none" strike="noStrike" dirty="0">
                          <a:latin typeface="Times New Roman"/>
                        </a:rPr>
                        <a:t>,</a:t>
                      </a:r>
                      <a:r>
                        <a:rPr lang="en-US" sz="1050" b="1" i="0" u="none" strike="noStrike" dirty="0">
                          <a:latin typeface="Times New Roman"/>
                        </a:rPr>
                        <a:t>2</a:t>
                      </a:r>
                      <a:endParaRPr lang="ru-RU" sz="1050" b="1" i="0" u="none" strike="noStrike" dirty="0">
                        <a:latin typeface="Times New Roman"/>
                      </a:endParaRPr>
                    </a:p>
                  </a:txBody>
                  <a:tcPr marL="0" marR="0" marT="0" marB="0" anchor="ctr"/>
                </a:tc>
                <a:extLst>
                  <a:ext uri="{0D108BD9-81ED-4DB2-BD59-A6C34878D82A}">
                    <a16:rowId xmlns:a16="http://schemas.microsoft.com/office/drawing/2014/main" val="10000"/>
                  </a:ext>
                </a:extLst>
              </a:tr>
              <a:tr h="188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cs typeface="Times New Roman" pitchFamily="18" charset="0"/>
                        </a:rPr>
                        <a:t>Налоговые и неналоговые доходы</a:t>
                      </a:r>
                    </a:p>
                  </a:txBody>
                  <a:tcPr/>
                </a:tc>
                <a:tc>
                  <a:txBody>
                    <a:bodyPr/>
                    <a:lstStyle/>
                    <a:p>
                      <a:pPr algn="ctr" fontAlgn="ctr"/>
                      <a:r>
                        <a:rPr lang="ru-RU" sz="1050" b="0" i="0" u="none" strike="noStrike" dirty="0">
                          <a:solidFill>
                            <a:schemeClr val="tx1"/>
                          </a:solidFill>
                          <a:latin typeface="Times New Roman"/>
                        </a:rPr>
                        <a:t>4 727 152,7</a:t>
                      </a:r>
                    </a:p>
                  </a:txBody>
                  <a:tcPr marL="0" marR="0" marT="0" marB="0" anchor="ctr"/>
                </a:tc>
                <a:tc>
                  <a:txBody>
                    <a:bodyPr/>
                    <a:lstStyle/>
                    <a:p>
                      <a:pPr algn="ctr" fontAlgn="ctr"/>
                      <a:r>
                        <a:rPr lang="ru-RU" sz="1050" b="0" i="0" u="none" strike="noStrike" dirty="0">
                          <a:solidFill>
                            <a:schemeClr val="tx1"/>
                          </a:solidFill>
                          <a:latin typeface="Times New Roman"/>
                        </a:rPr>
                        <a:t>4 931 562,0</a:t>
                      </a:r>
                    </a:p>
                  </a:txBody>
                  <a:tcPr marL="0" marR="0" marT="0" marB="0" anchor="ctr"/>
                </a:tc>
                <a:tc>
                  <a:txBody>
                    <a:bodyPr/>
                    <a:lstStyle/>
                    <a:p>
                      <a:pPr algn="ctr" fontAlgn="ctr"/>
                      <a:r>
                        <a:rPr lang="ru-RU" sz="1050" b="0" i="0" u="none" strike="noStrike" dirty="0">
                          <a:solidFill>
                            <a:schemeClr val="tx1"/>
                          </a:solidFill>
                          <a:latin typeface="Times New Roman"/>
                        </a:rPr>
                        <a:t>5 158 862,0</a:t>
                      </a:r>
                    </a:p>
                  </a:txBody>
                  <a:tcPr marL="0" marR="0" marT="0" marB="0" anchor="ctr"/>
                </a:tc>
                <a:extLst>
                  <a:ext uri="{0D108BD9-81ED-4DB2-BD59-A6C34878D82A}">
                    <a16:rowId xmlns:a16="http://schemas.microsoft.com/office/drawing/2014/main" val="10001"/>
                  </a:ext>
                </a:extLst>
              </a:tr>
              <a:tr h="160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cs typeface="Times New Roman" pitchFamily="18" charset="0"/>
                        </a:rPr>
                        <a:t>Безвозмездные поступления</a:t>
                      </a:r>
                    </a:p>
                  </a:txBody>
                  <a:tcPr/>
                </a:tc>
                <a:tc>
                  <a:txBody>
                    <a:bodyPr/>
                    <a:lstStyle/>
                    <a:p>
                      <a:pPr algn="ctr" fontAlgn="ctr"/>
                      <a:r>
                        <a:rPr lang="ru-RU" sz="1050" b="0" i="0" u="none" strike="noStrike" dirty="0">
                          <a:solidFill>
                            <a:schemeClr val="tx1"/>
                          </a:solidFill>
                          <a:latin typeface="Times New Roman"/>
                        </a:rPr>
                        <a:t>8 853 641,0</a:t>
                      </a:r>
                    </a:p>
                  </a:txBody>
                  <a:tcPr marL="0" marR="0" marT="0" marB="0" anchor="ctr"/>
                </a:tc>
                <a:tc>
                  <a:txBody>
                    <a:bodyPr/>
                    <a:lstStyle/>
                    <a:p>
                      <a:pPr algn="ctr" fontAlgn="ctr"/>
                      <a:r>
                        <a:rPr lang="ru-RU" sz="1050" b="0" i="0" u="none" strike="noStrike" dirty="0">
                          <a:solidFill>
                            <a:schemeClr val="tx1"/>
                          </a:solidFill>
                          <a:latin typeface="Times New Roman"/>
                        </a:rPr>
                        <a:t>7 193 466,7</a:t>
                      </a:r>
                    </a:p>
                  </a:txBody>
                  <a:tcPr marL="0" marR="0" marT="0" marB="0" anchor="ctr"/>
                </a:tc>
                <a:tc>
                  <a:txBody>
                    <a:bodyPr/>
                    <a:lstStyle/>
                    <a:p>
                      <a:pPr algn="ctr" fontAlgn="ctr"/>
                      <a:r>
                        <a:rPr lang="ru-RU" sz="1050" b="0" i="0" u="none" strike="noStrike" dirty="0">
                          <a:solidFill>
                            <a:schemeClr val="tx1"/>
                          </a:solidFill>
                          <a:latin typeface="Times New Roman"/>
                        </a:rPr>
                        <a:t>7 160 131,2</a:t>
                      </a:r>
                    </a:p>
                  </a:txBody>
                  <a:tcPr marL="0" marR="0" marT="0" marB="0" anchor="ctr"/>
                </a:tc>
                <a:extLst>
                  <a:ext uri="{0D108BD9-81ED-4DB2-BD59-A6C34878D82A}">
                    <a16:rowId xmlns:a16="http://schemas.microsoft.com/office/drawing/2014/main" val="10002"/>
                  </a:ext>
                </a:extLst>
              </a:tr>
              <a:tr h="204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b="1" dirty="0">
                          <a:latin typeface="Times New Roman" pitchFamily="18" charset="0"/>
                          <a:cs typeface="Times New Roman" pitchFamily="18" charset="0"/>
                        </a:rPr>
                        <a:t>РАСХОДЫ</a:t>
                      </a:r>
                    </a:p>
                  </a:txBody>
                  <a:tcPr anchor="ctr"/>
                </a:tc>
                <a:tc>
                  <a:txBody>
                    <a:bodyPr/>
                    <a:lstStyle/>
                    <a:p>
                      <a:pPr algn="ctr" fontAlgn="ctr"/>
                      <a:r>
                        <a:rPr lang="ru-RU" sz="1050" b="1" i="0" u="none" strike="noStrike" dirty="0">
                          <a:latin typeface="Times New Roman"/>
                        </a:rPr>
                        <a:t>1</a:t>
                      </a:r>
                      <a:r>
                        <a:rPr lang="en-US" sz="1050" b="1" i="0" u="none" strike="noStrike" dirty="0">
                          <a:latin typeface="Times New Roman"/>
                        </a:rPr>
                        <a:t>3</a:t>
                      </a:r>
                      <a:r>
                        <a:rPr lang="ru-RU" sz="1050" b="1" i="0" u="none" strike="noStrike" dirty="0">
                          <a:latin typeface="Times New Roman"/>
                        </a:rPr>
                        <a:t> </a:t>
                      </a:r>
                      <a:r>
                        <a:rPr lang="en-US" sz="1050" b="1" i="0" u="none" strike="noStrike" dirty="0">
                          <a:latin typeface="Times New Roman"/>
                        </a:rPr>
                        <a:t>823</a:t>
                      </a:r>
                      <a:r>
                        <a:rPr lang="ru-RU" sz="1050" b="1" i="0" u="none" strike="noStrike" dirty="0">
                          <a:latin typeface="Times New Roman"/>
                        </a:rPr>
                        <a:t> </a:t>
                      </a:r>
                      <a:r>
                        <a:rPr lang="en-US" sz="1050" b="1" i="0" u="none" strike="noStrike" dirty="0">
                          <a:latin typeface="Times New Roman"/>
                        </a:rPr>
                        <a:t>412</a:t>
                      </a:r>
                      <a:r>
                        <a:rPr lang="ru-RU" sz="1050" b="1" i="0" u="none" strike="noStrike" dirty="0">
                          <a:latin typeface="Times New Roman"/>
                        </a:rPr>
                        <a:t>,</a:t>
                      </a:r>
                      <a:r>
                        <a:rPr lang="en-US" sz="1050" b="1" i="0" u="none" strike="noStrike" dirty="0">
                          <a:latin typeface="Times New Roman"/>
                        </a:rPr>
                        <a:t>8</a:t>
                      </a:r>
                      <a:endParaRPr lang="ru-RU" sz="1050" b="1" i="0" u="none" strike="noStrike" dirty="0">
                        <a:latin typeface="Times New Roman"/>
                      </a:endParaRPr>
                    </a:p>
                  </a:txBody>
                  <a:tcPr marL="0" marR="0" marT="0" marB="0" anchor="ctr"/>
                </a:tc>
                <a:tc>
                  <a:txBody>
                    <a:bodyPr/>
                    <a:lstStyle/>
                    <a:p>
                      <a:pPr algn="ctr" fontAlgn="ctr"/>
                      <a:r>
                        <a:rPr lang="ru-RU" sz="1050" b="1" i="0" u="none" strike="noStrike" dirty="0">
                          <a:latin typeface="Times New Roman"/>
                        </a:rPr>
                        <a:t>12 </a:t>
                      </a:r>
                      <a:r>
                        <a:rPr lang="en-US" sz="1050" b="1" i="0" u="none" strike="noStrike" dirty="0">
                          <a:latin typeface="Times New Roman"/>
                        </a:rPr>
                        <a:t>371</a:t>
                      </a:r>
                      <a:r>
                        <a:rPr lang="ru-RU" sz="1050" b="1" i="0" u="none" strike="noStrike" dirty="0">
                          <a:latin typeface="Times New Roman"/>
                        </a:rPr>
                        <a:t> </a:t>
                      </a:r>
                      <a:r>
                        <a:rPr lang="en-US" sz="1050" b="1" i="0" u="none" strike="noStrike" dirty="0">
                          <a:latin typeface="Times New Roman"/>
                        </a:rPr>
                        <a:t>606</a:t>
                      </a:r>
                      <a:r>
                        <a:rPr lang="ru-RU" sz="1050" b="1" i="0" u="none" strike="noStrike" dirty="0">
                          <a:latin typeface="Times New Roman"/>
                        </a:rPr>
                        <a:t>,</a:t>
                      </a:r>
                      <a:r>
                        <a:rPr lang="en-US" sz="1050" b="1" i="0" u="none" strike="noStrike" dirty="0">
                          <a:latin typeface="Times New Roman"/>
                        </a:rPr>
                        <a:t>8</a:t>
                      </a:r>
                      <a:endParaRPr lang="ru-RU" sz="1050" b="1" i="0" u="none" strike="noStrike" dirty="0">
                        <a:latin typeface="Times New Roman"/>
                      </a:endParaRPr>
                    </a:p>
                  </a:txBody>
                  <a:tcPr marL="0" marR="0" marT="0" marB="0" anchor="ctr"/>
                </a:tc>
                <a:tc>
                  <a:txBody>
                    <a:bodyPr/>
                    <a:lstStyle/>
                    <a:p>
                      <a:pPr algn="ctr" fontAlgn="ctr"/>
                      <a:r>
                        <a:rPr lang="ru-RU" sz="1050" b="1" i="0" u="none" strike="noStrike" dirty="0">
                          <a:latin typeface="Times New Roman"/>
                        </a:rPr>
                        <a:t>12 </a:t>
                      </a:r>
                      <a:r>
                        <a:rPr lang="en-US" sz="1050" b="1" i="0" u="none" strike="noStrike" dirty="0">
                          <a:latin typeface="Times New Roman"/>
                        </a:rPr>
                        <a:t>576</a:t>
                      </a:r>
                      <a:r>
                        <a:rPr lang="ru-RU" sz="1050" b="1" i="0" u="none" strike="noStrike" dirty="0">
                          <a:latin typeface="Times New Roman"/>
                        </a:rPr>
                        <a:t> </a:t>
                      </a:r>
                      <a:r>
                        <a:rPr lang="en-US" sz="1050" b="1" i="0" u="none" strike="noStrike" dirty="0">
                          <a:latin typeface="Times New Roman"/>
                        </a:rPr>
                        <a:t>936</a:t>
                      </a:r>
                      <a:r>
                        <a:rPr lang="ru-RU" sz="1050" b="1" i="0" u="none" strike="noStrike" dirty="0">
                          <a:latin typeface="Times New Roman"/>
                        </a:rPr>
                        <a:t>,</a:t>
                      </a:r>
                      <a:r>
                        <a:rPr lang="en-US" sz="1050" b="1" i="0" u="none" strike="noStrike" dirty="0">
                          <a:latin typeface="Times New Roman"/>
                        </a:rPr>
                        <a:t>3</a:t>
                      </a:r>
                      <a:endParaRPr lang="ru-RU" sz="1050" b="1" i="0" u="none" strike="noStrike" dirty="0">
                        <a:latin typeface="Times New Roman"/>
                      </a:endParaRPr>
                    </a:p>
                  </a:txBody>
                  <a:tcPr marL="0" marR="0" marT="0" marB="0" anchor="ctr"/>
                </a:tc>
                <a:extLst>
                  <a:ext uri="{0D108BD9-81ED-4DB2-BD59-A6C34878D82A}">
                    <a16:rowId xmlns:a16="http://schemas.microsoft.com/office/drawing/2014/main" val="10003"/>
                  </a:ext>
                </a:extLst>
              </a:tr>
              <a:tr h="192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a:latin typeface="Times New Roman" pitchFamily="18" charset="0"/>
                          <a:cs typeface="Times New Roman" pitchFamily="18" charset="0"/>
                        </a:rPr>
                        <a:t>ДЕФИЦИТ(-)/ ПРОФИЦИТ (+)</a:t>
                      </a:r>
                    </a:p>
                  </a:txBody>
                  <a:tcPr/>
                </a:tc>
                <a:tc>
                  <a:txBody>
                    <a:bodyPr/>
                    <a:lstStyle/>
                    <a:p>
                      <a:pPr algn="ctr" fontAlgn="ctr"/>
                      <a:r>
                        <a:rPr lang="ru-RU" sz="1050" b="0" i="0" u="none" strike="noStrike" dirty="0">
                          <a:latin typeface="Times New Roman"/>
                        </a:rPr>
                        <a:t>-242 619,1</a:t>
                      </a:r>
                    </a:p>
                  </a:txBody>
                  <a:tcPr marL="0" marR="0" marT="0" marB="0"/>
                </a:tc>
                <a:tc>
                  <a:txBody>
                    <a:bodyPr/>
                    <a:lstStyle/>
                    <a:p>
                      <a:pPr algn="ctr" fontAlgn="ctr"/>
                      <a:r>
                        <a:rPr lang="ru-RU" sz="1050" b="0" i="0" u="none" strike="noStrike" dirty="0">
                          <a:latin typeface="Times New Roman"/>
                        </a:rPr>
                        <a:t>-246 578,1</a:t>
                      </a:r>
                    </a:p>
                  </a:txBody>
                  <a:tcPr marL="0" marR="0" marT="0" marB="0"/>
                </a:tc>
                <a:tc>
                  <a:txBody>
                    <a:bodyPr/>
                    <a:lstStyle/>
                    <a:p>
                      <a:pPr algn="ctr" fontAlgn="ctr"/>
                      <a:r>
                        <a:rPr lang="ru-RU" sz="1050" b="0" i="0" u="none" strike="noStrike" dirty="0">
                          <a:latin typeface="Times New Roman"/>
                        </a:rPr>
                        <a:t>-257 943,1</a:t>
                      </a:r>
                    </a:p>
                  </a:txBody>
                  <a:tcPr marL="0" marR="0" marT="0" marB="0"/>
                </a:tc>
                <a:extLst>
                  <a:ext uri="{0D108BD9-81ED-4DB2-BD59-A6C34878D82A}">
                    <a16:rowId xmlns:a16="http://schemas.microsoft.com/office/drawing/2014/main" val="10004"/>
                  </a:ext>
                </a:extLst>
              </a:tr>
            </a:tbl>
          </a:graphicData>
        </a:graphic>
      </p:graphicFrame>
      <p:sp>
        <p:nvSpPr>
          <p:cNvPr id="13" name="Прямоугольник 12"/>
          <p:cNvSpPr/>
          <p:nvPr/>
        </p:nvSpPr>
        <p:spPr>
          <a:xfrm>
            <a:off x="0" y="332656"/>
            <a:ext cx="3707904" cy="21602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Наименование</a:t>
            </a:r>
          </a:p>
        </p:txBody>
      </p:sp>
      <p:sp>
        <p:nvSpPr>
          <p:cNvPr id="27" name="Прямоугольник 26"/>
          <p:cNvSpPr/>
          <p:nvPr/>
        </p:nvSpPr>
        <p:spPr>
          <a:xfrm>
            <a:off x="3707904" y="332656"/>
            <a:ext cx="1800200" cy="21602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2022 год</a:t>
            </a:r>
          </a:p>
        </p:txBody>
      </p:sp>
      <p:sp>
        <p:nvSpPr>
          <p:cNvPr id="28" name="Прямоугольник 27"/>
          <p:cNvSpPr/>
          <p:nvPr/>
        </p:nvSpPr>
        <p:spPr>
          <a:xfrm>
            <a:off x="5508104" y="332656"/>
            <a:ext cx="1872208" cy="21602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2023 год</a:t>
            </a:r>
          </a:p>
        </p:txBody>
      </p:sp>
      <p:sp>
        <p:nvSpPr>
          <p:cNvPr id="29" name="Прямоугольник 28"/>
          <p:cNvSpPr/>
          <p:nvPr/>
        </p:nvSpPr>
        <p:spPr>
          <a:xfrm>
            <a:off x="7380312" y="332656"/>
            <a:ext cx="1763688" cy="21602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2024 год</a:t>
            </a:r>
          </a:p>
        </p:txBody>
      </p:sp>
      <p:sp>
        <p:nvSpPr>
          <p:cNvPr id="16" name="Номер слайда 15"/>
          <p:cNvSpPr>
            <a:spLocks noGrp="1"/>
          </p:cNvSpPr>
          <p:nvPr>
            <p:ph type="sldNum" sz="quarter" idx="12"/>
          </p:nvPr>
        </p:nvSpPr>
        <p:spPr>
          <a:xfrm>
            <a:off x="7010400" y="6492875"/>
            <a:ext cx="2133600" cy="365125"/>
          </a:xfrm>
        </p:spPr>
        <p:txBody>
          <a:bodyPr/>
          <a:lstStyle/>
          <a:p>
            <a:fld id="{055EE535-72A8-4E0F-A886-40F55435ED15}" type="slidenum">
              <a:rPr lang="ru-RU" smtClean="0"/>
              <a:pPr/>
              <a:t>10</a:t>
            </a:fld>
            <a:endParaRPr lang="ru-RU" dirty="0"/>
          </a:p>
        </p:txBody>
      </p:sp>
      <p:sp>
        <p:nvSpPr>
          <p:cNvPr id="18" name="Прямоугольник 17"/>
          <p:cNvSpPr/>
          <p:nvPr/>
        </p:nvSpPr>
        <p:spPr>
          <a:xfrm>
            <a:off x="323528" y="4941168"/>
            <a:ext cx="8568952" cy="288032"/>
          </a:xfrm>
          <a:prstGeom prst="rect">
            <a:avLst/>
          </a:prstGeom>
          <a:solidFill>
            <a:srgbClr val="7030A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itchFamily="18" charset="0"/>
                <a:cs typeface="Times New Roman" pitchFamily="18" charset="0"/>
              </a:rPr>
              <a:t>Бюджет территориального фонда обязательного медицинского страхования</a:t>
            </a:r>
          </a:p>
        </p:txBody>
      </p:sp>
      <p:graphicFrame>
        <p:nvGraphicFramePr>
          <p:cNvPr id="19" name="Таблица 18"/>
          <p:cNvGraphicFramePr>
            <a:graphicFrameLocks noGrp="1"/>
          </p:cNvGraphicFramePr>
          <p:nvPr/>
        </p:nvGraphicFramePr>
        <p:xfrm>
          <a:off x="107504" y="5229200"/>
          <a:ext cx="8928992" cy="1235468"/>
        </p:xfrm>
        <a:graphic>
          <a:graphicData uri="http://schemas.openxmlformats.org/drawingml/2006/table">
            <a:tbl>
              <a:tblPr firstRow="1" bandRow="1">
                <a:tableStyleId>{5C22544A-7EE6-4342-B048-85BDC9FD1C3A}</a:tableStyleId>
              </a:tblPr>
              <a:tblGrid>
                <a:gridCol w="3620719">
                  <a:extLst>
                    <a:ext uri="{9D8B030D-6E8A-4147-A177-3AD203B41FA5}">
                      <a16:colId xmlns:a16="http://schemas.microsoft.com/office/drawing/2014/main" val="20000"/>
                    </a:ext>
                  </a:extLst>
                </a:gridCol>
                <a:gridCol w="1757870">
                  <a:extLst>
                    <a:ext uri="{9D8B030D-6E8A-4147-A177-3AD203B41FA5}">
                      <a16:colId xmlns:a16="http://schemas.microsoft.com/office/drawing/2014/main" val="20001"/>
                    </a:ext>
                  </a:extLst>
                </a:gridCol>
                <a:gridCol w="1828184">
                  <a:extLst>
                    <a:ext uri="{9D8B030D-6E8A-4147-A177-3AD203B41FA5}">
                      <a16:colId xmlns:a16="http://schemas.microsoft.com/office/drawing/2014/main" val="20002"/>
                    </a:ext>
                  </a:extLst>
                </a:gridCol>
                <a:gridCol w="1722219">
                  <a:extLst>
                    <a:ext uri="{9D8B030D-6E8A-4147-A177-3AD203B41FA5}">
                      <a16:colId xmlns:a16="http://schemas.microsoft.com/office/drawing/2014/main" val="20003"/>
                    </a:ext>
                  </a:extLst>
                </a:gridCol>
              </a:tblGrid>
              <a:tr h="304745">
                <a:tc>
                  <a:txBody>
                    <a:bodyPr/>
                    <a:lstStyle/>
                    <a:p>
                      <a:r>
                        <a:rPr lang="ru-RU" sz="1050" dirty="0">
                          <a:latin typeface="Times New Roman" pitchFamily="18" charset="0"/>
                          <a:cs typeface="Times New Roman" pitchFamily="18" charset="0"/>
                        </a:rPr>
                        <a:t>ДОХОДЫ</a:t>
                      </a:r>
                    </a:p>
                  </a:txBody>
                  <a:tcPr/>
                </a:tc>
                <a:tc>
                  <a:txBody>
                    <a:bodyPr/>
                    <a:lstStyle/>
                    <a:p>
                      <a:pPr algn="ctr"/>
                      <a:r>
                        <a:rPr lang="ru-RU" sz="1050" dirty="0">
                          <a:solidFill>
                            <a:schemeClr val="tx1"/>
                          </a:solidFill>
                          <a:latin typeface="Times New Roman" pitchFamily="18" charset="0"/>
                          <a:cs typeface="Times New Roman" pitchFamily="18" charset="0"/>
                        </a:rPr>
                        <a:t>6</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451</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972,6</a:t>
                      </a:r>
                    </a:p>
                  </a:txBody>
                  <a:tcPr/>
                </a:tc>
                <a:tc>
                  <a:txBody>
                    <a:bodyPr/>
                    <a:lstStyle/>
                    <a:p>
                      <a:pPr algn="ctr"/>
                      <a:r>
                        <a:rPr lang="ru-RU" sz="1050" dirty="0">
                          <a:solidFill>
                            <a:schemeClr val="tx1"/>
                          </a:solidFill>
                          <a:latin typeface="Times New Roman" pitchFamily="18" charset="0"/>
                          <a:cs typeface="Times New Roman" pitchFamily="18" charset="0"/>
                        </a:rPr>
                        <a:t>6</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805</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208,9</a:t>
                      </a:r>
                    </a:p>
                  </a:txBody>
                  <a:tcPr/>
                </a:tc>
                <a:tc>
                  <a:txBody>
                    <a:bodyPr/>
                    <a:lstStyle/>
                    <a:p>
                      <a:pPr algn="ctr"/>
                      <a:r>
                        <a:rPr lang="ru-RU" sz="1050" dirty="0">
                          <a:solidFill>
                            <a:schemeClr val="tx1"/>
                          </a:solidFill>
                          <a:latin typeface="Times New Roman" pitchFamily="18" charset="0"/>
                          <a:cs typeface="Times New Roman" pitchFamily="18" charset="0"/>
                        </a:rPr>
                        <a:t>7</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207</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970,4</a:t>
                      </a:r>
                    </a:p>
                  </a:txBody>
                  <a:tcPr/>
                </a:tc>
                <a:extLst>
                  <a:ext uri="{0D108BD9-81ED-4DB2-BD59-A6C34878D82A}">
                    <a16:rowId xmlns:a16="http://schemas.microsoft.com/office/drawing/2014/main" val="10000"/>
                  </a:ext>
                </a:extLst>
              </a:tr>
              <a:tr h="319855">
                <a:tc>
                  <a:txBody>
                    <a:bodyPr/>
                    <a:lstStyle/>
                    <a:p>
                      <a:r>
                        <a:rPr lang="ru-RU" sz="1050" dirty="0">
                          <a:latin typeface="Times New Roman" pitchFamily="18" charset="0"/>
                          <a:cs typeface="Times New Roman" pitchFamily="18" charset="0"/>
                        </a:rPr>
                        <a:t>Безвозмездные поступления</a:t>
                      </a:r>
                    </a:p>
                  </a:txBody>
                  <a:tcPr>
                    <a:solidFill>
                      <a:schemeClr val="tx2">
                        <a:lumMod val="20000"/>
                        <a:lumOff val="80000"/>
                      </a:schemeClr>
                    </a:solidFill>
                  </a:tcPr>
                </a:tc>
                <a:tc>
                  <a:txBody>
                    <a:bodyPr/>
                    <a:lstStyle/>
                    <a:p>
                      <a:pPr algn="ctr"/>
                      <a:r>
                        <a:rPr lang="ru-RU" sz="1050" dirty="0">
                          <a:solidFill>
                            <a:schemeClr val="tx1"/>
                          </a:solidFill>
                          <a:latin typeface="Times New Roman" pitchFamily="18" charset="0"/>
                          <a:cs typeface="Times New Roman" pitchFamily="18" charset="0"/>
                        </a:rPr>
                        <a:t>6</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451</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972,6</a:t>
                      </a:r>
                    </a:p>
                  </a:txBody>
                  <a:tcPr>
                    <a:solidFill>
                      <a:schemeClr val="tx2">
                        <a:lumMod val="20000"/>
                        <a:lumOff val="80000"/>
                      </a:schemeClr>
                    </a:solidFill>
                  </a:tcPr>
                </a:tc>
                <a:tc>
                  <a:txBody>
                    <a:bodyPr/>
                    <a:lstStyle/>
                    <a:p>
                      <a:pPr algn="ctr"/>
                      <a:r>
                        <a:rPr lang="ru-RU" sz="1050" dirty="0">
                          <a:solidFill>
                            <a:schemeClr val="tx1"/>
                          </a:solidFill>
                          <a:latin typeface="Times New Roman" pitchFamily="18" charset="0"/>
                          <a:cs typeface="Times New Roman" pitchFamily="18" charset="0"/>
                        </a:rPr>
                        <a:t>6</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805</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208,9</a:t>
                      </a:r>
                    </a:p>
                  </a:txBody>
                  <a:tcPr>
                    <a:solidFill>
                      <a:schemeClr val="tx2">
                        <a:lumMod val="20000"/>
                        <a:lumOff val="80000"/>
                      </a:schemeClr>
                    </a:solidFill>
                  </a:tcPr>
                </a:tc>
                <a:tc>
                  <a:txBody>
                    <a:bodyPr/>
                    <a:lstStyle/>
                    <a:p>
                      <a:pPr algn="ctr"/>
                      <a:r>
                        <a:rPr lang="ru-RU" sz="1050" dirty="0">
                          <a:solidFill>
                            <a:schemeClr val="tx1"/>
                          </a:solidFill>
                          <a:latin typeface="Times New Roman" pitchFamily="18" charset="0"/>
                          <a:cs typeface="Times New Roman" pitchFamily="18" charset="0"/>
                        </a:rPr>
                        <a:t>7</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207</a:t>
                      </a:r>
                      <a:r>
                        <a:rPr lang="en-US" sz="1050" dirty="0">
                          <a:solidFill>
                            <a:schemeClr val="tx1"/>
                          </a:solidFill>
                          <a:latin typeface="Times New Roman" pitchFamily="18" charset="0"/>
                          <a:cs typeface="Times New Roman" pitchFamily="18" charset="0"/>
                        </a:rPr>
                        <a:t> </a:t>
                      </a:r>
                      <a:r>
                        <a:rPr lang="ru-RU" sz="1050" dirty="0">
                          <a:solidFill>
                            <a:schemeClr val="tx1"/>
                          </a:solidFill>
                          <a:latin typeface="Times New Roman" pitchFamily="18" charset="0"/>
                          <a:cs typeface="Times New Roman" pitchFamily="18" charset="0"/>
                        </a:rPr>
                        <a:t>970,4</a:t>
                      </a:r>
                    </a:p>
                  </a:txBody>
                  <a:tcPr>
                    <a:solidFill>
                      <a:schemeClr val="tx2">
                        <a:lumMod val="20000"/>
                        <a:lumOff val="80000"/>
                      </a:schemeClr>
                    </a:solidFill>
                  </a:tcPr>
                </a:tc>
                <a:extLst>
                  <a:ext uri="{0D108BD9-81ED-4DB2-BD59-A6C34878D82A}">
                    <a16:rowId xmlns:a16="http://schemas.microsoft.com/office/drawing/2014/main" val="10001"/>
                  </a:ext>
                </a:extLst>
              </a:tr>
              <a:tr h="305434">
                <a:tc>
                  <a:txBody>
                    <a:bodyPr/>
                    <a:lstStyle/>
                    <a:p>
                      <a:r>
                        <a:rPr lang="ru-RU" sz="1050" b="1" dirty="0">
                          <a:latin typeface="Times New Roman" pitchFamily="18" charset="0"/>
                          <a:cs typeface="Times New Roman" pitchFamily="18" charset="0"/>
                        </a:rPr>
                        <a:t>РАСХОДЫ</a:t>
                      </a:r>
                    </a:p>
                  </a:txBody>
                  <a:tcPr>
                    <a:solidFill>
                      <a:schemeClr val="tx2">
                        <a:lumMod val="20000"/>
                        <a:lumOff val="80000"/>
                      </a:schemeClr>
                    </a:solidFill>
                  </a:tcPr>
                </a:tc>
                <a:tc>
                  <a:txBody>
                    <a:bodyPr/>
                    <a:lstStyle/>
                    <a:p>
                      <a:pPr algn="ctr"/>
                      <a:r>
                        <a:rPr lang="ru-RU" sz="1050" b="1" dirty="0">
                          <a:solidFill>
                            <a:schemeClr val="tx1"/>
                          </a:solidFill>
                          <a:latin typeface="Times New Roman" pitchFamily="18" charset="0"/>
                          <a:cs typeface="Times New Roman" pitchFamily="18" charset="0"/>
                        </a:rPr>
                        <a:t>6</a:t>
                      </a:r>
                      <a:r>
                        <a:rPr lang="en-US" sz="1050" b="1" dirty="0">
                          <a:solidFill>
                            <a:schemeClr val="tx1"/>
                          </a:solidFill>
                          <a:latin typeface="Times New Roman" pitchFamily="18" charset="0"/>
                          <a:cs typeface="Times New Roman" pitchFamily="18" charset="0"/>
                        </a:rPr>
                        <a:t> </a:t>
                      </a:r>
                      <a:r>
                        <a:rPr lang="ru-RU" sz="1050" b="1" dirty="0">
                          <a:solidFill>
                            <a:schemeClr val="tx1"/>
                          </a:solidFill>
                          <a:latin typeface="Times New Roman" pitchFamily="18" charset="0"/>
                          <a:cs typeface="Times New Roman" pitchFamily="18" charset="0"/>
                        </a:rPr>
                        <a:t>451</a:t>
                      </a:r>
                      <a:r>
                        <a:rPr lang="en-US" sz="1050" b="1" dirty="0">
                          <a:solidFill>
                            <a:schemeClr val="tx1"/>
                          </a:solidFill>
                          <a:latin typeface="Times New Roman" pitchFamily="18" charset="0"/>
                          <a:cs typeface="Times New Roman" pitchFamily="18" charset="0"/>
                        </a:rPr>
                        <a:t> </a:t>
                      </a:r>
                      <a:r>
                        <a:rPr lang="ru-RU" sz="1050" b="1" dirty="0">
                          <a:solidFill>
                            <a:schemeClr val="tx1"/>
                          </a:solidFill>
                          <a:latin typeface="Times New Roman" pitchFamily="18" charset="0"/>
                          <a:cs typeface="Times New Roman" pitchFamily="18" charset="0"/>
                        </a:rPr>
                        <a:t>972,6</a:t>
                      </a:r>
                    </a:p>
                  </a:txBody>
                  <a:tcPr>
                    <a:solidFill>
                      <a:schemeClr val="tx2">
                        <a:lumMod val="20000"/>
                        <a:lumOff val="80000"/>
                      </a:schemeClr>
                    </a:solidFill>
                  </a:tcPr>
                </a:tc>
                <a:tc>
                  <a:txBody>
                    <a:bodyPr/>
                    <a:lstStyle/>
                    <a:p>
                      <a:pPr algn="ctr"/>
                      <a:r>
                        <a:rPr lang="ru-RU" sz="1050" b="1" dirty="0">
                          <a:solidFill>
                            <a:schemeClr val="tx1"/>
                          </a:solidFill>
                          <a:latin typeface="Times New Roman" pitchFamily="18" charset="0"/>
                          <a:cs typeface="Times New Roman" pitchFamily="18" charset="0"/>
                        </a:rPr>
                        <a:t>6</a:t>
                      </a:r>
                      <a:r>
                        <a:rPr lang="en-US" sz="1050" b="1" dirty="0">
                          <a:solidFill>
                            <a:schemeClr val="tx1"/>
                          </a:solidFill>
                          <a:latin typeface="Times New Roman" pitchFamily="18" charset="0"/>
                          <a:cs typeface="Times New Roman" pitchFamily="18" charset="0"/>
                        </a:rPr>
                        <a:t> </a:t>
                      </a:r>
                      <a:r>
                        <a:rPr lang="ru-RU" sz="1050" b="1" dirty="0">
                          <a:solidFill>
                            <a:schemeClr val="tx1"/>
                          </a:solidFill>
                          <a:latin typeface="Times New Roman" pitchFamily="18" charset="0"/>
                          <a:cs typeface="Times New Roman" pitchFamily="18" charset="0"/>
                        </a:rPr>
                        <a:t>805</a:t>
                      </a:r>
                      <a:r>
                        <a:rPr lang="en-US" sz="1050" b="1" dirty="0">
                          <a:solidFill>
                            <a:schemeClr val="tx1"/>
                          </a:solidFill>
                          <a:latin typeface="Times New Roman" pitchFamily="18" charset="0"/>
                          <a:cs typeface="Times New Roman" pitchFamily="18" charset="0"/>
                        </a:rPr>
                        <a:t> </a:t>
                      </a:r>
                      <a:r>
                        <a:rPr lang="ru-RU" sz="1050" b="1" dirty="0">
                          <a:solidFill>
                            <a:schemeClr val="tx1"/>
                          </a:solidFill>
                          <a:latin typeface="Times New Roman" pitchFamily="18" charset="0"/>
                          <a:cs typeface="Times New Roman" pitchFamily="18" charset="0"/>
                        </a:rPr>
                        <a:t>208,9</a:t>
                      </a:r>
                    </a:p>
                  </a:txBody>
                  <a:tcPr>
                    <a:solidFill>
                      <a:schemeClr val="tx2">
                        <a:lumMod val="20000"/>
                        <a:lumOff val="80000"/>
                      </a:schemeClr>
                    </a:solidFill>
                  </a:tcPr>
                </a:tc>
                <a:tc>
                  <a:txBody>
                    <a:bodyPr/>
                    <a:lstStyle/>
                    <a:p>
                      <a:pPr algn="ctr"/>
                      <a:r>
                        <a:rPr lang="ru-RU" sz="1050" b="1" dirty="0">
                          <a:solidFill>
                            <a:schemeClr val="tx1"/>
                          </a:solidFill>
                          <a:latin typeface="Times New Roman" pitchFamily="18" charset="0"/>
                          <a:cs typeface="Times New Roman" pitchFamily="18" charset="0"/>
                        </a:rPr>
                        <a:t>7</a:t>
                      </a:r>
                      <a:r>
                        <a:rPr lang="en-US" sz="1050" b="1" dirty="0">
                          <a:solidFill>
                            <a:schemeClr val="tx1"/>
                          </a:solidFill>
                          <a:latin typeface="Times New Roman" pitchFamily="18" charset="0"/>
                          <a:cs typeface="Times New Roman" pitchFamily="18" charset="0"/>
                        </a:rPr>
                        <a:t> </a:t>
                      </a:r>
                      <a:r>
                        <a:rPr lang="ru-RU" sz="1050" b="1" dirty="0">
                          <a:solidFill>
                            <a:schemeClr val="tx1"/>
                          </a:solidFill>
                          <a:latin typeface="Times New Roman" pitchFamily="18" charset="0"/>
                          <a:cs typeface="Times New Roman" pitchFamily="18" charset="0"/>
                        </a:rPr>
                        <a:t>207</a:t>
                      </a:r>
                      <a:r>
                        <a:rPr lang="en-US" sz="1050" b="1" dirty="0">
                          <a:solidFill>
                            <a:schemeClr val="tx1"/>
                          </a:solidFill>
                          <a:latin typeface="Times New Roman" pitchFamily="18" charset="0"/>
                          <a:cs typeface="Times New Roman" pitchFamily="18" charset="0"/>
                        </a:rPr>
                        <a:t> </a:t>
                      </a:r>
                      <a:r>
                        <a:rPr lang="ru-RU" sz="1050" b="1" dirty="0">
                          <a:solidFill>
                            <a:schemeClr val="tx1"/>
                          </a:solidFill>
                          <a:latin typeface="Times New Roman" pitchFamily="18" charset="0"/>
                          <a:cs typeface="Times New Roman" pitchFamily="18" charset="0"/>
                        </a:rPr>
                        <a:t>9</a:t>
                      </a:r>
                      <a:r>
                        <a:rPr lang="en-US" sz="1050" b="1" dirty="0">
                          <a:solidFill>
                            <a:schemeClr val="tx1"/>
                          </a:solidFill>
                          <a:latin typeface="Times New Roman" pitchFamily="18" charset="0"/>
                          <a:cs typeface="Times New Roman" pitchFamily="18" charset="0"/>
                        </a:rPr>
                        <a:t>7</a:t>
                      </a:r>
                      <a:r>
                        <a:rPr lang="ru-RU" sz="1050" b="1" dirty="0">
                          <a:solidFill>
                            <a:schemeClr val="tx1"/>
                          </a:solidFill>
                          <a:latin typeface="Times New Roman" pitchFamily="18" charset="0"/>
                          <a:cs typeface="Times New Roman" pitchFamily="18" charset="0"/>
                        </a:rPr>
                        <a:t>0,4</a:t>
                      </a:r>
                    </a:p>
                  </a:txBody>
                  <a:tcPr>
                    <a:solidFill>
                      <a:schemeClr val="tx2">
                        <a:lumMod val="20000"/>
                        <a:lumOff val="80000"/>
                      </a:schemeClr>
                    </a:solidFill>
                  </a:tcPr>
                </a:tc>
                <a:extLst>
                  <a:ext uri="{0D108BD9-81ED-4DB2-BD59-A6C34878D82A}">
                    <a16:rowId xmlns:a16="http://schemas.microsoft.com/office/drawing/2014/main" val="10002"/>
                  </a:ext>
                </a:extLst>
              </a:tr>
              <a:tr h="305434">
                <a:tc>
                  <a:txBody>
                    <a:bodyPr/>
                    <a:lstStyle/>
                    <a:p>
                      <a:r>
                        <a:rPr lang="ru-RU" sz="1050" dirty="0">
                          <a:latin typeface="Times New Roman" pitchFamily="18" charset="0"/>
                          <a:cs typeface="Times New Roman" pitchFamily="18" charset="0"/>
                        </a:rPr>
                        <a:t>ДЕФИЦИТ(-)/ ПРОФИЦИТ (+) </a:t>
                      </a:r>
                    </a:p>
                  </a:txBody>
                  <a:tcPr>
                    <a:solidFill>
                      <a:schemeClr val="tx2">
                        <a:lumMod val="20000"/>
                        <a:lumOff val="80000"/>
                      </a:schemeClr>
                    </a:solidFill>
                  </a:tcPr>
                </a:tc>
                <a:tc>
                  <a:txBody>
                    <a:bodyPr/>
                    <a:lstStyle/>
                    <a:p>
                      <a:pPr algn="ctr"/>
                      <a:r>
                        <a:rPr lang="ru-RU" sz="1050" dirty="0">
                          <a:solidFill>
                            <a:schemeClr val="tx1"/>
                          </a:solidFill>
                          <a:latin typeface="Times New Roman" pitchFamily="18" charset="0"/>
                          <a:cs typeface="Times New Roman" pitchFamily="18" charset="0"/>
                        </a:rPr>
                        <a:t>0</a:t>
                      </a:r>
                    </a:p>
                  </a:txBody>
                  <a:tcPr>
                    <a:solidFill>
                      <a:schemeClr val="tx2">
                        <a:lumMod val="20000"/>
                        <a:lumOff val="80000"/>
                      </a:schemeClr>
                    </a:solidFill>
                  </a:tcPr>
                </a:tc>
                <a:tc>
                  <a:txBody>
                    <a:bodyPr/>
                    <a:lstStyle/>
                    <a:p>
                      <a:pPr algn="ctr"/>
                      <a:r>
                        <a:rPr lang="ru-RU" sz="1050" dirty="0">
                          <a:solidFill>
                            <a:schemeClr val="tx1"/>
                          </a:solidFill>
                          <a:latin typeface="Times New Roman" pitchFamily="18" charset="0"/>
                          <a:cs typeface="Times New Roman" pitchFamily="18" charset="0"/>
                        </a:rPr>
                        <a:t>0</a:t>
                      </a:r>
                    </a:p>
                  </a:txBody>
                  <a:tcPr>
                    <a:solidFill>
                      <a:schemeClr val="tx2">
                        <a:lumMod val="20000"/>
                        <a:lumOff val="80000"/>
                      </a:schemeClr>
                    </a:solidFill>
                  </a:tcPr>
                </a:tc>
                <a:tc>
                  <a:txBody>
                    <a:bodyPr/>
                    <a:lstStyle/>
                    <a:p>
                      <a:pPr algn="ctr"/>
                      <a:r>
                        <a:rPr lang="ru-RU" sz="1050" dirty="0">
                          <a:solidFill>
                            <a:schemeClr val="tx1"/>
                          </a:solidFill>
                          <a:latin typeface="Times New Roman" pitchFamily="18" charset="0"/>
                          <a:cs typeface="Times New Roman" pitchFamily="18" charset="0"/>
                        </a:rPr>
                        <a:t>0</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p>
        </p:txBody>
      </p:sp>
      <p:sp>
        <p:nvSpPr>
          <p:cNvPr id="3" name="Прямоугольник 2"/>
          <p:cNvSpPr/>
          <p:nvPr/>
        </p:nvSpPr>
        <p:spPr>
          <a:xfrm>
            <a:off x="827584" y="0"/>
            <a:ext cx="7488832" cy="764704"/>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ОСНОВНЫЕ ПАРАМЕТРЫ РЕСПУБЛИКАНСКОГО БЮДЖЕТА РЕСПУБЛИКИ АДЫГЕЯ</a:t>
            </a:r>
          </a:p>
        </p:txBody>
      </p:sp>
      <p:sp>
        <p:nvSpPr>
          <p:cNvPr id="4" name="Прямоугольник 3"/>
          <p:cNvSpPr/>
          <p:nvPr/>
        </p:nvSpPr>
        <p:spPr>
          <a:xfrm>
            <a:off x="467544" y="764704"/>
            <a:ext cx="8136904" cy="4320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accent5">
                    <a:lumMod val="50000"/>
                  </a:schemeClr>
                </a:solidFill>
                <a:latin typeface="Times New Roman" pitchFamily="18" charset="0"/>
                <a:cs typeface="Times New Roman" pitchFamily="18" charset="0"/>
              </a:rPr>
              <a:t>          </a:t>
            </a:r>
            <a:r>
              <a:rPr lang="ru-RU" sz="1400" dirty="0">
                <a:solidFill>
                  <a:schemeClr val="tx1"/>
                </a:solidFill>
                <a:latin typeface="Times New Roman" pitchFamily="18" charset="0"/>
                <a:cs typeface="Times New Roman" pitchFamily="18" charset="0"/>
              </a:rPr>
              <a:t>Основные характеристики проекта республиканского бюджета на 2022 год и на плановый период 2023 и 2024 годов характеризуются следующими данными: </a:t>
            </a:r>
          </a:p>
        </p:txBody>
      </p:sp>
      <p:sp>
        <p:nvSpPr>
          <p:cNvPr id="7" name="Прямоугольник 6"/>
          <p:cNvSpPr/>
          <p:nvPr/>
        </p:nvSpPr>
        <p:spPr>
          <a:xfrm>
            <a:off x="395536" y="2060848"/>
            <a:ext cx="648072" cy="3384376"/>
          </a:xfrm>
          <a:prstGeom prst="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87624" y="2492896"/>
            <a:ext cx="648072" cy="2952328"/>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79712" y="2348880"/>
            <a:ext cx="648072" cy="3096344"/>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a:off x="395536" y="5445224"/>
            <a:ext cx="792088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3995936" y="2132856"/>
            <a:ext cx="648072" cy="3312368"/>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788024" y="2060848"/>
            <a:ext cx="648072" cy="3384376"/>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203848" y="1772816"/>
            <a:ext cx="648072" cy="3672408"/>
          </a:xfrm>
          <a:prstGeom prst="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23528" y="1700808"/>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dirty="0">
                <a:solidFill>
                  <a:schemeClr val="tx1"/>
                </a:solidFill>
                <a:latin typeface="Times New Roman" pitchFamily="18" charset="0"/>
                <a:cs typeface="Times New Roman" pitchFamily="18" charset="0"/>
              </a:rPr>
              <a:t>31 625 496,6</a:t>
            </a:r>
            <a:endParaRPr lang="ru-RU" sz="1100" b="1" dirty="0">
              <a:solidFill>
                <a:schemeClr val="tx1"/>
              </a:solidFill>
              <a:latin typeface="Times New Roman" pitchFamily="18" charset="0"/>
              <a:cs typeface="Times New Roman" pitchFamily="18" charset="0"/>
            </a:endParaRPr>
          </a:p>
        </p:txBody>
      </p:sp>
      <p:sp>
        <p:nvSpPr>
          <p:cNvPr id="20" name="Прямоугольник 19"/>
          <p:cNvSpPr/>
          <p:nvPr/>
        </p:nvSpPr>
        <p:spPr>
          <a:xfrm>
            <a:off x="1043608" y="2132856"/>
            <a:ext cx="100811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Times New Roman" pitchFamily="18" charset="0"/>
                <a:cs typeface="Times New Roman" pitchFamily="18" charset="0"/>
              </a:rPr>
              <a:t>28 </a:t>
            </a:r>
            <a:r>
              <a:rPr lang="en-US" sz="1100" b="1" dirty="0">
                <a:solidFill>
                  <a:schemeClr val="tx1"/>
                </a:solidFill>
                <a:latin typeface="Times New Roman" pitchFamily="18" charset="0"/>
                <a:cs typeface="Times New Roman" pitchFamily="18" charset="0"/>
              </a:rPr>
              <a:t>577 284</a:t>
            </a:r>
            <a:r>
              <a:rPr lang="ru-RU" sz="1100" b="1" dirty="0">
                <a:solidFill>
                  <a:schemeClr val="tx1"/>
                </a:solidFill>
                <a:latin typeface="Times New Roman" pitchFamily="18" charset="0"/>
                <a:cs typeface="Times New Roman" pitchFamily="18" charset="0"/>
              </a:rPr>
              <a:t>,</a:t>
            </a:r>
            <a:r>
              <a:rPr lang="en-US" sz="1100" b="1" dirty="0">
                <a:solidFill>
                  <a:schemeClr val="tx1"/>
                </a:solidFill>
                <a:latin typeface="Times New Roman" pitchFamily="18" charset="0"/>
                <a:cs typeface="Times New Roman" pitchFamily="18" charset="0"/>
              </a:rPr>
              <a:t>8</a:t>
            </a:r>
            <a:endParaRPr lang="ru-RU" sz="1100" dirty="0">
              <a:solidFill>
                <a:schemeClr val="tx1"/>
              </a:solidFill>
              <a:latin typeface="Times New Roman" pitchFamily="18" charset="0"/>
              <a:cs typeface="Times New Roman" pitchFamily="18" charset="0"/>
            </a:endParaRPr>
          </a:p>
        </p:txBody>
      </p:sp>
      <p:sp>
        <p:nvSpPr>
          <p:cNvPr id="21" name="Прямоугольник 20"/>
          <p:cNvSpPr/>
          <p:nvPr/>
        </p:nvSpPr>
        <p:spPr>
          <a:xfrm>
            <a:off x="1907704" y="1988840"/>
            <a:ext cx="936104"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Times New Roman" pitchFamily="18" charset="0"/>
                <a:cs typeface="Times New Roman" pitchFamily="18" charset="0"/>
              </a:rPr>
              <a:t>28 </a:t>
            </a:r>
            <a:r>
              <a:rPr lang="en-US" sz="1100" b="1" dirty="0">
                <a:solidFill>
                  <a:schemeClr val="tx1"/>
                </a:solidFill>
                <a:latin typeface="Times New Roman" pitchFamily="18" charset="0"/>
                <a:cs typeface="Times New Roman" pitchFamily="18" charset="0"/>
              </a:rPr>
              <a:t>949</a:t>
            </a:r>
            <a:r>
              <a:rPr lang="ru-RU" sz="1100" b="1" dirty="0">
                <a:solidFill>
                  <a:schemeClr val="tx1"/>
                </a:solidFill>
                <a:latin typeface="Times New Roman" pitchFamily="18" charset="0"/>
                <a:cs typeface="Times New Roman" pitchFamily="18" charset="0"/>
              </a:rPr>
              <a:t> </a:t>
            </a:r>
            <a:r>
              <a:rPr lang="en-US" sz="1100" b="1" dirty="0">
                <a:solidFill>
                  <a:schemeClr val="tx1"/>
                </a:solidFill>
                <a:latin typeface="Times New Roman" pitchFamily="18" charset="0"/>
                <a:cs typeface="Times New Roman" pitchFamily="18" charset="0"/>
              </a:rPr>
              <a:t>191</a:t>
            </a:r>
            <a:r>
              <a:rPr lang="ru-RU" sz="1100" b="1" dirty="0">
                <a:solidFill>
                  <a:schemeClr val="tx1"/>
                </a:solidFill>
                <a:latin typeface="Times New Roman" pitchFamily="18" charset="0"/>
                <a:cs typeface="Times New Roman" pitchFamily="18" charset="0"/>
              </a:rPr>
              <a:t>,</a:t>
            </a:r>
            <a:r>
              <a:rPr lang="en-US" sz="1100" b="1" dirty="0">
                <a:solidFill>
                  <a:schemeClr val="tx1"/>
                </a:solidFill>
                <a:latin typeface="Times New Roman" pitchFamily="18" charset="0"/>
                <a:cs typeface="Times New Roman" pitchFamily="18" charset="0"/>
              </a:rPr>
              <a:t>9</a:t>
            </a:r>
            <a:endParaRPr lang="ru-RU" sz="1100" dirty="0">
              <a:solidFill>
                <a:schemeClr val="tx1"/>
              </a:solidFill>
              <a:latin typeface="Times New Roman" pitchFamily="18" charset="0"/>
              <a:cs typeface="Times New Roman" pitchFamily="18" charset="0"/>
            </a:endParaRPr>
          </a:p>
        </p:txBody>
      </p:sp>
      <p:sp>
        <p:nvSpPr>
          <p:cNvPr id="22" name="Прямоугольник 21"/>
          <p:cNvSpPr/>
          <p:nvPr/>
        </p:nvSpPr>
        <p:spPr>
          <a:xfrm>
            <a:off x="3059832" y="1340768"/>
            <a:ext cx="936104"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dirty="0">
                <a:solidFill>
                  <a:schemeClr val="tx1"/>
                </a:solidFill>
                <a:latin typeface="Times New Roman"/>
                <a:ea typeface="Times New Roman"/>
                <a:cs typeface="Times New Roman"/>
              </a:rPr>
              <a:t>32 551 185</a:t>
            </a:r>
            <a:r>
              <a:rPr lang="ru-RU" sz="1100" b="1" dirty="0">
                <a:solidFill>
                  <a:schemeClr val="tx1"/>
                </a:solidFill>
                <a:latin typeface="Times New Roman"/>
                <a:ea typeface="Times New Roman"/>
                <a:cs typeface="Times New Roman"/>
              </a:rPr>
              <a:t>,</a:t>
            </a:r>
            <a:r>
              <a:rPr lang="en-US" sz="1100" b="1" dirty="0">
                <a:solidFill>
                  <a:schemeClr val="tx1"/>
                </a:solidFill>
                <a:latin typeface="Times New Roman"/>
                <a:ea typeface="Times New Roman"/>
                <a:cs typeface="Times New Roman"/>
              </a:rPr>
              <a:t>9</a:t>
            </a:r>
            <a:endParaRPr lang="ru-RU" sz="1100" b="1" dirty="0">
              <a:solidFill>
                <a:schemeClr val="tx1"/>
              </a:solidFill>
              <a:latin typeface="Times New Roman"/>
              <a:ea typeface="Times New Roman"/>
              <a:cs typeface="Times New Roman"/>
            </a:endParaRPr>
          </a:p>
        </p:txBody>
      </p:sp>
      <p:sp>
        <p:nvSpPr>
          <p:cNvPr id="23" name="Прямоугольник 22"/>
          <p:cNvSpPr/>
          <p:nvPr/>
        </p:nvSpPr>
        <p:spPr>
          <a:xfrm>
            <a:off x="3779912" y="1772816"/>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Times New Roman" pitchFamily="18" charset="0"/>
                <a:ea typeface="Times New Roman"/>
                <a:cs typeface="Times New Roman" pitchFamily="18" charset="0"/>
              </a:rPr>
              <a:t>2</a:t>
            </a:r>
            <a:r>
              <a:rPr lang="en-US" sz="1100" b="1" dirty="0">
                <a:solidFill>
                  <a:schemeClr val="tx1"/>
                </a:solidFill>
                <a:latin typeface="Times New Roman" pitchFamily="18" charset="0"/>
                <a:ea typeface="Times New Roman"/>
                <a:cs typeface="Times New Roman" pitchFamily="18" charset="0"/>
              </a:rPr>
              <a:t>9 000 884</a:t>
            </a:r>
            <a:r>
              <a:rPr lang="ru-RU" sz="1100" b="1" dirty="0">
                <a:solidFill>
                  <a:schemeClr val="tx1"/>
                </a:solidFill>
                <a:latin typeface="Times New Roman" pitchFamily="18" charset="0"/>
                <a:ea typeface="Times New Roman"/>
                <a:cs typeface="Times New Roman" pitchFamily="18" charset="0"/>
              </a:rPr>
              <a:t>,</a:t>
            </a:r>
            <a:r>
              <a:rPr lang="en-US" sz="1100" b="1" dirty="0">
                <a:solidFill>
                  <a:schemeClr val="tx1"/>
                </a:solidFill>
                <a:latin typeface="Times New Roman" pitchFamily="18" charset="0"/>
                <a:ea typeface="Times New Roman"/>
                <a:cs typeface="Times New Roman" pitchFamily="18" charset="0"/>
              </a:rPr>
              <a:t>8</a:t>
            </a:r>
            <a:endParaRPr lang="ru-RU" sz="1100" b="1" dirty="0">
              <a:solidFill>
                <a:schemeClr val="tx1"/>
              </a:solidFill>
            </a:endParaRPr>
          </a:p>
        </p:txBody>
      </p:sp>
      <p:sp>
        <p:nvSpPr>
          <p:cNvPr id="24" name="Прямоугольник 23"/>
          <p:cNvSpPr/>
          <p:nvPr/>
        </p:nvSpPr>
        <p:spPr>
          <a:xfrm>
            <a:off x="4716016" y="1700808"/>
            <a:ext cx="9361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100" b="1" dirty="0">
                <a:solidFill>
                  <a:schemeClr val="tx1"/>
                </a:solidFill>
                <a:latin typeface="Times New Roman"/>
                <a:ea typeface="Times New Roman"/>
                <a:cs typeface="Times New Roman"/>
              </a:rPr>
              <a:t>2</a:t>
            </a:r>
            <a:r>
              <a:rPr lang="en-US" sz="1100" b="1" dirty="0">
                <a:solidFill>
                  <a:schemeClr val="tx1"/>
                </a:solidFill>
                <a:latin typeface="Times New Roman"/>
                <a:ea typeface="Times New Roman"/>
                <a:cs typeface="Times New Roman"/>
              </a:rPr>
              <a:t>9 073 191</a:t>
            </a:r>
            <a:r>
              <a:rPr lang="ru-RU" sz="1100" b="1" dirty="0">
                <a:solidFill>
                  <a:schemeClr val="tx1"/>
                </a:solidFill>
                <a:latin typeface="Times New Roman"/>
                <a:ea typeface="Times New Roman"/>
                <a:cs typeface="Times New Roman"/>
              </a:rPr>
              <a:t>,</a:t>
            </a:r>
            <a:r>
              <a:rPr lang="en-US" sz="1100" b="1" dirty="0">
                <a:solidFill>
                  <a:schemeClr val="tx1"/>
                </a:solidFill>
                <a:latin typeface="Times New Roman"/>
                <a:ea typeface="Times New Roman"/>
                <a:cs typeface="Times New Roman"/>
              </a:rPr>
              <a:t>9</a:t>
            </a:r>
            <a:endParaRPr lang="ru-RU" sz="1100" b="1" dirty="0">
              <a:solidFill>
                <a:schemeClr val="tx1"/>
              </a:solidFill>
              <a:latin typeface="Times New Roman"/>
              <a:ea typeface="Times New Roman"/>
              <a:cs typeface="Times New Roman"/>
            </a:endParaRPr>
          </a:p>
        </p:txBody>
      </p:sp>
      <p:sp>
        <p:nvSpPr>
          <p:cNvPr id="25" name="Прямоугольник 24"/>
          <p:cNvSpPr/>
          <p:nvPr/>
        </p:nvSpPr>
        <p:spPr>
          <a:xfrm>
            <a:off x="1115616" y="5949280"/>
            <a:ext cx="1008112" cy="3600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Доходы</a:t>
            </a:r>
          </a:p>
        </p:txBody>
      </p:sp>
      <p:sp>
        <p:nvSpPr>
          <p:cNvPr id="26" name="Прямоугольник 25"/>
          <p:cNvSpPr/>
          <p:nvPr/>
        </p:nvSpPr>
        <p:spPr>
          <a:xfrm>
            <a:off x="3851920" y="5949280"/>
            <a:ext cx="1152128" cy="3600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Расходы</a:t>
            </a:r>
          </a:p>
        </p:txBody>
      </p:sp>
      <p:sp>
        <p:nvSpPr>
          <p:cNvPr id="27" name="Прямоугольник 26"/>
          <p:cNvSpPr/>
          <p:nvPr/>
        </p:nvSpPr>
        <p:spPr>
          <a:xfrm>
            <a:off x="7308304" y="5949280"/>
            <a:ext cx="1080120" cy="3600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Дефицит</a:t>
            </a:r>
          </a:p>
        </p:txBody>
      </p:sp>
      <p:sp>
        <p:nvSpPr>
          <p:cNvPr id="29" name="Прямоугольник 28"/>
          <p:cNvSpPr/>
          <p:nvPr/>
        </p:nvSpPr>
        <p:spPr>
          <a:xfrm>
            <a:off x="5940152" y="5445224"/>
            <a:ext cx="648072" cy="288032"/>
          </a:xfrm>
          <a:prstGeom prst="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6732240" y="5445224"/>
            <a:ext cx="648072" cy="144016"/>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7524328" y="5445224"/>
            <a:ext cx="648072" cy="72008"/>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7668344" y="2060848"/>
            <a:ext cx="1080120" cy="288032"/>
          </a:xfrm>
          <a:prstGeom prst="rect">
            <a:avLst/>
          </a:prstGeom>
          <a:solidFill>
            <a:schemeClr val="bg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accent1"/>
                </a:solidFill>
                <a:latin typeface="Times New Roman" pitchFamily="18" charset="0"/>
                <a:cs typeface="Times New Roman" pitchFamily="18" charset="0"/>
              </a:rPr>
              <a:t>2022 год</a:t>
            </a:r>
          </a:p>
        </p:txBody>
      </p:sp>
      <p:sp>
        <p:nvSpPr>
          <p:cNvPr id="34" name="Прямоугольник 33"/>
          <p:cNvSpPr/>
          <p:nvPr/>
        </p:nvSpPr>
        <p:spPr>
          <a:xfrm>
            <a:off x="7668344" y="2924944"/>
            <a:ext cx="1080120" cy="288032"/>
          </a:xfrm>
          <a:prstGeom prst="rect">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00B050"/>
                </a:solidFill>
                <a:latin typeface="Times New Roman" pitchFamily="18" charset="0"/>
                <a:cs typeface="Times New Roman" pitchFamily="18" charset="0"/>
              </a:rPr>
              <a:t>2023 год</a:t>
            </a:r>
          </a:p>
        </p:txBody>
      </p:sp>
      <p:sp>
        <p:nvSpPr>
          <p:cNvPr id="35" name="Прямоугольник 34"/>
          <p:cNvSpPr/>
          <p:nvPr/>
        </p:nvSpPr>
        <p:spPr>
          <a:xfrm>
            <a:off x="7668344" y="3861048"/>
            <a:ext cx="1080120" cy="288032"/>
          </a:xfrm>
          <a:prstGeom prst="rect">
            <a:avLst/>
          </a:prstGeom>
          <a:solidFill>
            <a:schemeClr val="bg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accent4">
                    <a:lumMod val="75000"/>
                  </a:schemeClr>
                </a:solidFill>
                <a:latin typeface="Times New Roman" pitchFamily="18" charset="0"/>
                <a:cs typeface="Times New Roman" pitchFamily="18" charset="0"/>
              </a:rPr>
              <a:t>2024 год</a:t>
            </a:r>
          </a:p>
        </p:txBody>
      </p:sp>
      <p:sp>
        <p:nvSpPr>
          <p:cNvPr id="36" name="Ромб 35"/>
          <p:cNvSpPr/>
          <p:nvPr/>
        </p:nvSpPr>
        <p:spPr>
          <a:xfrm>
            <a:off x="7164288" y="2060848"/>
            <a:ext cx="288032" cy="266328"/>
          </a:xfrm>
          <a:prstGeom prst="diamond">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Ромб 36"/>
          <p:cNvSpPr/>
          <p:nvPr/>
        </p:nvSpPr>
        <p:spPr>
          <a:xfrm>
            <a:off x="7164288" y="2924944"/>
            <a:ext cx="288032" cy="266328"/>
          </a:xfrm>
          <a:prstGeom prst="diamond">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Ромб 37"/>
          <p:cNvSpPr/>
          <p:nvPr/>
        </p:nvSpPr>
        <p:spPr>
          <a:xfrm>
            <a:off x="7164288" y="3861048"/>
            <a:ext cx="288032" cy="266328"/>
          </a:xfrm>
          <a:prstGeom prst="diamond">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 name="Прямая соединительная линия 39"/>
          <p:cNvCxnSpPr/>
          <p:nvPr/>
        </p:nvCxnSpPr>
        <p:spPr>
          <a:xfrm>
            <a:off x="2915816" y="544522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652120" y="54452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8604448" y="5445224"/>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50" name="Прямоугольник 49"/>
          <p:cNvSpPr/>
          <p:nvPr/>
        </p:nvSpPr>
        <p:spPr>
          <a:xfrm>
            <a:off x="7668344" y="1196752"/>
            <a:ext cx="1152128"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chemeClr val="tx1"/>
                </a:solidFill>
              </a:rPr>
              <a:t>тыс. руб.</a:t>
            </a:r>
          </a:p>
        </p:txBody>
      </p:sp>
      <p:sp>
        <p:nvSpPr>
          <p:cNvPr id="43" name="Прямоугольник 42"/>
          <p:cNvSpPr/>
          <p:nvPr/>
        </p:nvSpPr>
        <p:spPr>
          <a:xfrm>
            <a:off x="5724128" y="5733256"/>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Times New Roman"/>
                <a:ea typeface="Times New Roman"/>
                <a:cs typeface="Times New Roman"/>
              </a:rPr>
              <a:t>-925</a:t>
            </a:r>
            <a:r>
              <a:rPr lang="en-US" sz="1100" b="1" dirty="0">
                <a:solidFill>
                  <a:schemeClr val="tx1"/>
                </a:solidFill>
                <a:latin typeface="Times New Roman"/>
                <a:ea typeface="Times New Roman"/>
                <a:cs typeface="Times New Roman"/>
              </a:rPr>
              <a:t> </a:t>
            </a:r>
            <a:r>
              <a:rPr lang="ru-RU" sz="1100" b="1" dirty="0">
                <a:solidFill>
                  <a:schemeClr val="tx1"/>
                </a:solidFill>
                <a:latin typeface="Times New Roman"/>
                <a:ea typeface="Times New Roman"/>
                <a:cs typeface="Times New Roman"/>
              </a:rPr>
              <a:t>689,3</a:t>
            </a:r>
            <a:endParaRPr lang="ru-RU" sz="1100" b="1" dirty="0">
              <a:solidFill>
                <a:schemeClr val="tx1"/>
              </a:solidFill>
            </a:endParaRPr>
          </a:p>
        </p:txBody>
      </p:sp>
      <p:sp>
        <p:nvSpPr>
          <p:cNvPr id="45" name="Прямоугольник 44"/>
          <p:cNvSpPr/>
          <p:nvPr/>
        </p:nvSpPr>
        <p:spPr>
          <a:xfrm>
            <a:off x="7452320" y="5661248"/>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a:ea typeface="Times New Roman"/>
                <a:cs typeface="Times New Roman"/>
              </a:rPr>
              <a:t>-</a:t>
            </a:r>
            <a:r>
              <a:rPr lang="ru-RU" sz="1100" b="1" dirty="0">
                <a:solidFill>
                  <a:schemeClr val="tx1"/>
                </a:solidFill>
                <a:latin typeface="Times New Roman"/>
                <a:ea typeface="Times New Roman"/>
                <a:cs typeface="Times New Roman"/>
              </a:rPr>
              <a:t>124</a:t>
            </a:r>
            <a:r>
              <a:rPr lang="en-US" sz="1100" b="1" dirty="0">
                <a:solidFill>
                  <a:schemeClr val="tx1"/>
                </a:solidFill>
                <a:latin typeface="Times New Roman"/>
                <a:ea typeface="Times New Roman"/>
                <a:cs typeface="Times New Roman"/>
              </a:rPr>
              <a:t> </a:t>
            </a:r>
            <a:r>
              <a:rPr lang="ru-RU" sz="1100" b="1" dirty="0">
                <a:solidFill>
                  <a:schemeClr val="tx1"/>
                </a:solidFill>
                <a:latin typeface="Times New Roman"/>
                <a:ea typeface="Times New Roman"/>
                <a:cs typeface="Times New Roman"/>
              </a:rPr>
              <a:t>000,0</a:t>
            </a:r>
            <a:endParaRPr lang="ru-RU" sz="1100" b="1" dirty="0">
              <a:solidFill>
                <a:schemeClr val="tx1"/>
              </a:solidFill>
            </a:endParaRPr>
          </a:p>
        </p:txBody>
      </p:sp>
      <p:sp>
        <p:nvSpPr>
          <p:cNvPr id="46" name="Прямоугольник 45"/>
          <p:cNvSpPr/>
          <p:nvPr/>
        </p:nvSpPr>
        <p:spPr>
          <a:xfrm>
            <a:off x="6588224" y="5661248"/>
            <a:ext cx="9144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Times New Roman" pitchFamily="18" charset="0"/>
                <a:ea typeface="Times New Roman"/>
                <a:cs typeface="Times New Roman" pitchFamily="18" charset="0"/>
              </a:rPr>
              <a:t>-423</a:t>
            </a:r>
            <a:r>
              <a:rPr lang="en-US" sz="1100" b="1" dirty="0">
                <a:solidFill>
                  <a:schemeClr val="tx1"/>
                </a:solidFill>
                <a:latin typeface="Times New Roman" pitchFamily="18" charset="0"/>
                <a:ea typeface="Times New Roman"/>
                <a:cs typeface="Times New Roman" pitchFamily="18" charset="0"/>
              </a:rPr>
              <a:t> </a:t>
            </a:r>
            <a:r>
              <a:rPr lang="ru-RU" sz="1100" b="1" dirty="0">
                <a:solidFill>
                  <a:schemeClr val="tx1"/>
                </a:solidFill>
                <a:latin typeface="Times New Roman" pitchFamily="18" charset="0"/>
                <a:ea typeface="Times New Roman"/>
                <a:cs typeface="Times New Roman" pitchFamily="18" charset="0"/>
              </a:rPr>
              <a:t>600,0</a:t>
            </a:r>
            <a:endParaRPr lang="ru-RU" sz="1100" b="1" dirty="0">
              <a:solidFill>
                <a:schemeClr val="tx1"/>
              </a:solidFill>
            </a:endParaRPr>
          </a:p>
        </p:txBody>
      </p:sp>
      <p:sp>
        <p:nvSpPr>
          <p:cNvPr id="41" name="Номер слайда 40"/>
          <p:cNvSpPr>
            <a:spLocks noGrp="1"/>
          </p:cNvSpPr>
          <p:nvPr>
            <p:ph type="sldNum" sz="quarter" idx="12"/>
          </p:nvPr>
        </p:nvSpPr>
        <p:spPr>
          <a:xfrm>
            <a:off x="7010400" y="6492875"/>
            <a:ext cx="2133600" cy="365125"/>
          </a:xfrm>
        </p:spPr>
        <p:txBody>
          <a:bodyPr/>
          <a:lstStyle/>
          <a:p>
            <a:fld id="{055EE535-72A8-4E0F-A886-40F55435ED15}" type="slidenum">
              <a:rPr lang="ru-RU" smtClean="0"/>
              <a:pPr/>
              <a:t>11</a:t>
            </a:fld>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ln w="38100"/>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latin typeface="Sylfaen" pitchFamily="18" charset="0"/>
            </a:endParaRPr>
          </a:p>
        </p:txBody>
      </p:sp>
      <p:sp>
        <p:nvSpPr>
          <p:cNvPr id="3" name="Прямоугольник 2"/>
          <p:cNvSpPr/>
          <p:nvPr/>
        </p:nvSpPr>
        <p:spPr>
          <a:xfrm>
            <a:off x="1043608" y="0"/>
            <a:ext cx="7056784" cy="6926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Объем и структура доходов республиканского бюджета </a:t>
            </a:r>
          </a:p>
          <a:p>
            <a:pPr algn="ctr"/>
            <a:r>
              <a:rPr lang="ru-RU" dirty="0">
                <a:latin typeface="Times New Roman" pitchFamily="18" charset="0"/>
                <a:cs typeface="Times New Roman" pitchFamily="18" charset="0"/>
              </a:rPr>
              <a:t>Республики Адыгея</a:t>
            </a:r>
          </a:p>
        </p:txBody>
      </p:sp>
      <p:cxnSp>
        <p:nvCxnSpPr>
          <p:cNvPr id="5" name="Прямая соединительная линия 4"/>
          <p:cNvCxnSpPr/>
          <p:nvPr/>
        </p:nvCxnSpPr>
        <p:spPr>
          <a:xfrm>
            <a:off x="1259632" y="1412776"/>
            <a:ext cx="0" cy="4536504"/>
          </a:xfrm>
          <a:prstGeom prst="line">
            <a:avLst/>
          </a:prstGeom>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Блок-схема: память с прямым доступом 6"/>
          <p:cNvSpPr/>
          <p:nvPr/>
        </p:nvSpPr>
        <p:spPr>
          <a:xfrm>
            <a:off x="1331640" y="1412776"/>
            <a:ext cx="2448272" cy="1296144"/>
          </a:xfrm>
          <a:prstGeom prst="flowChartMagneticDru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a:ea typeface="Times New Roman"/>
                <a:cs typeface="Times New Roman"/>
              </a:rPr>
              <a:t>13</a:t>
            </a:r>
            <a:r>
              <a:rPr lang="en-US" sz="1400" b="1" dirty="0">
                <a:solidFill>
                  <a:schemeClr val="tx1"/>
                </a:solidFill>
                <a:latin typeface="Times New Roman"/>
                <a:ea typeface="Times New Roman"/>
                <a:cs typeface="Times New Roman"/>
              </a:rPr>
              <a:t> </a:t>
            </a:r>
            <a:r>
              <a:rPr lang="ru-RU" sz="1400" b="1" dirty="0">
                <a:solidFill>
                  <a:schemeClr val="tx1"/>
                </a:solidFill>
                <a:latin typeface="Times New Roman"/>
                <a:ea typeface="Times New Roman"/>
                <a:cs typeface="Times New Roman"/>
              </a:rPr>
              <a:t>6</a:t>
            </a:r>
            <a:r>
              <a:rPr lang="en-US" sz="1400" b="1" dirty="0">
                <a:solidFill>
                  <a:schemeClr val="tx1"/>
                </a:solidFill>
                <a:latin typeface="Times New Roman"/>
                <a:ea typeface="Times New Roman"/>
                <a:cs typeface="Times New Roman"/>
              </a:rPr>
              <a:t>84 144</a:t>
            </a:r>
            <a:r>
              <a:rPr lang="ru-RU" sz="1400" b="1" dirty="0">
                <a:solidFill>
                  <a:schemeClr val="tx1"/>
                </a:solidFill>
                <a:latin typeface="Times New Roman"/>
                <a:ea typeface="Times New Roman"/>
                <a:cs typeface="Times New Roman"/>
              </a:rPr>
              <a:t>,</a:t>
            </a:r>
            <a:r>
              <a:rPr lang="en-US" sz="1400" b="1" dirty="0">
                <a:solidFill>
                  <a:schemeClr val="tx1"/>
                </a:solidFill>
                <a:latin typeface="Times New Roman"/>
                <a:ea typeface="Times New Roman"/>
                <a:cs typeface="Times New Roman"/>
              </a:rPr>
              <a:t>7</a:t>
            </a:r>
            <a:endParaRPr lang="ru-RU" sz="1400" b="1" dirty="0">
              <a:solidFill>
                <a:schemeClr val="tx1"/>
              </a:solidFill>
              <a:latin typeface="Times New Roman" pitchFamily="18" charset="0"/>
              <a:cs typeface="Times New Roman" pitchFamily="18" charset="0"/>
            </a:endParaRPr>
          </a:p>
          <a:p>
            <a:pPr algn="ctr"/>
            <a:r>
              <a:rPr lang="ru-RU" sz="1200" i="1" u="sng" dirty="0">
                <a:solidFill>
                  <a:schemeClr val="tx1"/>
                </a:solidFill>
              </a:rPr>
              <a:t>4</a:t>
            </a:r>
            <a:r>
              <a:rPr lang="en-US" sz="1200" i="1" u="sng" dirty="0">
                <a:solidFill>
                  <a:schemeClr val="tx1"/>
                </a:solidFill>
              </a:rPr>
              <a:t>3</a:t>
            </a:r>
            <a:r>
              <a:rPr lang="ru-RU" sz="1200" i="1" u="sng" dirty="0">
                <a:solidFill>
                  <a:schemeClr val="tx1"/>
                </a:solidFill>
              </a:rPr>
              <a:t>,3%</a:t>
            </a:r>
            <a:r>
              <a:rPr lang="ru-RU" sz="1200" b="1" i="1" dirty="0">
                <a:solidFill>
                  <a:schemeClr val="tx1"/>
                </a:solidFill>
              </a:rPr>
              <a:t> </a:t>
            </a:r>
          </a:p>
        </p:txBody>
      </p:sp>
      <p:sp>
        <p:nvSpPr>
          <p:cNvPr id="8" name="Блок-схема: память с прямым доступом 7"/>
          <p:cNvSpPr/>
          <p:nvPr/>
        </p:nvSpPr>
        <p:spPr>
          <a:xfrm>
            <a:off x="1331640" y="2852936"/>
            <a:ext cx="2592288" cy="1440160"/>
          </a:xfrm>
          <a:prstGeom prst="flowChartMagneticDru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dk1"/>
                </a:solidFill>
                <a:latin typeface="Times New Roman" pitchFamily="18" charset="0"/>
                <a:cs typeface="Times New Roman" pitchFamily="18" charset="0"/>
              </a:rPr>
              <a:t>14 355 561,9</a:t>
            </a:r>
            <a:endParaRPr lang="ru-RU" sz="1400" b="1" dirty="0">
              <a:solidFill>
                <a:schemeClr val="tx1"/>
              </a:solidFill>
              <a:latin typeface="Times New Roman" pitchFamily="18" charset="0"/>
              <a:cs typeface="Times New Roman" pitchFamily="18" charset="0"/>
            </a:endParaRPr>
          </a:p>
          <a:p>
            <a:pPr algn="ctr"/>
            <a:r>
              <a:rPr lang="ru-RU" sz="1200" i="1" u="sng" dirty="0">
                <a:solidFill>
                  <a:schemeClr val="tx1"/>
                </a:solidFill>
              </a:rPr>
              <a:t>50,</a:t>
            </a:r>
            <a:r>
              <a:rPr lang="en-US" sz="1200" i="1" u="sng" dirty="0">
                <a:solidFill>
                  <a:schemeClr val="tx1"/>
                </a:solidFill>
              </a:rPr>
              <a:t>2</a:t>
            </a:r>
            <a:r>
              <a:rPr lang="ru-RU" sz="1200" i="1" u="sng" dirty="0">
                <a:solidFill>
                  <a:schemeClr val="tx1"/>
                </a:solidFill>
              </a:rPr>
              <a:t>%</a:t>
            </a:r>
          </a:p>
        </p:txBody>
      </p:sp>
      <p:sp>
        <p:nvSpPr>
          <p:cNvPr id="9" name="Блок-схема: память с прямым доступом 8"/>
          <p:cNvSpPr/>
          <p:nvPr/>
        </p:nvSpPr>
        <p:spPr>
          <a:xfrm>
            <a:off x="1331640" y="4437112"/>
            <a:ext cx="2736304" cy="1512168"/>
          </a:xfrm>
          <a:prstGeom prst="flowChartMagneticDru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dk1"/>
                </a:solidFill>
                <a:latin typeface="Times New Roman" pitchFamily="18" charset="0"/>
                <a:cs typeface="Times New Roman" pitchFamily="18" charset="0"/>
              </a:rPr>
              <a:t>15 102 583,8</a:t>
            </a:r>
            <a:endParaRPr lang="ru-RU" sz="1400" b="1" dirty="0">
              <a:solidFill>
                <a:schemeClr val="tx1"/>
              </a:solidFill>
              <a:latin typeface="Times New Roman" pitchFamily="18" charset="0"/>
              <a:cs typeface="Times New Roman" pitchFamily="18" charset="0"/>
            </a:endParaRPr>
          </a:p>
          <a:p>
            <a:pPr algn="ctr"/>
            <a:r>
              <a:rPr lang="ru-RU" sz="1200" i="1" u="sng" dirty="0">
                <a:solidFill>
                  <a:schemeClr val="tx1"/>
                </a:solidFill>
              </a:rPr>
              <a:t>5</a:t>
            </a:r>
            <a:r>
              <a:rPr lang="en-US" sz="1200" i="1" u="sng" dirty="0">
                <a:solidFill>
                  <a:schemeClr val="tx1"/>
                </a:solidFill>
              </a:rPr>
              <a:t>2</a:t>
            </a:r>
            <a:r>
              <a:rPr lang="ru-RU" sz="1200" i="1" u="sng" dirty="0">
                <a:solidFill>
                  <a:schemeClr val="tx1"/>
                </a:solidFill>
              </a:rPr>
              <a:t>,</a:t>
            </a:r>
            <a:r>
              <a:rPr lang="en-US" sz="1200" i="1" u="sng" dirty="0">
                <a:solidFill>
                  <a:schemeClr val="tx1"/>
                </a:solidFill>
              </a:rPr>
              <a:t>2</a:t>
            </a:r>
            <a:r>
              <a:rPr lang="ru-RU" sz="1200" i="1" u="sng" dirty="0">
                <a:solidFill>
                  <a:schemeClr val="tx1"/>
                </a:solidFill>
              </a:rPr>
              <a:t>%</a:t>
            </a:r>
            <a:endParaRPr lang="ru-RU" sz="1200" b="1" i="1" u="sng" dirty="0">
              <a:solidFill>
                <a:schemeClr val="tx1"/>
              </a:solidFill>
            </a:endParaRPr>
          </a:p>
        </p:txBody>
      </p:sp>
      <p:sp>
        <p:nvSpPr>
          <p:cNvPr id="10" name="Блок-схема: память с прямым доступом 9"/>
          <p:cNvSpPr/>
          <p:nvPr/>
        </p:nvSpPr>
        <p:spPr>
          <a:xfrm>
            <a:off x="3347864" y="1268760"/>
            <a:ext cx="2664296" cy="1440160"/>
          </a:xfrm>
          <a:prstGeom prst="flowChartMagneticDrum">
            <a:avLst/>
          </a:prstGeom>
          <a:solidFill>
            <a:schemeClr val="accent2">
              <a:lumMod val="40000"/>
              <a:lumOff val="60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a:ea typeface="Times New Roman"/>
                <a:cs typeface="Times New Roman"/>
              </a:rPr>
              <a:t>1</a:t>
            </a:r>
            <a:r>
              <a:rPr lang="en-US" sz="1400" b="1" dirty="0">
                <a:solidFill>
                  <a:schemeClr val="tx1"/>
                </a:solidFill>
                <a:latin typeface="Times New Roman"/>
                <a:ea typeface="Times New Roman"/>
                <a:cs typeface="Times New Roman"/>
              </a:rPr>
              <a:t>7 941 351</a:t>
            </a:r>
            <a:r>
              <a:rPr lang="ru-RU" sz="1400" b="1" dirty="0">
                <a:solidFill>
                  <a:schemeClr val="tx1"/>
                </a:solidFill>
                <a:latin typeface="Times New Roman"/>
                <a:ea typeface="Times New Roman"/>
                <a:cs typeface="Times New Roman"/>
              </a:rPr>
              <a:t>,</a:t>
            </a:r>
            <a:r>
              <a:rPr lang="en-US" sz="1400" b="1" dirty="0">
                <a:solidFill>
                  <a:schemeClr val="tx1"/>
                </a:solidFill>
                <a:latin typeface="Times New Roman"/>
                <a:ea typeface="Times New Roman"/>
                <a:cs typeface="Times New Roman"/>
              </a:rPr>
              <a:t>9</a:t>
            </a:r>
            <a:endParaRPr lang="ru-RU" sz="1400" b="1" dirty="0">
              <a:solidFill>
                <a:schemeClr val="tx1"/>
              </a:solidFill>
              <a:latin typeface="Times New Roman" pitchFamily="18" charset="0"/>
              <a:cs typeface="Times New Roman" pitchFamily="18" charset="0"/>
            </a:endParaRPr>
          </a:p>
          <a:p>
            <a:pPr algn="ctr"/>
            <a:r>
              <a:rPr lang="ru-RU" sz="1200" i="1" u="sng" dirty="0">
                <a:solidFill>
                  <a:schemeClr val="tx1"/>
                </a:solidFill>
              </a:rPr>
              <a:t>5</a:t>
            </a:r>
            <a:r>
              <a:rPr lang="en-US" sz="1200" i="1" u="sng" dirty="0">
                <a:solidFill>
                  <a:schemeClr val="tx1"/>
                </a:solidFill>
              </a:rPr>
              <a:t>6</a:t>
            </a:r>
            <a:r>
              <a:rPr lang="ru-RU" sz="1200" i="1" u="sng" dirty="0">
                <a:solidFill>
                  <a:schemeClr val="tx1"/>
                </a:solidFill>
              </a:rPr>
              <a:t>,7%</a:t>
            </a:r>
            <a:r>
              <a:rPr lang="ru-RU" sz="1200" b="1" i="1" u="sng" dirty="0">
                <a:solidFill>
                  <a:schemeClr val="tx1"/>
                </a:solidFill>
                <a:cs typeface="Times New Roman" pitchFamily="18" charset="0"/>
              </a:rPr>
              <a:t> </a:t>
            </a:r>
          </a:p>
        </p:txBody>
      </p:sp>
      <p:sp>
        <p:nvSpPr>
          <p:cNvPr id="11" name="Блок-схема: память с прямым доступом 10"/>
          <p:cNvSpPr/>
          <p:nvPr/>
        </p:nvSpPr>
        <p:spPr>
          <a:xfrm>
            <a:off x="3419872" y="2852936"/>
            <a:ext cx="2520280" cy="1440160"/>
          </a:xfrm>
          <a:prstGeom prst="flowChartMagneticDrum">
            <a:avLst/>
          </a:prstGeom>
          <a:solidFill>
            <a:schemeClr val="accent2">
              <a:lumMod val="40000"/>
              <a:lumOff val="60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dk1"/>
                </a:solidFill>
                <a:latin typeface="Times New Roman" pitchFamily="18" charset="0"/>
                <a:cs typeface="Times New Roman" pitchFamily="18" charset="0"/>
              </a:rPr>
              <a:t>1</a:t>
            </a:r>
            <a:r>
              <a:rPr lang="en-US" sz="1400" b="1" dirty="0">
                <a:solidFill>
                  <a:schemeClr val="dk1"/>
                </a:solidFill>
                <a:latin typeface="Times New Roman" pitchFamily="18" charset="0"/>
                <a:cs typeface="Times New Roman" pitchFamily="18" charset="0"/>
              </a:rPr>
              <a:t>4</a:t>
            </a:r>
            <a:r>
              <a:rPr lang="ru-RU" sz="1400" b="1" dirty="0">
                <a:solidFill>
                  <a:schemeClr val="dk1"/>
                </a:solidFill>
                <a:latin typeface="Times New Roman" pitchFamily="18" charset="0"/>
                <a:cs typeface="Times New Roman" pitchFamily="18" charset="0"/>
              </a:rPr>
              <a:t> </a:t>
            </a:r>
            <a:r>
              <a:rPr lang="en-US" sz="1400" b="1" dirty="0">
                <a:solidFill>
                  <a:schemeClr val="dk1"/>
                </a:solidFill>
                <a:latin typeface="Times New Roman" pitchFamily="18" charset="0"/>
                <a:cs typeface="Times New Roman" pitchFamily="18" charset="0"/>
              </a:rPr>
              <a:t>221</a:t>
            </a:r>
            <a:r>
              <a:rPr lang="ru-RU" sz="1400" b="1" dirty="0">
                <a:solidFill>
                  <a:schemeClr val="dk1"/>
                </a:solidFill>
                <a:latin typeface="Times New Roman" pitchFamily="18" charset="0"/>
                <a:cs typeface="Times New Roman" pitchFamily="18" charset="0"/>
              </a:rPr>
              <a:t> </a:t>
            </a:r>
            <a:r>
              <a:rPr lang="en-US" sz="1400" b="1" dirty="0">
                <a:solidFill>
                  <a:schemeClr val="dk1"/>
                </a:solidFill>
                <a:latin typeface="Times New Roman" pitchFamily="18" charset="0"/>
                <a:cs typeface="Times New Roman" pitchFamily="18" charset="0"/>
              </a:rPr>
              <a:t>722</a:t>
            </a:r>
            <a:r>
              <a:rPr lang="ru-RU" sz="1400" b="1" dirty="0">
                <a:solidFill>
                  <a:schemeClr val="dk1"/>
                </a:solidFill>
                <a:latin typeface="Times New Roman" pitchFamily="18" charset="0"/>
                <a:cs typeface="Times New Roman" pitchFamily="18" charset="0"/>
              </a:rPr>
              <a:t>,</a:t>
            </a:r>
            <a:r>
              <a:rPr lang="en-US" sz="1400" b="1" dirty="0">
                <a:solidFill>
                  <a:schemeClr val="dk1"/>
                </a:solidFill>
                <a:latin typeface="Times New Roman" pitchFamily="18" charset="0"/>
                <a:cs typeface="Times New Roman" pitchFamily="18" charset="0"/>
              </a:rPr>
              <a:t>9</a:t>
            </a:r>
            <a:endParaRPr lang="ru-RU" sz="1400" b="1" dirty="0">
              <a:solidFill>
                <a:schemeClr val="tx1"/>
              </a:solidFill>
              <a:latin typeface="Times New Roman" pitchFamily="18" charset="0"/>
              <a:cs typeface="Times New Roman" pitchFamily="18" charset="0"/>
            </a:endParaRPr>
          </a:p>
          <a:p>
            <a:pPr algn="ctr"/>
            <a:r>
              <a:rPr lang="ru-RU" sz="1200" i="1" u="sng" dirty="0">
                <a:solidFill>
                  <a:schemeClr val="tx1"/>
                </a:solidFill>
              </a:rPr>
              <a:t>49,</a:t>
            </a:r>
            <a:r>
              <a:rPr lang="en-US" sz="1200" i="1" u="sng" dirty="0">
                <a:solidFill>
                  <a:schemeClr val="tx1"/>
                </a:solidFill>
              </a:rPr>
              <a:t>8</a:t>
            </a:r>
            <a:r>
              <a:rPr lang="ru-RU" sz="1200" i="1" u="sng" dirty="0">
                <a:solidFill>
                  <a:schemeClr val="tx1"/>
                </a:solidFill>
              </a:rPr>
              <a:t>%</a:t>
            </a:r>
            <a:r>
              <a:rPr lang="ru-RU" sz="1200" b="1" i="1" u="sng" dirty="0">
                <a:solidFill>
                  <a:schemeClr val="tx1"/>
                </a:solidFill>
                <a:cs typeface="Times New Roman" pitchFamily="18" charset="0"/>
              </a:rPr>
              <a:t> </a:t>
            </a:r>
          </a:p>
          <a:p>
            <a:pPr algn="ctr"/>
            <a:endParaRPr lang="ru-RU" sz="1000" b="1" dirty="0">
              <a:solidFill>
                <a:schemeClr val="tx1"/>
              </a:solidFill>
              <a:latin typeface="Times New Roman" pitchFamily="18" charset="0"/>
              <a:cs typeface="Times New Roman" pitchFamily="18" charset="0"/>
            </a:endParaRPr>
          </a:p>
        </p:txBody>
      </p:sp>
      <p:sp>
        <p:nvSpPr>
          <p:cNvPr id="12" name="Блок-схема: память с прямым доступом 11"/>
          <p:cNvSpPr/>
          <p:nvPr/>
        </p:nvSpPr>
        <p:spPr>
          <a:xfrm>
            <a:off x="3491880" y="4437112"/>
            <a:ext cx="2520280" cy="1512168"/>
          </a:xfrm>
          <a:prstGeom prst="flowChartMagneticDrum">
            <a:avLst/>
          </a:prstGeom>
          <a:solidFill>
            <a:schemeClr val="accent2">
              <a:lumMod val="40000"/>
              <a:lumOff val="60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dk1"/>
                </a:solidFill>
                <a:latin typeface="Times New Roman" pitchFamily="18" charset="0"/>
                <a:cs typeface="Times New Roman" pitchFamily="18" charset="0"/>
              </a:rPr>
              <a:t>1</a:t>
            </a:r>
            <a:r>
              <a:rPr lang="en-US" sz="1400" b="1" dirty="0">
                <a:solidFill>
                  <a:schemeClr val="dk1"/>
                </a:solidFill>
                <a:latin typeface="Times New Roman" pitchFamily="18" charset="0"/>
                <a:cs typeface="Times New Roman" pitchFamily="18" charset="0"/>
              </a:rPr>
              <a:t>3</a:t>
            </a:r>
            <a:r>
              <a:rPr lang="ru-RU" sz="1400" b="1" dirty="0">
                <a:solidFill>
                  <a:schemeClr val="dk1"/>
                </a:solidFill>
                <a:latin typeface="Times New Roman" pitchFamily="18" charset="0"/>
                <a:cs typeface="Times New Roman" pitchFamily="18" charset="0"/>
              </a:rPr>
              <a:t> </a:t>
            </a:r>
            <a:r>
              <a:rPr lang="en-US" sz="1400" b="1" dirty="0">
                <a:solidFill>
                  <a:schemeClr val="dk1"/>
                </a:solidFill>
                <a:latin typeface="Times New Roman" pitchFamily="18" charset="0"/>
                <a:cs typeface="Times New Roman" pitchFamily="18" charset="0"/>
              </a:rPr>
              <a:t>846</a:t>
            </a:r>
            <a:r>
              <a:rPr lang="ru-RU" sz="1400" b="1" dirty="0">
                <a:solidFill>
                  <a:schemeClr val="dk1"/>
                </a:solidFill>
                <a:latin typeface="Times New Roman" pitchFamily="18" charset="0"/>
                <a:cs typeface="Times New Roman" pitchFamily="18" charset="0"/>
              </a:rPr>
              <a:t> </a:t>
            </a:r>
            <a:r>
              <a:rPr lang="en-US" sz="1400" b="1" dirty="0">
                <a:solidFill>
                  <a:schemeClr val="dk1"/>
                </a:solidFill>
                <a:latin typeface="Times New Roman" pitchFamily="18" charset="0"/>
                <a:cs typeface="Times New Roman" pitchFamily="18" charset="0"/>
              </a:rPr>
              <a:t>608</a:t>
            </a:r>
            <a:r>
              <a:rPr lang="ru-RU" sz="1400" b="1" dirty="0">
                <a:solidFill>
                  <a:schemeClr val="dk1"/>
                </a:solidFill>
                <a:latin typeface="Times New Roman" pitchFamily="18" charset="0"/>
                <a:cs typeface="Times New Roman" pitchFamily="18" charset="0"/>
              </a:rPr>
              <a:t>,</a:t>
            </a:r>
            <a:r>
              <a:rPr lang="en-US" sz="1400" b="1" dirty="0">
                <a:solidFill>
                  <a:schemeClr val="dk1"/>
                </a:solidFill>
                <a:latin typeface="Times New Roman" pitchFamily="18" charset="0"/>
                <a:cs typeface="Times New Roman" pitchFamily="18" charset="0"/>
              </a:rPr>
              <a:t>1</a:t>
            </a:r>
            <a:endParaRPr lang="ru-RU" sz="1400" b="1" dirty="0">
              <a:solidFill>
                <a:schemeClr val="tx1"/>
              </a:solidFill>
              <a:latin typeface="Times New Roman" pitchFamily="18" charset="0"/>
              <a:cs typeface="Times New Roman" pitchFamily="18" charset="0"/>
            </a:endParaRPr>
          </a:p>
          <a:p>
            <a:pPr algn="ctr"/>
            <a:r>
              <a:rPr lang="ru-RU" sz="1200" i="1" u="sng" dirty="0">
                <a:solidFill>
                  <a:schemeClr val="tx1"/>
                </a:solidFill>
              </a:rPr>
              <a:t>4</a:t>
            </a:r>
            <a:r>
              <a:rPr lang="en-US" sz="1200" i="1" u="sng" dirty="0">
                <a:solidFill>
                  <a:schemeClr val="tx1"/>
                </a:solidFill>
              </a:rPr>
              <a:t>7</a:t>
            </a:r>
            <a:r>
              <a:rPr lang="ru-RU" sz="1200" i="1" u="sng" dirty="0">
                <a:solidFill>
                  <a:schemeClr val="tx1"/>
                </a:solidFill>
              </a:rPr>
              <a:t>,</a:t>
            </a:r>
            <a:r>
              <a:rPr lang="en-US" sz="1200" i="1" u="sng" dirty="0">
                <a:solidFill>
                  <a:schemeClr val="tx1"/>
                </a:solidFill>
              </a:rPr>
              <a:t>8</a:t>
            </a:r>
            <a:r>
              <a:rPr lang="ru-RU" sz="1200" i="1" u="sng" dirty="0">
                <a:solidFill>
                  <a:schemeClr val="tx1"/>
                </a:solidFill>
              </a:rPr>
              <a:t>%</a:t>
            </a:r>
            <a:r>
              <a:rPr lang="ru-RU" sz="1200" b="1" i="1" u="sng" dirty="0">
                <a:solidFill>
                  <a:schemeClr val="tx1"/>
                </a:solidFill>
                <a:cs typeface="Times New Roman" pitchFamily="18" charset="0"/>
              </a:rPr>
              <a:t> </a:t>
            </a:r>
          </a:p>
          <a:p>
            <a:pPr algn="ctr"/>
            <a:r>
              <a:rPr lang="ru-RU" sz="1000" b="1" dirty="0">
                <a:solidFill>
                  <a:schemeClr val="tx1"/>
                </a:solidFill>
              </a:rPr>
              <a:t> </a:t>
            </a:r>
            <a:endParaRPr lang="ru-RU" sz="1000" b="1" dirty="0">
              <a:solidFill>
                <a:schemeClr val="tx1"/>
              </a:solidFill>
              <a:latin typeface="Times New Roman" pitchFamily="18" charset="0"/>
              <a:cs typeface="Times New Roman" pitchFamily="18" charset="0"/>
            </a:endParaRPr>
          </a:p>
        </p:txBody>
      </p:sp>
      <p:sp>
        <p:nvSpPr>
          <p:cNvPr id="13" name="Прямоугольник 12"/>
          <p:cNvSpPr/>
          <p:nvPr/>
        </p:nvSpPr>
        <p:spPr>
          <a:xfrm>
            <a:off x="179512" y="1988840"/>
            <a:ext cx="10081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2022 год</a:t>
            </a:r>
          </a:p>
        </p:txBody>
      </p:sp>
      <p:sp>
        <p:nvSpPr>
          <p:cNvPr id="16" name="Прямоугольник 15"/>
          <p:cNvSpPr/>
          <p:nvPr/>
        </p:nvSpPr>
        <p:spPr>
          <a:xfrm>
            <a:off x="179512" y="3573016"/>
            <a:ext cx="108012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2023 год</a:t>
            </a:r>
          </a:p>
        </p:txBody>
      </p:sp>
      <p:sp>
        <p:nvSpPr>
          <p:cNvPr id="17" name="Прямоугольник 16"/>
          <p:cNvSpPr/>
          <p:nvPr/>
        </p:nvSpPr>
        <p:spPr>
          <a:xfrm>
            <a:off x="179512" y="4941168"/>
            <a:ext cx="108012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2024 год</a:t>
            </a:r>
          </a:p>
        </p:txBody>
      </p:sp>
      <p:sp>
        <p:nvSpPr>
          <p:cNvPr id="19" name="Прямоугольник 18"/>
          <p:cNvSpPr/>
          <p:nvPr/>
        </p:nvSpPr>
        <p:spPr>
          <a:xfrm>
            <a:off x="6084168" y="2060848"/>
            <a:ext cx="273630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Налоговые и неналоговые доходы</a:t>
            </a:r>
          </a:p>
        </p:txBody>
      </p:sp>
      <p:sp>
        <p:nvSpPr>
          <p:cNvPr id="20" name="Прямоугольник 19"/>
          <p:cNvSpPr/>
          <p:nvPr/>
        </p:nvSpPr>
        <p:spPr>
          <a:xfrm>
            <a:off x="5940152" y="4005064"/>
            <a:ext cx="288032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Безвозмездные поступления</a:t>
            </a:r>
          </a:p>
        </p:txBody>
      </p:sp>
      <p:sp>
        <p:nvSpPr>
          <p:cNvPr id="21" name="Прямоугольник 20"/>
          <p:cNvSpPr/>
          <p:nvPr/>
        </p:nvSpPr>
        <p:spPr>
          <a:xfrm>
            <a:off x="6300192" y="2852936"/>
            <a:ext cx="2304256" cy="216024"/>
          </a:xfrm>
          <a:prstGeom prst="rect">
            <a:avLst/>
          </a:prstGeom>
          <a:solidFill>
            <a:srgbClr val="24ABE8"/>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300192" y="4725144"/>
            <a:ext cx="2304256" cy="216024"/>
          </a:xfrm>
          <a:prstGeom prst="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6876256" y="908720"/>
            <a:ext cx="108012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chemeClr val="tx1"/>
                </a:solidFill>
              </a:rPr>
              <a:t>тыс. руб.</a:t>
            </a:r>
          </a:p>
        </p:txBody>
      </p:sp>
      <p:cxnSp>
        <p:nvCxnSpPr>
          <p:cNvPr id="25" name="Прямая соединительная линия 24"/>
          <p:cNvCxnSpPr/>
          <p:nvPr/>
        </p:nvCxnSpPr>
        <p:spPr>
          <a:xfrm>
            <a:off x="755576" y="141277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755576" y="5949280"/>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115616" y="314096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115616" y="4581128"/>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Номер слайда 25"/>
          <p:cNvSpPr>
            <a:spLocks noGrp="1"/>
          </p:cNvSpPr>
          <p:nvPr>
            <p:ph type="sldNum" sz="quarter" idx="12"/>
          </p:nvPr>
        </p:nvSpPr>
        <p:spPr>
          <a:xfrm>
            <a:off x="7010400" y="6492875"/>
            <a:ext cx="2133600" cy="365125"/>
          </a:xfrm>
        </p:spPr>
        <p:txBody>
          <a:bodyPr/>
          <a:lstStyle/>
          <a:p>
            <a:fld id="{055EE535-72A8-4E0F-A886-40F55435ED15}" type="slidenum">
              <a:rPr lang="ru-RU" smtClean="0"/>
              <a:pPr/>
              <a:t>12</a:t>
            </a:fld>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8928992" cy="620688"/>
          </a:xfrm>
          <a:prstGeom prst="rect">
            <a:avLst/>
          </a:prstGeom>
          <a:ln w="28575">
            <a:solidFill>
              <a:schemeClr val="bg1"/>
            </a:solidFill>
          </a:ln>
          <a:effectLst>
            <a:glow rad="1397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Объем и структура налоговых и неналоговых доходов </a:t>
            </a:r>
          </a:p>
          <a:p>
            <a:pPr algn="ctr"/>
            <a:r>
              <a:rPr lang="ru-RU" dirty="0">
                <a:latin typeface="Times New Roman" pitchFamily="18" charset="0"/>
                <a:cs typeface="Times New Roman" pitchFamily="18" charset="0"/>
              </a:rPr>
              <a:t>республиканского бюджета Республики Адыгея</a:t>
            </a:r>
          </a:p>
        </p:txBody>
      </p:sp>
      <p:graphicFrame>
        <p:nvGraphicFramePr>
          <p:cNvPr id="3" name="Таблица 2"/>
          <p:cNvGraphicFramePr>
            <a:graphicFrameLocks noGrp="1"/>
          </p:cNvGraphicFramePr>
          <p:nvPr/>
        </p:nvGraphicFramePr>
        <p:xfrm>
          <a:off x="107503" y="620677"/>
          <a:ext cx="8928994" cy="5851784"/>
        </p:xfrm>
        <a:graphic>
          <a:graphicData uri="http://schemas.openxmlformats.org/drawingml/2006/table">
            <a:tbl>
              <a:tblPr/>
              <a:tblGrid>
                <a:gridCol w="3960441">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08111">
                  <a:extLst>
                    <a:ext uri="{9D8B030D-6E8A-4147-A177-3AD203B41FA5}">
                      <a16:colId xmlns:a16="http://schemas.microsoft.com/office/drawing/2014/main" val="20004"/>
                    </a:ext>
                  </a:extLst>
                </a:gridCol>
                <a:gridCol w="1008114">
                  <a:extLst>
                    <a:ext uri="{9D8B030D-6E8A-4147-A177-3AD203B41FA5}">
                      <a16:colId xmlns:a16="http://schemas.microsoft.com/office/drawing/2014/main" val="20005"/>
                    </a:ext>
                  </a:extLst>
                </a:gridCol>
              </a:tblGrid>
              <a:tr h="266117">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ru-RU" sz="1600" dirty="0">
                          <a:latin typeface="Times New Roman" pitchFamily="18" charset="0"/>
                          <a:cs typeface="Times New Roman" pitchFamily="18" charset="0"/>
                        </a:rPr>
                        <a:t>Наименование</a:t>
                      </a:r>
                      <a:endParaRPr lang="ru-RU" sz="1600" b="0" i="0" u="none" strike="noStrike" dirty="0">
                        <a:solidFill>
                          <a:srgbClr val="000000"/>
                        </a:solidFill>
                        <a:latin typeface="Times New Roman" pitchFamily="18" charset="0"/>
                        <a:cs typeface="Times New Roman" pitchFamily="18" charset="0"/>
                      </a:endParaRP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ru-RU" sz="1000" dirty="0">
                          <a:latin typeface="Times New Roman" pitchFamily="18" charset="0"/>
                          <a:cs typeface="Times New Roman" pitchFamily="18" charset="0"/>
                        </a:rPr>
                        <a:t> 2020 год (факт</a:t>
                      </a:r>
                      <a:r>
                        <a:rPr lang="en-US" sz="1000" dirty="0">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2021 год (план)</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ru-RU" sz="1000" dirty="0">
                          <a:latin typeface="Times New Roman" pitchFamily="18" charset="0"/>
                          <a:cs typeface="Times New Roman" pitchFamily="18" charset="0"/>
                        </a:rPr>
                        <a:t>2022 год</a:t>
                      </a:r>
                      <a:endParaRPr lang="ru-RU" sz="10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ru-RU" sz="1000" dirty="0">
                          <a:latin typeface="Times New Roman" pitchFamily="18" charset="0"/>
                          <a:cs typeface="Times New Roman" pitchFamily="18" charset="0"/>
                        </a:rPr>
                        <a:t>2023 год</a:t>
                      </a:r>
                      <a:endParaRPr lang="ru-RU" sz="10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ru-RU" sz="1000" dirty="0">
                          <a:latin typeface="Times New Roman" pitchFamily="18" charset="0"/>
                          <a:cs typeface="Times New Roman" pitchFamily="18" charset="0"/>
                        </a:rPr>
                        <a:t>2024 год</a:t>
                      </a:r>
                      <a:endParaRPr lang="ru-RU" sz="10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65942">
                <a:tc gridSpan="6">
                  <a:txBody>
                    <a:bodyPr/>
                    <a:lstStyle/>
                    <a:p>
                      <a:pPr algn="ctr" fontAlgn="b"/>
                      <a:r>
                        <a:rPr lang="en-US" sz="1400" baseline="0" dirty="0">
                          <a:latin typeface="Times New Roman" pitchFamily="18" charset="0"/>
                          <a:cs typeface="Times New Roman" pitchFamily="18" charset="0"/>
                        </a:rPr>
                        <a:t>                                                                       </a:t>
                      </a:r>
                      <a:r>
                        <a:rPr lang="ru-RU" sz="1400" dirty="0">
                          <a:latin typeface="Times New Roman" pitchFamily="18" charset="0"/>
                          <a:cs typeface="Times New Roman" pitchFamily="18" charset="0"/>
                        </a:rPr>
                        <a:t>НАЛОГОВЫЕ ДОХОДЫ</a:t>
                      </a:r>
                      <a:r>
                        <a:rPr lang="ru-RU" sz="1400" b="0" i="0" u="none" strike="noStrike" dirty="0">
                          <a:solidFill>
                            <a:srgbClr val="000000"/>
                          </a:solidFill>
                          <a:latin typeface="Sylfaen" pitchFamily="18" charset="0"/>
                        </a:rPr>
                        <a:t>                                                </a:t>
                      </a:r>
                      <a:r>
                        <a:rPr lang="ru-RU" sz="1200" b="0" i="1" u="none" strike="noStrike" dirty="0">
                          <a:solidFill>
                            <a:srgbClr val="000000"/>
                          </a:solidFill>
                          <a:latin typeface="+mj-lt"/>
                        </a:rPr>
                        <a:t>тыс. руб.  </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87857">
                <a:tc>
                  <a:txBody>
                    <a:bodyPr/>
                    <a:lstStyle/>
                    <a:p>
                      <a:pPr algn="l" fontAlgn="b"/>
                      <a:r>
                        <a:rPr lang="ru-RU" sz="1000" b="0" i="0" u="none" strike="noStrike" dirty="0">
                          <a:solidFill>
                            <a:srgbClr val="000000"/>
                          </a:solidFill>
                          <a:latin typeface="Calibri"/>
                        </a:rPr>
                        <a:t> </a:t>
                      </a:r>
                      <a:r>
                        <a:rPr lang="ru-RU" sz="1000" dirty="0"/>
                        <a:t>Налог на прибыль организаций </a:t>
                      </a:r>
                      <a:endParaRPr lang="ru-RU" sz="1000" b="0" i="0" u="none" strike="noStrike" dirty="0">
                        <a:solidFill>
                          <a:srgbClr val="000000"/>
                        </a:solidFill>
                        <a:latin typeface="Calibri"/>
                      </a:endParaRP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2 017 888,5</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2 404 715,0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3 392 707,0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000" b="0" i="0" u="none" strike="noStrike" dirty="0">
                          <a:solidFill>
                            <a:srgbClr val="000000"/>
                          </a:solidFill>
                          <a:latin typeface="Calibri"/>
                        </a:rPr>
                        <a:t> </a:t>
                      </a:r>
                      <a:r>
                        <a:rPr lang="ru-RU" sz="1200" kern="1200" dirty="0">
                          <a:solidFill>
                            <a:schemeClr val="tx1"/>
                          </a:solidFill>
                          <a:latin typeface="Times New Roman" pitchFamily="18" charset="0"/>
                          <a:ea typeface="+mn-ea"/>
                          <a:cs typeface="Times New Roman" pitchFamily="18" charset="0"/>
                        </a:rPr>
                        <a:t>3 817 171,3</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4 058 300</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5</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16024">
                <a:tc>
                  <a:txBody>
                    <a:bodyPr/>
                    <a:lstStyle/>
                    <a:p>
                      <a:pPr algn="l" fontAlgn="b"/>
                      <a:r>
                        <a:rPr lang="ru-RU" sz="1000" b="0" i="0" u="none" strike="noStrike" dirty="0">
                          <a:solidFill>
                            <a:srgbClr val="000000"/>
                          </a:solidFill>
                          <a:latin typeface="Calibri"/>
                        </a:rPr>
                        <a:t> </a:t>
                      </a:r>
                      <a:r>
                        <a:rPr lang="ru-RU" sz="1000" dirty="0"/>
                        <a:t>Налог на доходы физических лиц</a:t>
                      </a:r>
                      <a:endParaRPr lang="ru-RU" sz="1000" b="0" i="0" u="none" strike="noStrike" dirty="0">
                        <a:solidFill>
                          <a:srgbClr val="000000"/>
                        </a:solidFill>
                        <a:latin typeface="Calibri"/>
                      </a:endParaRP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3 707 077,5</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3 823 412,7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4 282 511,3</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000" b="0" i="0" u="none" strike="noStrike" dirty="0">
                          <a:solidFill>
                            <a:srgbClr val="000000"/>
                          </a:solidFill>
                          <a:latin typeface="Calibri"/>
                        </a:rPr>
                        <a:t> </a:t>
                      </a:r>
                      <a:r>
                        <a:rPr lang="ru-RU" sz="1200" kern="1200" dirty="0">
                          <a:solidFill>
                            <a:schemeClr val="tx1"/>
                          </a:solidFill>
                          <a:latin typeface="Times New Roman" pitchFamily="18" charset="0"/>
                          <a:ea typeface="+mn-ea"/>
                          <a:cs typeface="Times New Roman" pitchFamily="18" charset="0"/>
                        </a:rPr>
                        <a:t>4 500 965,7</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4 782 726</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1</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66117">
                <a:tc>
                  <a:txBody>
                    <a:bodyPr/>
                    <a:lstStyle/>
                    <a:p>
                      <a:pPr algn="l" fontAlgn="b"/>
                      <a:r>
                        <a:rPr lang="ru-RU" sz="1000" b="0" i="0" u="none" strike="noStrike" dirty="0">
                          <a:solidFill>
                            <a:srgbClr val="000000"/>
                          </a:solidFill>
                          <a:latin typeface="Calibri"/>
                        </a:rPr>
                        <a:t> </a:t>
                      </a:r>
                      <a:r>
                        <a:rPr lang="ru-RU" sz="1000" dirty="0"/>
                        <a:t>Акцизы по подакцизным товарам (продукции), производимым на  территории Российской Федерации</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3 060 602,1</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3 141 958,9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3 347 609,6</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3 264 597</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9</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3 376 722</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7</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190421">
                <a:tc>
                  <a:txBody>
                    <a:bodyPr/>
                    <a:lstStyle/>
                    <a:p>
                      <a:pPr algn="l" fontAlgn="b"/>
                      <a:r>
                        <a:rPr lang="ru-RU" sz="1000" b="0" i="0" u="none" strike="noStrike" dirty="0">
                          <a:solidFill>
                            <a:srgbClr val="000000"/>
                          </a:solidFill>
                          <a:latin typeface="Calibri"/>
                        </a:rPr>
                        <a:t> </a:t>
                      </a:r>
                      <a:r>
                        <a:rPr lang="ru-RU" sz="1000" dirty="0"/>
                        <a:t>Налоги на совокупный доход</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577 251,2</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560 611,0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1 005 382,0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1 062 548</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1 128 235</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66117">
                <a:tc>
                  <a:txBody>
                    <a:bodyPr/>
                    <a:lstStyle/>
                    <a:p>
                      <a:pPr algn="l" fontAlgn="b"/>
                      <a:r>
                        <a:rPr lang="ru-RU" sz="1000" b="0" i="0" u="none" strike="noStrike" dirty="0">
                          <a:solidFill>
                            <a:srgbClr val="000000"/>
                          </a:solidFill>
                          <a:latin typeface="Calibri"/>
                        </a:rPr>
                        <a:t> </a:t>
                      </a:r>
                      <a:r>
                        <a:rPr lang="ru-RU" sz="1000" dirty="0"/>
                        <a:t>Налог на имущество организаций</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857 542,3 </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830 064,0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800 133,6</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831 338</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8</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865 423</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7</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266117">
                <a:tc>
                  <a:txBody>
                    <a:bodyPr/>
                    <a:lstStyle/>
                    <a:p>
                      <a:pPr algn="l" fontAlgn="b"/>
                      <a:r>
                        <a:rPr lang="ru-RU" sz="1000" b="0" i="0" u="none" strike="noStrike" dirty="0">
                          <a:solidFill>
                            <a:srgbClr val="000000"/>
                          </a:solidFill>
                          <a:latin typeface="Calibri"/>
                        </a:rPr>
                        <a:t> </a:t>
                      </a:r>
                      <a:r>
                        <a:rPr lang="ru-RU" sz="1000" dirty="0"/>
                        <a:t>Транспортный налог</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390 665,2</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421 870,0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455 271,6</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482 132</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8</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510 578</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7</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266117">
                <a:tc>
                  <a:txBody>
                    <a:bodyPr/>
                    <a:lstStyle/>
                    <a:p>
                      <a:pPr algn="l" fontAlgn="b"/>
                      <a:r>
                        <a:rPr lang="ru-RU" sz="1000" b="0" i="0" u="none" strike="noStrike" dirty="0">
                          <a:solidFill>
                            <a:srgbClr val="000000"/>
                          </a:solidFill>
                          <a:latin typeface="Calibri"/>
                        </a:rPr>
                        <a:t> </a:t>
                      </a:r>
                      <a:r>
                        <a:rPr lang="ru-RU" sz="1000" dirty="0"/>
                        <a:t>Налог на игорный бизнес</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2 625,1</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2 856,0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2 856,0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2 856</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2 856</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66117">
                <a:tc>
                  <a:txBody>
                    <a:bodyPr/>
                    <a:lstStyle/>
                    <a:p>
                      <a:pPr algn="l" fontAlgn="b"/>
                      <a:r>
                        <a:rPr lang="ru-RU" sz="1000" b="0" i="0" u="none" strike="noStrike" dirty="0">
                          <a:solidFill>
                            <a:srgbClr val="000000"/>
                          </a:solidFill>
                          <a:latin typeface="Calibri"/>
                        </a:rPr>
                        <a:t> </a:t>
                      </a:r>
                      <a:r>
                        <a:rPr lang="ru-RU" sz="1000" dirty="0"/>
                        <a:t>Налог на добычу полезных ископаемых</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16 552,4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16 068,5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18 760,0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19 300</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19 911</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269066">
                <a:tc>
                  <a:txBody>
                    <a:bodyPr/>
                    <a:lstStyle/>
                    <a:p>
                      <a:pPr algn="l" fontAlgn="b"/>
                      <a:r>
                        <a:rPr lang="ru-RU" sz="1000" b="0" i="0" u="none" strike="noStrike" dirty="0">
                          <a:solidFill>
                            <a:srgbClr val="000000"/>
                          </a:solidFill>
                          <a:latin typeface="Calibri"/>
                        </a:rPr>
                        <a:t> </a:t>
                      </a:r>
                      <a:r>
                        <a:rPr lang="ru-RU" sz="1000" dirty="0"/>
                        <a:t>Сборы за пользование объектами животного мира и за пользование  объектами водных биологических ресурсов</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94,3 </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0,0</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i="0" u="none" strike="noStrike" kern="1200" dirty="0">
                          <a:solidFill>
                            <a:schemeClr val="tx1"/>
                          </a:solidFill>
                          <a:latin typeface="Times New Roman" pitchFamily="18" charset="0"/>
                          <a:ea typeface="+mn-ea"/>
                          <a:cs typeface="Times New Roman" pitchFamily="18" charset="0"/>
                        </a:rPr>
                        <a:t>0</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i="0" u="none" strike="noStrike" kern="1200" dirty="0">
                          <a:solidFill>
                            <a:schemeClr val="tx1"/>
                          </a:solidFill>
                          <a:latin typeface="Times New Roman" pitchFamily="18" charset="0"/>
                          <a:ea typeface="+mn-ea"/>
                          <a:cs typeface="Times New Roman" pitchFamily="18" charset="0"/>
                        </a:rPr>
                        <a:t>0</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66117">
                <a:tc>
                  <a:txBody>
                    <a:bodyPr/>
                    <a:lstStyle/>
                    <a:p>
                      <a:pPr algn="l" fontAlgn="b"/>
                      <a:r>
                        <a:rPr lang="ru-RU" sz="1000" b="0" i="0" u="none" strike="noStrike" dirty="0">
                          <a:solidFill>
                            <a:srgbClr val="000000"/>
                          </a:solidFill>
                          <a:latin typeface="Calibri"/>
                        </a:rPr>
                        <a:t> </a:t>
                      </a:r>
                      <a:r>
                        <a:rPr lang="ru-RU" sz="1000" dirty="0"/>
                        <a:t>Государственная пошлина</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64 061,3</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77 449,8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80 948,2</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80 367</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5</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81 191</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6</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1"/>
                  </a:ext>
                </a:extLst>
              </a:tr>
              <a:tr h="266117">
                <a:tc>
                  <a:txBody>
                    <a:bodyPr/>
                    <a:lstStyle/>
                    <a:p>
                      <a:pPr algn="l" fontAlgn="b"/>
                      <a:r>
                        <a:rPr lang="ru-RU" sz="1000" b="0" i="0" u="none" strike="noStrike" dirty="0">
                          <a:solidFill>
                            <a:srgbClr val="000000"/>
                          </a:solidFill>
                          <a:latin typeface="Calibri"/>
                        </a:rPr>
                        <a:t> </a:t>
                      </a:r>
                      <a:r>
                        <a:rPr lang="ru-RU" sz="1000" dirty="0"/>
                        <a:t>Задолженность и пересчеты по отмененным налогам, сборам и иным  обязательным платежам </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2,8 </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0,0</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en-US" sz="1200" b="0" i="0" u="none" strike="noStrike" dirty="0">
                          <a:solidFill>
                            <a:srgbClr val="000000"/>
                          </a:solidFill>
                          <a:latin typeface="Times New Roman" pitchFamily="18" charset="0"/>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en-US" sz="1200" b="0" i="0" u="none" strike="noStrike" dirty="0">
                          <a:solidFill>
                            <a:srgbClr val="000000"/>
                          </a:solidFill>
                          <a:latin typeface="Times New Roman" pitchFamily="18" charset="0"/>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2"/>
                  </a:ext>
                </a:extLst>
              </a:tr>
              <a:tr h="266117">
                <a:tc>
                  <a:txBody>
                    <a:bodyPr/>
                    <a:lstStyle/>
                    <a:p>
                      <a:pPr algn="l" fontAlgn="b"/>
                      <a:r>
                        <a:rPr lang="ru-RU" sz="1000" b="0"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ВСЕГО</a:t>
                      </a:r>
                      <a:endParaRPr lang="ru-RU" sz="11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10 694 362,7</a:t>
                      </a:r>
                      <a:endParaRPr lang="ru-RU" sz="12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000" b="0" i="0" u="none" strike="noStrike" dirty="0">
                          <a:solidFill>
                            <a:srgbClr val="000000"/>
                          </a:solidFill>
                          <a:latin typeface="Calibri"/>
                        </a:rPr>
                        <a:t> </a:t>
                      </a:r>
                      <a:r>
                        <a:rPr lang="en-US" sz="1200" b="1" i="0" u="none" strike="noStrike" dirty="0">
                          <a:solidFill>
                            <a:srgbClr val="000000"/>
                          </a:solidFill>
                          <a:latin typeface="Times New Roman" pitchFamily="18" charset="0"/>
                          <a:cs typeface="Times New Roman" pitchFamily="18" charset="0"/>
                        </a:rPr>
                        <a:t>11 2</a:t>
                      </a:r>
                      <a:r>
                        <a:rPr lang="ru-RU" sz="1200" b="1" i="0" u="none" strike="noStrike" dirty="0">
                          <a:solidFill>
                            <a:srgbClr val="000000"/>
                          </a:solidFill>
                          <a:latin typeface="Times New Roman" pitchFamily="18" charset="0"/>
                          <a:cs typeface="Times New Roman" pitchFamily="18" charset="0"/>
                        </a:rPr>
                        <a:t>79</a:t>
                      </a:r>
                      <a:r>
                        <a:rPr lang="en-US" sz="1200" b="1" i="0" u="none" strike="noStrike" dirty="0">
                          <a:solidFill>
                            <a:srgbClr val="000000"/>
                          </a:solidFill>
                          <a:latin typeface="Times New Roman" pitchFamily="18" charset="0"/>
                          <a:cs typeface="Times New Roman" pitchFamily="18" charset="0"/>
                        </a:rPr>
                        <a:t> </a:t>
                      </a:r>
                      <a:r>
                        <a:rPr lang="ru-RU" sz="1200" b="1" i="0" u="none" strike="noStrike" dirty="0">
                          <a:solidFill>
                            <a:srgbClr val="000000"/>
                          </a:solidFill>
                          <a:latin typeface="Times New Roman" pitchFamily="18" charset="0"/>
                          <a:cs typeface="Times New Roman" pitchFamily="18" charset="0"/>
                        </a:rPr>
                        <a:t>005</a:t>
                      </a:r>
                      <a:r>
                        <a:rPr lang="en-US" sz="1200" b="1" i="0" u="none" strike="noStrike" dirty="0">
                          <a:solidFill>
                            <a:srgbClr val="000000"/>
                          </a:solidFill>
                          <a:latin typeface="Times New Roman" pitchFamily="18" charset="0"/>
                          <a:cs typeface="Times New Roman" pitchFamily="18" charset="0"/>
                        </a:rPr>
                        <a:t>,9</a:t>
                      </a:r>
                      <a:endParaRPr lang="ru-RU" sz="12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000" b="0" i="0" u="none" strike="noStrike" dirty="0">
                          <a:solidFill>
                            <a:srgbClr val="000000"/>
                          </a:solidFill>
                          <a:latin typeface="Calibri"/>
                        </a:rPr>
                        <a:t> </a:t>
                      </a:r>
                      <a:r>
                        <a:rPr lang="ru-RU" sz="1200" b="1" i="0" u="none" strike="noStrike" dirty="0">
                          <a:solidFill>
                            <a:srgbClr val="000000"/>
                          </a:solidFill>
                          <a:latin typeface="Times New Roman" pitchFamily="18" charset="0"/>
                          <a:cs typeface="Times New Roman" pitchFamily="18" charset="0"/>
                        </a:rPr>
                        <a:t>13 386 179,3</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000" b="0" i="0" u="none" strike="noStrike" dirty="0">
                          <a:solidFill>
                            <a:srgbClr val="000000"/>
                          </a:solidFill>
                          <a:latin typeface="Calibri"/>
                        </a:rPr>
                        <a:t> </a:t>
                      </a:r>
                      <a:r>
                        <a:rPr lang="en-US" sz="1200" b="1" i="0" u="none" strike="noStrike" dirty="0">
                          <a:solidFill>
                            <a:srgbClr val="000000"/>
                          </a:solidFill>
                          <a:latin typeface="Times New Roman" pitchFamily="18" charset="0"/>
                          <a:cs typeface="Times New Roman" pitchFamily="18" charset="0"/>
                        </a:rPr>
                        <a:t>14 0</a:t>
                      </a:r>
                      <a:r>
                        <a:rPr lang="ru-RU" sz="1200" b="1" i="0" u="none" strike="noStrike" dirty="0">
                          <a:solidFill>
                            <a:srgbClr val="000000"/>
                          </a:solidFill>
                          <a:latin typeface="Times New Roman" pitchFamily="18" charset="0"/>
                          <a:cs typeface="Times New Roman" pitchFamily="18" charset="0"/>
                        </a:rPr>
                        <a:t>61</a:t>
                      </a:r>
                      <a:r>
                        <a:rPr lang="en-US" sz="1200" b="1" i="0" u="none" strike="noStrike" dirty="0">
                          <a:solidFill>
                            <a:srgbClr val="000000"/>
                          </a:solidFill>
                          <a:latin typeface="Times New Roman" pitchFamily="18" charset="0"/>
                          <a:cs typeface="Times New Roman" pitchFamily="18" charset="0"/>
                        </a:rPr>
                        <a:t> </a:t>
                      </a:r>
                      <a:r>
                        <a:rPr lang="ru-RU" sz="1200" b="1" i="0" u="none" strike="noStrike" dirty="0">
                          <a:solidFill>
                            <a:srgbClr val="000000"/>
                          </a:solidFill>
                          <a:latin typeface="Times New Roman" pitchFamily="18" charset="0"/>
                          <a:cs typeface="Times New Roman" pitchFamily="18" charset="0"/>
                        </a:rPr>
                        <a:t>278</a:t>
                      </a:r>
                      <a:r>
                        <a:rPr lang="en-US" sz="1200" b="1" i="0" u="none" strike="noStrike" dirty="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000" b="0" i="0" u="none" strike="noStrike" dirty="0">
                          <a:solidFill>
                            <a:srgbClr val="000000"/>
                          </a:solidFill>
                          <a:latin typeface="Calibri"/>
                        </a:rPr>
                        <a:t> </a:t>
                      </a:r>
                      <a:r>
                        <a:rPr lang="en-US" sz="1200" b="1" i="0" u="none" strike="noStrike" dirty="0">
                          <a:solidFill>
                            <a:srgbClr val="000000"/>
                          </a:solidFill>
                          <a:latin typeface="Times New Roman" pitchFamily="18" charset="0"/>
                          <a:cs typeface="Times New Roman" pitchFamily="18" charset="0"/>
                        </a:rPr>
                        <a:t>14 8</a:t>
                      </a:r>
                      <a:r>
                        <a:rPr lang="ru-RU" sz="1200" b="1" i="0" u="none" strike="noStrike" dirty="0">
                          <a:solidFill>
                            <a:srgbClr val="000000"/>
                          </a:solidFill>
                          <a:latin typeface="Times New Roman" pitchFamily="18" charset="0"/>
                          <a:cs typeface="Times New Roman" pitchFamily="18" charset="0"/>
                        </a:rPr>
                        <a:t>25</a:t>
                      </a:r>
                      <a:r>
                        <a:rPr lang="en-US" sz="1200" b="1" i="0" u="none" strike="noStrike" dirty="0">
                          <a:solidFill>
                            <a:srgbClr val="000000"/>
                          </a:solidFill>
                          <a:latin typeface="Times New Roman" pitchFamily="18" charset="0"/>
                          <a:cs typeface="Times New Roman" pitchFamily="18" charset="0"/>
                        </a:rPr>
                        <a:t> </a:t>
                      </a:r>
                      <a:r>
                        <a:rPr lang="ru-RU" sz="1200" b="1" i="0" u="none" strike="noStrike" dirty="0">
                          <a:solidFill>
                            <a:srgbClr val="000000"/>
                          </a:solidFill>
                          <a:latin typeface="Times New Roman" pitchFamily="18" charset="0"/>
                          <a:cs typeface="Times New Roman" pitchFamily="18" charset="0"/>
                        </a:rPr>
                        <a:t>945</a:t>
                      </a:r>
                      <a:r>
                        <a:rPr lang="en-US" sz="1200" b="1" i="0" u="none" strike="noStrike" dirty="0">
                          <a:solidFill>
                            <a:srgbClr val="000000"/>
                          </a:solidFill>
                          <a:latin typeface="Times New Roman" pitchFamily="18" charset="0"/>
                          <a:cs typeface="Times New Roman" pitchFamily="18" charset="0"/>
                        </a:rPr>
                        <a:t>,3</a:t>
                      </a:r>
                      <a:endParaRPr lang="ru-RU" sz="12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3"/>
                  </a:ext>
                </a:extLst>
              </a:tr>
              <a:tr h="189682">
                <a:tc gridSpan="6">
                  <a:txBody>
                    <a:bodyPr/>
                    <a:lstStyle/>
                    <a:p>
                      <a:pPr algn="ctr" fontAlgn="b"/>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   </a:t>
                      </a:r>
                      <a:r>
                        <a:rPr lang="ru-RU" sz="1400" dirty="0">
                          <a:latin typeface="Times New Roman" pitchFamily="18" charset="0"/>
                          <a:cs typeface="Times New Roman" pitchFamily="18" charset="0"/>
                        </a:rPr>
                        <a:t> НЕНАЛОГОВЫЕ ДОХОДЫ</a:t>
                      </a:r>
                      <a:r>
                        <a:rPr lang="ru-RU" sz="1400" b="0" i="0" u="none" strike="noStrike" dirty="0">
                          <a:solidFill>
                            <a:srgbClr val="000000"/>
                          </a:solidFill>
                          <a:latin typeface="Times New Roman" pitchFamily="18" charset="0"/>
                          <a:cs typeface="Times New Roman" pitchFamily="18" charset="0"/>
                        </a:rPr>
                        <a:t>                                   </a:t>
                      </a:r>
                      <a:r>
                        <a:rPr lang="en-US" sz="1400" b="0" i="0" u="none" strike="noStrike" dirty="0">
                          <a:solidFill>
                            <a:srgbClr val="000000"/>
                          </a:solidFill>
                          <a:latin typeface="Times New Roman" pitchFamily="18" charset="0"/>
                          <a:cs typeface="Times New Roman" pitchFamily="18" charset="0"/>
                        </a:rPr>
                        <a:t> </a:t>
                      </a:r>
                      <a:r>
                        <a:rPr lang="ru-RU" sz="1400" b="0" i="0" u="none" strike="noStrike" dirty="0">
                          <a:solidFill>
                            <a:srgbClr val="000000"/>
                          </a:solidFill>
                          <a:latin typeface="Times New Roman" pitchFamily="18" charset="0"/>
                          <a:cs typeface="Times New Roman" pitchFamily="18" charset="0"/>
                        </a:rPr>
                        <a:t>   </a:t>
                      </a:r>
                      <a:r>
                        <a:rPr lang="en-US" sz="1400" b="0" i="0" u="none" strike="noStrike" dirty="0">
                          <a:solidFill>
                            <a:srgbClr val="000000"/>
                          </a:solidFill>
                          <a:latin typeface="Times New Roman" pitchFamily="18" charset="0"/>
                          <a:cs typeface="Times New Roman" pitchFamily="18" charset="0"/>
                        </a:rPr>
                        <a:t>      </a:t>
                      </a:r>
                      <a:r>
                        <a:rPr lang="ru-RU" sz="1200" b="0" i="1" u="none" strike="noStrike" dirty="0">
                          <a:solidFill>
                            <a:srgbClr val="000000"/>
                          </a:solidFill>
                          <a:latin typeface="+mn-lt"/>
                        </a:rPr>
                        <a:t>тыс. руб.</a:t>
                      </a:r>
                    </a:p>
                  </a:txBody>
                  <a:tcPr marL="8835" marR="8835" marT="88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4"/>
                  </a:ext>
                </a:extLst>
              </a:tr>
              <a:tr h="266117">
                <a:tc>
                  <a:txBody>
                    <a:bodyPr/>
                    <a:lstStyle/>
                    <a:p>
                      <a:pPr algn="l" fontAlgn="b"/>
                      <a:r>
                        <a:rPr lang="ru-RU" sz="1000" b="0" i="0" u="none" strike="noStrike" dirty="0">
                          <a:solidFill>
                            <a:srgbClr val="000000"/>
                          </a:solidFill>
                          <a:latin typeface="Calibri"/>
                        </a:rPr>
                        <a:t> </a:t>
                      </a:r>
                      <a:r>
                        <a:rPr lang="ru-RU" sz="1000" dirty="0"/>
                        <a:t>Доходы от использования имущества, находящегося в государственной и муниципальной собственности</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14 666,0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17 747,0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22 815,3</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22 000</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8</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22 682</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1</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5"/>
                  </a:ext>
                </a:extLst>
              </a:tr>
              <a:tr h="157908">
                <a:tc>
                  <a:txBody>
                    <a:bodyPr/>
                    <a:lstStyle/>
                    <a:p>
                      <a:pPr algn="l" fontAlgn="b"/>
                      <a:r>
                        <a:rPr lang="ru-RU" sz="1000" b="0" i="0" u="none" strike="noStrike" dirty="0">
                          <a:solidFill>
                            <a:srgbClr val="000000"/>
                          </a:solidFill>
                          <a:latin typeface="Calibri"/>
                        </a:rPr>
                        <a:t> </a:t>
                      </a:r>
                      <a:r>
                        <a:rPr lang="ru-RU" sz="1000" dirty="0"/>
                        <a:t>Платежи при пользовании природными ресурсами </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12 824,9</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14 156,0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16 033,0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16 155</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16 275</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6"/>
                  </a:ext>
                </a:extLst>
              </a:tr>
              <a:tr h="253535">
                <a:tc>
                  <a:txBody>
                    <a:bodyPr/>
                    <a:lstStyle/>
                    <a:p>
                      <a:pPr algn="l" fontAlgn="b"/>
                      <a:r>
                        <a:rPr lang="ru-RU" sz="1000" b="0" i="0" u="none" strike="noStrike" dirty="0">
                          <a:solidFill>
                            <a:srgbClr val="000000"/>
                          </a:solidFill>
                          <a:latin typeface="Calibri"/>
                        </a:rPr>
                        <a:t> </a:t>
                      </a:r>
                      <a:r>
                        <a:rPr lang="ru-RU" sz="1000" dirty="0"/>
                        <a:t>Доходы от оказания платных услуг (работ) и компенсации затрат государства</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i="0" u="none" strike="noStrike" dirty="0">
                          <a:solidFill>
                            <a:schemeClr val="tx1"/>
                          </a:solidFill>
                          <a:latin typeface="Times New Roman" pitchFamily="18" charset="0"/>
                          <a:cs typeface="Times New Roman" pitchFamily="18" charset="0"/>
                        </a:rPr>
                        <a:t>23</a:t>
                      </a:r>
                      <a:r>
                        <a:rPr lang="ru-RU" sz="1200" b="0" i="0" u="none" strike="noStrike" baseline="0" dirty="0">
                          <a:solidFill>
                            <a:schemeClr val="tx1"/>
                          </a:solidFill>
                          <a:latin typeface="Times New Roman" pitchFamily="18" charset="0"/>
                          <a:cs typeface="Times New Roman" pitchFamily="18" charset="0"/>
                        </a:rPr>
                        <a:t> </a:t>
                      </a:r>
                      <a:r>
                        <a:rPr lang="ru-RU" sz="1200" b="0" i="0" u="none" strike="noStrike" dirty="0">
                          <a:solidFill>
                            <a:schemeClr val="tx1"/>
                          </a:solidFill>
                          <a:latin typeface="Times New Roman" pitchFamily="18" charset="0"/>
                          <a:cs typeface="Times New Roman" pitchFamily="18" charset="0"/>
                        </a:rPr>
                        <a:t>580</a:t>
                      </a:r>
                      <a:r>
                        <a:rPr lang="ru-RU" sz="1200" dirty="0">
                          <a:latin typeface="Times New Roman" pitchFamily="18" charset="0"/>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5 642,6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5 069,4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5 085</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6</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5 101</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2</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7"/>
                  </a:ext>
                </a:extLst>
              </a:tr>
              <a:tr h="155924">
                <a:tc>
                  <a:txBody>
                    <a:bodyPr/>
                    <a:lstStyle/>
                    <a:p>
                      <a:pPr algn="l" fontAlgn="b"/>
                      <a:r>
                        <a:rPr lang="ru-RU" sz="1000" b="0" i="0" u="none" strike="noStrike" dirty="0">
                          <a:solidFill>
                            <a:srgbClr val="000000"/>
                          </a:solidFill>
                          <a:latin typeface="Calibri"/>
                        </a:rPr>
                        <a:t> </a:t>
                      </a:r>
                      <a:r>
                        <a:rPr lang="ru-RU" sz="1000" dirty="0"/>
                        <a:t>Доходы от продажи материальных и нематериальных активов </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i="0" u="none" strike="noStrike" dirty="0">
                          <a:solidFill>
                            <a:schemeClr val="tx1"/>
                          </a:solidFill>
                          <a:latin typeface="Times New Roman" pitchFamily="18" charset="0"/>
                          <a:cs typeface="Times New Roman" pitchFamily="18" charset="0"/>
                        </a:rPr>
                        <a:t>3</a:t>
                      </a:r>
                      <a:r>
                        <a:rPr lang="ru-RU" sz="1200" b="0" i="0" u="none" strike="noStrike" baseline="0" dirty="0">
                          <a:solidFill>
                            <a:schemeClr val="tx1"/>
                          </a:solidFill>
                          <a:latin typeface="Times New Roman" pitchFamily="18" charset="0"/>
                          <a:cs typeface="Times New Roman" pitchFamily="18" charset="0"/>
                        </a:rPr>
                        <a:t> 256</a:t>
                      </a:r>
                      <a:r>
                        <a:rPr lang="ru-RU" sz="1200" dirty="0">
                          <a:latin typeface="Times New Roman" pitchFamily="18" charset="0"/>
                          <a:cs typeface="Times New Roman" pitchFamily="18" charset="0"/>
                        </a:rPr>
                        <a:t>,9</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7 542,0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770,1</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175</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175</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8"/>
                  </a:ext>
                </a:extLst>
              </a:tr>
              <a:tr h="179543">
                <a:tc>
                  <a:txBody>
                    <a:bodyPr/>
                    <a:lstStyle/>
                    <a:p>
                      <a:pPr algn="l" fontAlgn="b"/>
                      <a:r>
                        <a:rPr lang="ru-RU" sz="1000" b="0" i="0" u="none" strike="noStrike" dirty="0">
                          <a:solidFill>
                            <a:srgbClr val="000000"/>
                          </a:solidFill>
                          <a:latin typeface="Calibri"/>
                        </a:rPr>
                        <a:t> </a:t>
                      </a:r>
                      <a:r>
                        <a:rPr lang="ru-RU" sz="1000" dirty="0"/>
                        <a:t>Административные платежи и сборы</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i="0" u="none" strike="noStrike" dirty="0">
                          <a:solidFill>
                            <a:schemeClr val="tx1"/>
                          </a:solidFill>
                          <a:latin typeface="Times New Roman" pitchFamily="18" charset="0"/>
                          <a:cs typeface="Times New Roman" pitchFamily="18" charset="0"/>
                        </a:rPr>
                        <a:t>332</a:t>
                      </a:r>
                      <a:r>
                        <a:rPr lang="ru-RU" sz="1200" dirty="0">
                          <a:latin typeface="Times New Roman" pitchFamily="18" charset="0"/>
                          <a:cs typeface="Times New Roman" pitchFamily="18" charset="0"/>
                        </a:rPr>
                        <a:t>,8</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330,4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360</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360</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9"/>
                  </a:ext>
                </a:extLst>
              </a:tr>
              <a:tr h="266117">
                <a:tc>
                  <a:txBody>
                    <a:bodyPr/>
                    <a:lstStyle/>
                    <a:p>
                      <a:pPr algn="l" fontAlgn="b"/>
                      <a:r>
                        <a:rPr lang="ru-RU" sz="1000" b="0" i="0" u="none" strike="noStrike" dirty="0">
                          <a:solidFill>
                            <a:srgbClr val="000000"/>
                          </a:solidFill>
                          <a:latin typeface="Calibri"/>
                        </a:rPr>
                        <a:t> </a:t>
                      </a:r>
                      <a:r>
                        <a:rPr lang="ru-RU" sz="1000" dirty="0"/>
                        <a:t>Штрафы, санкции, возмещение ущерба </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173 268,4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223 644,7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250 753,8</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248 225</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6</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229 672</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0</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0"/>
                  </a:ext>
                </a:extLst>
              </a:tr>
              <a:tr h="266117">
                <a:tc>
                  <a:txBody>
                    <a:bodyPr/>
                    <a:lstStyle/>
                    <a:p>
                      <a:pPr algn="l" fontAlgn="b"/>
                      <a:r>
                        <a:rPr lang="ru-RU" sz="1000" b="0" i="0" u="none" strike="noStrike" dirty="0">
                          <a:solidFill>
                            <a:srgbClr val="000000"/>
                          </a:solidFill>
                          <a:latin typeface="Calibri"/>
                        </a:rPr>
                        <a:t> </a:t>
                      </a:r>
                      <a:r>
                        <a:rPr lang="ru-RU" sz="1000" dirty="0"/>
                        <a:t>Прочие неналоговые доходы</a:t>
                      </a:r>
                      <a:endParaRPr lang="ru-RU" sz="1000" b="0" i="0" u="none" strike="noStrike" dirty="0">
                        <a:solidFill>
                          <a:srgbClr val="000000"/>
                        </a:solidFill>
                        <a:latin typeface="Calibri"/>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i="0" u="none" strike="noStrike" dirty="0">
                          <a:solidFill>
                            <a:schemeClr val="tx1"/>
                          </a:solidFill>
                          <a:latin typeface="Times New Roman" pitchFamily="18" charset="0"/>
                          <a:cs typeface="Times New Roman" pitchFamily="18" charset="0"/>
                        </a:rPr>
                        <a:t>100</a:t>
                      </a:r>
                      <a:r>
                        <a:rPr lang="ru-RU" sz="1200" dirty="0">
                          <a:latin typeface="Times New Roman" pitchFamily="18" charset="0"/>
                          <a:cs typeface="Times New Roman" pitchFamily="18" charset="0"/>
                        </a:rPr>
                        <a:t>,6</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1 541,7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2 193,4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2 281</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1</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2 372</a:t>
                      </a:r>
                      <a:r>
                        <a:rPr lang="en-US" sz="1200" b="0" kern="1200" dirty="0">
                          <a:solidFill>
                            <a:schemeClr val="tx1"/>
                          </a:solidFill>
                          <a:latin typeface="Times New Roman" pitchFamily="18" charset="0"/>
                          <a:ea typeface="+mn-ea"/>
                          <a:cs typeface="Times New Roman" pitchFamily="18" charset="0"/>
                        </a:rPr>
                        <a:t>,</a:t>
                      </a:r>
                      <a:r>
                        <a:rPr lang="ru-RU" sz="1200" b="0" kern="1200" dirty="0">
                          <a:solidFill>
                            <a:schemeClr val="tx1"/>
                          </a:solidFill>
                          <a:latin typeface="Times New Roman" pitchFamily="18" charset="0"/>
                          <a:ea typeface="+mn-ea"/>
                          <a:cs typeface="Times New Roman" pitchFamily="18" charset="0"/>
                        </a:rPr>
                        <a:t>4</a:t>
                      </a:r>
                      <a:endParaRPr lang="ru-RU" sz="1200" b="0"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1"/>
                  </a:ext>
                </a:extLst>
              </a:tr>
              <a:tr h="266117">
                <a:tc>
                  <a:txBody>
                    <a:bodyPr/>
                    <a:lstStyle/>
                    <a:p>
                      <a:pPr algn="l"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ВСЕГО</a:t>
                      </a:r>
                      <a:endParaRPr lang="ru-RU" sz="11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228 029,6</a:t>
                      </a:r>
                      <a:endParaRPr lang="ru-RU" sz="12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Calibri"/>
                        </a:rPr>
                        <a:t> </a:t>
                      </a:r>
                      <a:r>
                        <a:rPr lang="en-US" sz="1200" b="1" i="0" u="none" strike="noStrike" dirty="0">
                          <a:solidFill>
                            <a:srgbClr val="000000"/>
                          </a:solidFill>
                          <a:latin typeface="Times New Roman" pitchFamily="18" charset="0"/>
                          <a:cs typeface="Times New Roman" pitchFamily="18" charset="0"/>
                        </a:rPr>
                        <a:t>270</a:t>
                      </a:r>
                      <a:r>
                        <a:rPr lang="ru-RU" sz="1200" b="1" i="0" u="none" strike="noStrike" dirty="0">
                          <a:solidFill>
                            <a:srgbClr val="000000"/>
                          </a:solidFill>
                          <a:latin typeface="Times New Roman" pitchFamily="18" charset="0"/>
                          <a:cs typeface="Times New Roman" pitchFamily="18" charset="0"/>
                        </a:rPr>
                        <a:t> </a:t>
                      </a:r>
                      <a:r>
                        <a:rPr lang="en-US" sz="1200" b="1" i="0" u="none" strike="noStrike" dirty="0">
                          <a:solidFill>
                            <a:srgbClr val="000000"/>
                          </a:solidFill>
                          <a:latin typeface="Times New Roman" pitchFamily="18" charset="0"/>
                          <a:cs typeface="Times New Roman" pitchFamily="18" charset="0"/>
                        </a:rPr>
                        <a:t>556,5</a:t>
                      </a:r>
                      <a:endParaRPr lang="ru-RU" sz="12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000" b="0" i="0" u="none" strike="noStrike" dirty="0">
                          <a:solidFill>
                            <a:srgbClr val="000000"/>
                          </a:solidFill>
                          <a:latin typeface="Calibri"/>
                        </a:rPr>
                        <a:t> </a:t>
                      </a:r>
                      <a:r>
                        <a:rPr lang="ru-RU" sz="1200" b="1" i="0" u="none" strike="noStrike" dirty="0">
                          <a:solidFill>
                            <a:srgbClr val="000000"/>
                          </a:solidFill>
                          <a:latin typeface="Times New Roman" pitchFamily="18" charset="0"/>
                          <a:cs typeface="Times New Roman" pitchFamily="18" charset="0"/>
                        </a:rPr>
                        <a:t>297</a:t>
                      </a:r>
                      <a:r>
                        <a:rPr lang="ru-RU" sz="1200" b="1" i="0" u="none" strike="noStrike" baseline="0" dirty="0">
                          <a:solidFill>
                            <a:srgbClr val="000000"/>
                          </a:solidFill>
                          <a:latin typeface="Times New Roman" pitchFamily="18" charset="0"/>
                          <a:cs typeface="Times New Roman" pitchFamily="18" charset="0"/>
                        </a:rPr>
                        <a:t> 965,4</a:t>
                      </a:r>
                      <a:endParaRPr lang="ru-RU" sz="1200" b="1" i="0" u="none" strike="noStrike" dirty="0">
                        <a:solidFill>
                          <a:srgbClr val="000000"/>
                        </a:solidFill>
                        <a:latin typeface="Times New Roman" pitchFamily="18" charset="0"/>
                        <a:cs typeface="Times New Roman" pitchFamily="18" charset="0"/>
                      </a:endParaRP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294 283,9</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276 638,5</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2"/>
                  </a:ext>
                </a:extLst>
              </a:tr>
            </a:tbl>
          </a:graphicData>
        </a:graphic>
      </p:graphicFrame>
      <p:sp>
        <p:nvSpPr>
          <p:cNvPr id="5" name="Номер слайда 4"/>
          <p:cNvSpPr>
            <a:spLocks noGrp="1"/>
          </p:cNvSpPr>
          <p:nvPr>
            <p:ph type="sldNum" sz="quarter" idx="12"/>
          </p:nvPr>
        </p:nvSpPr>
        <p:spPr>
          <a:xfrm>
            <a:off x="7010400" y="6492875"/>
            <a:ext cx="2133600" cy="365125"/>
          </a:xfrm>
        </p:spPr>
        <p:txBody>
          <a:bodyPr/>
          <a:lstStyle/>
          <a:p>
            <a:fld id="{055EE535-72A8-4E0F-A886-40F55435ED15}" type="slidenum">
              <a:rPr lang="ru-RU" smtClean="0"/>
              <a:pPr/>
              <a:t>13</a:t>
            </a:fld>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07504" y="116632"/>
            <a:ext cx="8928992" cy="576064"/>
          </a:xfrm>
          <a:prstGeom prst="rect">
            <a:avLst/>
          </a:prstGeom>
          <a:ln w="28575">
            <a:solidFill>
              <a:schemeClr val="bg1"/>
            </a:solidFill>
          </a:ln>
          <a:effectLst>
            <a:glow rad="1397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Объем и структура безвозмездных поступлений республиканского бюджета</a:t>
            </a:r>
          </a:p>
          <a:p>
            <a:pPr algn="ctr"/>
            <a:r>
              <a:rPr lang="ru-RU" dirty="0">
                <a:latin typeface="Times New Roman" pitchFamily="18" charset="0"/>
                <a:cs typeface="Times New Roman" pitchFamily="18" charset="0"/>
              </a:rPr>
              <a:t> Республики Адыгея</a:t>
            </a:r>
          </a:p>
        </p:txBody>
      </p:sp>
      <p:sp>
        <p:nvSpPr>
          <p:cNvPr id="4" name="Прямоугольник 3"/>
          <p:cNvSpPr/>
          <p:nvPr/>
        </p:nvSpPr>
        <p:spPr>
          <a:xfrm>
            <a:off x="7668344" y="764704"/>
            <a:ext cx="1080120"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chemeClr val="tx1"/>
                </a:solidFill>
              </a:rPr>
              <a:t>тыс. руб</a:t>
            </a:r>
            <a:r>
              <a:rPr lang="ru-RU" sz="1200" dirty="0">
                <a:solidFill>
                  <a:schemeClr val="tx1"/>
                </a:solidFill>
              </a:rPr>
              <a:t>.</a:t>
            </a:r>
          </a:p>
        </p:txBody>
      </p:sp>
      <p:graphicFrame>
        <p:nvGraphicFramePr>
          <p:cNvPr id="5" name="Таблица 4"/>
          <p:cNvGraphicFramePr>
            <a:graphicFrameLocks noGrp="1"/>
          </p:cNvGraphicFramePr>
          <p:nvPr/>
        </p:nvGraphicFramePr>
        <p:xfrm>
          <a:off x="179512" y="980729"/>
          <a:ext cx="8784977" cy="4341053"/>
        </p:xfrm>
        <a:graphic>
          <a:graphicData uri="http://schemas.openxmlformats.org/drawingml/2006/table">
            <a:tbl>
              <a:tblPr>
                <a:effectLst>
                  <a:innerShdw blurRad="63500" dist="50800" dir="18900000">
                    <a:prstClr val="black">
                      <a:alpha val="50000"/>
                    </a:prstClr>
                  </a:innerShdw>
                </a:effectLst>
              </a:tblPr>
              <a:tblGrid>
                <a:gridCol w="3613175">
                  <a:extLst>
                    <a:ext uri="{9D8B030D-6E8A-4147-A177-3AD203B41FA5}">
                      <a16:colId xmlns:a16="http://schemas.microsoft.com/office/drawing/2014/main" val="20000"/>
                    </a:ext>
                  </a:extLst>
                </a:gridCol>
                <a:gridCol w="1139353">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08113">
                  <a:extLst>
                    <a:ext uri="{9D8B030D-6E8A-4147-A177-3AD203B41FA5}">
                      <a16:colId xmlns:a16="http://schemas.microsoft.com/office/drawing/2014/main" val="20005"/>
                    </a:ext>
                  </a:extLst>
                </a:gridCol>
              </a:tblGrid>
              <a:tr h="72007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0" i="0" u="none" strike="noStrike" dirty="0">
                          <a:solidFill>
                            <a:srgbClr val="000000"/>
                          </a:solidFill>
                          <a:latin typeface="Times New Roman" pitchFamily="18" charset="0"/>
                          <a:cs typeface="Times New Roman" pitchFamily="18" charset="0"/>
                        </a:rPr>
                        <a:t>  </a:t>
                      </a:r>
                      <a:r>
                        <a:rPr lang="ru-RU" sz="2000" dirty="0">
                          <a:latin typeface="Times New Roman" pitchFamily="18" charset="0"/>
                          <a:cs typeface="Times New Roman" pitchFamily="18" charset="0"/>
                        </a:rPr>
                        <a:t>Наименование</a:t>
                      </a:r>
                      <a:endParaRPr lang="ru-RU" sz="20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0" i="0" u="none" strike="noStrike" dirty="0">
                          <a:solidFill>
                            <a:srgbClr val="000000"/>
                          </a:solidFill>
                          <a:latin typeface="Times New Roman" pitchFamily="18" charset="0"/>
                          <a:cs typeface="Times New Roman" pitchFamily="18" charset="0"/>
                        </a:rPr>
                        <a:t> </a:t>
                      </a:r>
                      <a:r>
                        <a:rPr lang="ru-RU" sz="1600" dirty="0">
                          <a:latin typeface="Times New Roman" pitchFamily="18" charset="0"/>
                          <a:cs typeface="Times New Roman" pitchFamily="18" charset="0"/>
                        </a:rPr>
                        <a:t>2020 год (факт) </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0" i="0" u="none" strike="noStrike" dirty="0">
                          <a:solidFill>
                            <a:srgbClr val="000000"/>
                          </a:solidFill>
                          <a:latin typeface="Times New Roman" pitchFamily="18" charset="0"/>
                          <a:cs typeface="Times New Roman" pitchFamily="18" charset="0"/>
                        </a:rPr>
                        <a:t> </a:t>
                      </a:r>
                      <a:r>
                        <a:rPr lang="ru-RU" sz="1600" dirty="0">
                          <a:latin typeface="Times New Roman" pitchFamily="18" charset="0"/>
                          <a:cs typeface="Times New Roman" pitchFamily="18" charset="0"/>
                        </a:rPr>
                        <a:t>2021 год (план) </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0" i="0" u="none" strike="noStrike" dirty="0">
                          <a:solidFill>
                            <a:srgbClr val="000000"/>
                          </a:solidFill>
                          <a:latin typeface="Times New Roman" pitchFamily="18" charset="0"/>
                          <a:cs typeface="Times New Roman" pitchFamily="18" charset="0"/>
                        </a:rPr>
                        <a:t> </a:t>
                      </a:r>
                      <a:r>
                        <a:rPr lang="ru-RU" sz="1600" dirty="0">
                          <a:latin typeface="Times New Roman" pitchFamily="18" charset="0"/>
                          <a:cs typeface="Times New Roman" pitchFamily="18" charset="0"/>
                        </a:rPr>
                        <a:t>2022 год</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0" i="0" u="none" strike="noStrike" dirty="0">
                          <a:solidFill>
                            <a:srgbClr val="000000"/>
                          </a:solidFill>
                          <a:latin typeface="Times New Roman" pitchFamily="18" charset="0"/>
                          <a:cs typeface="Times New Roman" pitchFamily="18" charset="0"/>
                        </a:rPr>
                        <a:t> </a:t>
                      </a:r>
                      <a:r>
                        <a:rPr lang="ru-RU" sz="1600" dirty="0">
                          <a:latin typeface="Times New Roman" pitchFamily="18" charset="0"/>
                          <a:cs typeface="Times New Roman" pitchFamily="18" charset="0"/>
                        </a:rPr>
                        <a:t>2023 год</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0" i="0" u="none" strike="noStrike" dirty="0">
                          <a:solidFill>
                            <a:srgbClr val="000000"/>
                          </a:solidFill>
                          <a:latin typeface="Times New Roman" pitchFamily="18" charset="0"/>
                          <a:cs typeface="Times New Roman" pitchFamily="18" charset="0"/>
                        </a:rPr>
                        <a:t> </a:t>
                      </a:r>
                      <a:r>
                        <a:rPr lang="ru-RU" sz="1600" dirty="0">
                          <a:latin typeface="Times New Roman" pitchFamily="18" charset="0"/>
                          <a:cs typeface="Times New Roman" pitchFamily="18" charset="0"/>
                        </a:rPr>
                        <a:t>2024 год</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720080">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600" b="0" dirty="0">
                          <a:latin typeface="Times New Roman" pitchFamily="18" charset="0"/>
                          <a:cs typeface="Times New Roman" pitchFamily="18" charset="0"/>
                        </a:rPr>
                        <a:t>БЕЗВОЗМЕЗДНЫЕ ПОСТУПЛЕНИЯ      ИЗ ФЕДЕРАЛЬНОГО БЮДЖЕТА </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FF0000"/>
                          </a:solidFill>
                          <a:latin typeface="Times New Roman" pitchFamily="18" charset="0"/>
                          <a:cs typeface="Times New Roman" pitchFamily="18" charset="0"/>
                        </a:rPr>
                        <a:t> </a:t>
                      </a:r>
                      <a:r>
                        <a:rPr lang="ru-RU" sz="1200" b="1" dirty="0">
                          <a:solidFill>
                            <a:schemeClr val="tx1"/>
                          </a:solidFill>
                          <a:latin typeface="Times New Roman" pitchFamily="18" charset="0"/>
                          <a:cs typeface="Times New Roman" pitchFamily="18" charset="0"/>
                        </a:rPr>
                        <a:t>20 239 734,1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kern="1200" dirty="0">
                          <a:solidFill>
                            <a:schemeClr val="tx1"/>
                          </a:solidFill>
                          <a:latin typeface="Times New Roman" pitchFamily="18" charset="0"/>
                          <a:ea typeface="+mn-ea"/>
                          <a:cs typeface="Times New Roman" pitchFamily="18" charset="0"/>
                        </a:rPr>
                        <a:t>21 962 066.4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FF0000"/>
                          </a:solidFill>
                          <a:latin typeface="Times New Roman" pitchFamily="18" charset="0"/>
                          <a:cs typeface="Times New Roman" pitchFamily="18" charset="0"/>
                        </a:rPr>
                        <a:t> </a:t>
                      </a:r>
                      <a:r>
                        <a:rPr lang="ru-RU" sz="1200" b="1" kern="1200" dirty="0">
                          <a:solidFill>
                            <a:schemeClr val="tx1"/>
                          </a:solidFill>
                          <a:latin typeface="Times New Roman" pitchFamily="18" charset="0"/>
                          <a:ea typeface="+mn-ea"/>
                          <a:cs typeface="Times New Roman" pitchFamily="18" charset="0"/>
                        </a:rPr>
                        <a:t>17 941 351.9</a:t>
                      </a:r>
                      <a:endParaRPr lang="ru-RU" sz="1200" b="1" i="0" u="none" strike="noStrike" dirty="0">
                        <a:solidFill>
                          <a:srgbClr val="FF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FF0000"/>
                          </a:solidFill>
                          <a:latin typeface="Times New Roman" pitchFamily="18" charset="0"/>
                          <a:cs typeface="Times New Roman" pitchFamily="18" charset="0"/>
                        </a:rPr>
                        <a:t> </a:t>
                      </a:r>
                      <a:r>
                        <a:rPr lang="ru-RU" sz="1200" b="1" kern="1200" dirty="0">
                          <a:solidFill>
                            <a:schemeClr val="tx1"/>
                          </a:solidFill>
                          <a:latin typeface="Times New Roman" pitchFamily="18" charset="0"/>
                          <a:ea typeface="+mn-ea"/>
                          <a:cs typeface="Times New Roman" pitchFamily="18" charset="0"/>
                        </a:rPr>
                        <a:t>14 221 722.9</a:t>
                      </a:r>
                      <a:endParaRPr lang="ru-RU" sz="1200" b="1" i="0" u="none" strike="noStrike" dirty="0">
                        <a:solidFill>
                          <a:srgbClr val="FF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FF0000"/>
                          </a:solidFill>
                          <a:latin typeface="Times New Roman" pitchFamily="18" charset="0"/>
                          <a:cs typeface="Times New Roman" pitchFamily="18" charset="0"/>
                        </a:rPr>
                        <a:t> </a:t>
                      </a:r>
                      <a:r>
                        <a:rPr lang="ru-RU" sz="1200" b="1" kern="1200" dirty="0">
                          <a:solidFill>
                            <a:schemeClr val="tx1"/>
                          </a:solidFill>
                          <a:latin typeface="Times New Roman" pitchFamily="18" charset="0"/>
                          <a:ea typeface="+mn-ea"/>
                          <a:cs typeface="Times New Roman" pitchFamily="18" charset="0"/>
                        </a:rPr>
                        <a:t>13 846 608.1</a:t>
                      </a:r>
                      <a:endParaRPr lang="ru-RU" sz="1200" b="1" i="0" u="none" strike="noStrike" dirty="0">
                        <a:solidFill>
                          <a:srgbClr val="FF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04056">
                <a:tc>
                  <a:txBody>
                    <a:bodyPr/>
                    <a:lstStyle/>
                    <a:p>
                      <a:pPr algn="l" fontAlgn="b"/>
                      <a:r>
                        <a:rPr lang="ru-RU" sz="2000" b="0" i="0" u="none" strike="noStrike" dirty="0">
                          <a:solidFill>
                            <a:srgbClr val="000000"/>
                          </a:solidFill>
                          <a:latin typeface="Times New Roman" pitchFamily="18" charset="0"/>
                          <a:cs typeface="Times New Roman" pitchFamily="18" charset="0"/>
                        </a:rPr>
                        <a:t> </a:t>
                      </a:r>
                      <a:r>
                        <a:rPr lang="ru-RU" sz="2000" i="0" u="none" dirty="0">
                          <a:latin typeface="Times New Roman" pitchFamily="18" charset="0"/>
                          <a:cs typeface="Times New Roman" pitchFamily="18" charset="0"/>
                        </a:rPr>
                        <a:t>Дотации</a:t>
                      </a:r>
                      <a:endParaRPr lang="ru-RU" sz="20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dirty="0">
                          <a:latin typeface="Times New Roman" pitchFamily="18" charset="0"/>
                          <a:cs typeface="Times New Roman" pitchFamily="18" charset="0"/>
                        </a:rPr>
                        <a:t>6 074 088,1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ru-RU" sz="1200" b="0" kern="1200" dirty="0">
                          <a:solidFill>
                            <a:schemeClr val="tx1"/>
                          </a:solidFill>
                          <a:latin typeface="Times New Roman" pitchFamily="18" charset="0"/>
                          <a:ea typeface="+mn-ea"/>
                          <a:cs typeface="Times New Roman" pitchFamily="18" charset="0"/>
                        </a:rPr>
                        <a:t>5 791 441.8</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en-US" sz="1200" b="0" i="0" u="none" strike="noStrike" kern="1200" dirty="0">
                          <a:solidFill>
                            <a:schemeClr val="tx1"/>
                          </a:solidFill>
                          <a:latin typeface="Times New Roman" pitchFamily="18" charset="0"/>
                          <a:ea typeface="+mn-ea"/>
                          <a:cs typeface="Times New Roman" pitchFamily="18" charset="0"/>
                        </a:rPr>
                        <a:t>5</a:t>
                      </a:r>
                      <a:r>
                        <a:rPr lang="ru-RU" sz="1200" b="0" kern="1200" dirty="0">
                          <a:solidFill>
                            <a:schemeClr val="tx1"/>
                          </a:solidFill>
                          <a:latin typeface="Times New Roman" pitchFamily="18" charset="0"/>
                          <a:ea typeface="+mn-ea"/>
                          <a:cs typeface="Times New Roman" pitchFamily="18" charset="0"/>
                        </a:rPr>
                        <a:t> </a:t>
                      </a:r>
                      <a:r>
                        <a:rPr lang="en-US" sz="1200" b="0" kern="1200" dirty="0">
                          <a:solidFill>
                            <a:schemeClr val="tx1"/>
                          </a:solidFill>
                          <a:latin typeface="Times New Roman" pitchFamily="18" charset="0"/>
                          <a:ea typeface="+mn-ea"/>
                          <a:cs typeface="Times New Roman" pitchFamily="18" charset="0"/>
                        </a:rPr>
                        <a:t>394</a:t>
                      </a:r>
                      <a:r>
                        <a:rPr lang="ru-RU" sz="1200" b="0" kern="1200" dirty="0">
                          <a:solidFill>
                            <a:schemeClr val="tx1"/>
                          </a:solidFill>
                          <a:latin typeface="Times New Roman" pitchFamily="18" charset="0"/>
                          <a:ea typeface="+mn-ea"/>
                          <a:cs typeface="Times New Roman" pitchFamily="18" charset="0"/>
                        </a:rPr>
                        <a:t> </a:t>
                      </a:r>
                      <a:r>
                        <a:rPr lang="en-US" sz="1200" b="0" kern="1200" dirty="0">
                          <a:solidFill>
                            <a:schemeClr val="tx1"/>
                          </a:solidFill>
                          <a:latin typeface="Times New Roman" pitchFamily="18" charset="0"/>
                          <a:ea typeface="+mn-ea"/>
                          <a:cs typeface="Times New Roman" pitchFamily="18" charset="0"/>
                        </a:rPr>
                        <a:t>433</a:t>
                      </a:r>
                      <a:r>
                        <a:rPr lang="ru-RU" sz="1200" b="0" kern="1200" dirty="0">
                          <a:solidFill>
                            <a:schemeClr val="tx1"/>
                          </a:solidFill>
                          <a:latin typeface="Times New Roman" pitchFamily="18" charset="0"/>
                          <a:ea typeface="+mn-ea"/>
                          <a:cs typeface="Times New Roman" pitchFamily="18" charset="0"/>
                        </a:rPr>
                        <a:t>,</a:t>
                      </a:r>
                      <a:r>
                        <a:rPr lang="en-US" sz="1200" b="0" kern="1200" dirty="0">
                          <a:solidFill>
                            <a:schemeClr val="tx1"/>
                          </a:solidFill>
                          <a:latin typeface="Times New Roman" pitchFamily="18" charset="0"/>
                          <a:ea typeface="+mn-ea"/>
                          <a:cs typeface="Times New Roman" pitchFamily="18" charset="0"/>
                        </a:rPr>
                        <a:t>4</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4 911 585.1</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4 911 585.1</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504056">
                <a:tc>
                  <a:txBody>
                    <a:bodyPr/>
                    <a:lstStyle/>
                    <a:p>
                      <a:pPr algn="l" fontAlgn="b"/>
                      <a:r>
                        <a:rPr lang="ru-RU" sz="1800" b="0" i="0" u="none" strike="noStrike" dirty="0">
                          <a:solidFill>
                            <a:srgbClr val="000000"/>
                          </a:solidFill>
                          <a:latin typeface="Times New Roman" pitchFamily="18" charset="0"/>
                          <a:cs typeface="Times New Roman" pitchFamily="18" charset="0"/>
                        </a:rPr>
                        <a:t> </a:t>
                      </a:r>
                      <a:r>
                        <a:rPr lang="ru-RU" sz="1800" dirty="0">
                          <a:latin typeface="Times New Roman" pitchFamily="18" charset="0"/>
                          <a:cs typeface="Times New Roman" pitchFamily="18" charset="0"/>
                        </a:rPr>
                        <a:t>С</a:t>
                      </a:r>
                      <a:r>
                        <a:rPr lang="ru-RU" sz="1800" dirty="0">
                          <a:solidFill>
                            <a:schemeClr val="tx1"/>
                          </a:solidFill>
                          <a:latin typeface="Times New Roman" pitchFamily="18" charset="0"/>
                          <a:cs typeface="Times New Roman" pitchFamily="18" charset="0"/>
                        </a:rPr>
                        <a:t>убсидии</a:t>
                      </a:r>
                      <a:endParaRPr lang="ru-RU" sz="1800" b="0"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dirty="0">
                          <a:latin typeface="Times New Roman" pitchFamily="18" charset="0"/>
                          <a:cs typeface="Times New Roman" pitchFamily="18" charset="0"/>
                        </a:rPr>
                        <a:t>8 324 127,8</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ru-RU" sz="1200" b="0" kern="1200" dirty="0">
                          <a:solidFill>
                            <a:schemeClr val="tx1"/>
                          </a:solidFill>
                          <a:latin typeface="Times New Roman" pitchFamily="18" charset="0"/>
                          <a:ea typeface="+mn-ea"/>
                          <a:cs typeface="Times New Roman" pitchFamily="18" charset="0"/>
                        </a:rPr>
                        <a:t>7 710 816.8</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en-US" sz="1200" b="0" i="0" u="none" strike="noStrike" kern="1200" dirty="0">
                          <a:solidFill>
                            <a:schemeClr val="tx1"/>
                          </a:solidFill>
                          <a:latin typeface="Times New Roman" pitchFamily="18" charset="0"/>
                          <a:ea typeface="+mn-ea"/>
                          <a:cs typeface="Times New Roman" pitchFamily="18" charset="0"/>
                        </a:rPr>
                        <a:t>8</a:t>
                      </a:r>
                      <a:r>
                        <a:rPr lang="ru-RU" sz="1200" b="0" kern="1200" dirty="0">
                          <a:solidFill>
                            <a:schemeClr val="tx1"/>
                          </a:solidFill>
                          <a:latin typeface="Times New Roman" pitchFamily="18" charset="0"/>
                          <a:ea typeface="+mn-ea"/>
                          <a:cs typeface="Times New Roman" pitchFamily="18" charset="0"/>
                        </a:rPr>
                        <a:t> </a:t>
                      </a:r>
                      <a:r>
                        <a:rPr lang="en-US" sz="1200" b="0" kern="1200" dirty="0">
                          <a:solidFill>
                            <a:schemeClr val="tx1"/>
                          </a:solidFill>
                          <a:latin typeface="Times New Roman" pitchFamily="18" charset="0"/>
                          <a:ea typeface="+mn-ea"/>
                          <a:cs typeface="Times New Roman" pitchFamily="18" charset="0"/>
                        </a:rPr>
                        <a:t>184</a:t>
                      </a:r>
                      <a:r>
                        <a:rPr lang="ru-RU" sz="1200" b="0" kern="1200" dirty="0">
                          <a:solidFill>
                            <a:schemeClr val="tx1"/>
                          </a:solidFill>
                          <a:latin typeface="Times New Roman" pitchFamily="18" charset="0"/>
                          <a:ea typeface="+mn-ea"/>
                          <a:cs typeface="Times New Roman" pitchFamily="18" charset="0"/>
                        </a:rPr>
                        <a:t> </a:t>
                      </a:r>
                      <a:r>
                        <a:rPr lang="en-US" sz="1200" b="0" kern="1200" dirty="0">
                          <a:solidFill>
                            <a:schemeClr val="tx1"/>
                          </a:solidFill>
                          <a:latin typeface="Times New Roman" pitchFamily="18" charset="0"/>
                          <a:ea typeface="+mn-ea"/>
                          <a:cs typeface="Times New Roman" pitchFamily="18" charset="0"/>
                        </a:rPr>
                        <a:t>123</a:t>
                      </a:r>
                      <a:r>
                        <a:rPr lang="ru-RU" sz="1200" b="0" kern="1200" dirty="0">
                          <a:solidFill>
                            <a:schemeClr val="tx1"/>
                          </a:solidFill>
                          <a:latin typeface="Times New Roman" pitchFamily="18" charset="0"/>
                          <a:ea typeface="+mn-ea"/>
                          <a:cs typeface="Times New Roman" pitchFamily="18" charset="0"/>
                        </a:rPr>
                        <a:t>,</a:t>
                      </a:r>
                      <a:r>
                        <a:rPr lang="en-US" sz="1200" b="0" kern="1200" dirty="0">
                          <a:solidFill>
                            <a:schemeClr val="tx1"/>
                          </a:solidFill>
                          <a:latin typeface="Times New Roman" pitchFamily="18" charset="0"/>
                          <a:ea typeface="+mn-ea"/>
                          <a:cs typeface="Times New Roman" pitchFamily="18" charset="0"/>
                        </a:rPr>
                        <a:t>5</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7</a:t>
                      </a:r>
                      <a:r>
                        <a:rPr lang="en-US" sz="1200" b="0" kern="1200" baseline="0" dirty="0">
                          <a:solidFill>
                            <a:schemeClr val="tx1"/>
                          </a:solidFill>
                          <a:latin typeface="Times New Roman" pitchFamily="18" charset="0"/>
                          <a:ea typeface="+mn-ea"/>
                          <a:cs typeface="Times New Roman" pitchFamily="18" charset="0"/>
                        </a:rPr>
                        <a:t> 572</a:t>
                      </a:r>
                      <a:r>
                        <a:rPr lang="ru-RU" sz="1200" b="0" kern="1200" dirty="0">
                          <a:solidFill>
                            <a:schemeClr val="tx1"/>
                          </a:solidFill>
                          <a:latin typeface="Times New Roman" pitchFamily="18" charset="0"/>
                          <a:ea typeface="+mn-ea"/>
                          <a:cs typeface="Times New Roman" pitchFamily="18" charset="0"/>
                        </a:rPr>
                        <a:t> </a:t>
                      </a:r>
                      <a:r>
                        <a:rPr lang="en-US" sz="1200" b="0" kern="1200" dirty="0">
                          <a:solidFill>
                            <a:schemeClr val="tx1"/>
                          </a:solidFill>
                          <a:latin typeface="Times New Roman" pitchFamily="18" charset="0"/>
                          <a:ea typeface="+mn-ea"/>
                          <a:cs typeface="Times New Roman" pitchFamily="18" charset="0"/>
                        </a:rPr>
                        <a:t>636</a:t>
                      </a:r>
                      <a:r>
                        <a:rPr lang="ru-RU" sz="1200" b="0" kern="1200" dirty="0">
                          <a:solidFill>
                            <a:schemeClr val="tx1"/>
                          </a:solidFill>
                          <a:latin typeface="Times New Roman" pitchFamily="18" charset="0"/>
                          <a:ea typeface="+mn-ea"/>
                          <a:cs typeface="Times New Roman" pitchFamily="18" charset="0"/>
                        </a:rPr>
                        <a:t>,6</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en-US" sz="1200" b="0" i="0" u="none" strike="noStrike" kern="1200" dirty="0">
                          <a:solidFill>
                            <a:schemeClr val="tx1"/>
                          </a:solidFill>
                          <a:latin typeface="Times New Roman" pitchFamily="18" charset="0"/>
                          <a:ea typeface="+mn-ea"/>
                          <a:cs typeface="Times New Roman" pitchFamily="18" charset="0"/>
                        </a:rPr>
                        <a:t>7</a:t>
                      </a:r>
                      <a:r>
                        <a:rPr lang="ru-RU" sz="1200" kern="1200" dirty="0">
                          <a:solidFill>
                            <a:schemeClr val="tx1"/>
                          </a:solidFill>
                          <a:latin typeface="Times New Roman" pitchFamily="18" charset="0"/>
                          <a:ea typeface="+mn-ea"/>
                          <a:cs typeface="Times New Roman" pitchFamily="18" charset="0"/>
                        </a:rPr>
                        <a:t> </a:t>
                      </a:r>
                      <a:r>
                        <a:rPr lang="en-US" sz="1200" kern="1200" dirty="0">
                          <a:solidFill>
                            <a:schemeClr val="tx1"/>
                          </a:solidFill>
                          <a:latin typeface="Times New Roman" pitchFamily="18" charset="0"/>
                          <a:ea typeface="+mn-ea"/>
                          <a:cs typeface="Times New Roman" pitchFamily="18" charset="0"/>
                        </a:rPr>
                        <a:t>427</a:t>
                      </a:r>
                      <a:r>
                        <a:rPr lang="ru-RU" sz="1200" kern="1200" dirty="0">
                          <a:solidFill>
                            <a:schemeClr val="tx1"/>
                          </a:solidFill>
                          <a:latin typeface="Times New Roman" pitchFamily="18" charset="0"/>
                          <a:ea typeface="+mn-ea"/>
                          <a:cs typeface="Times New Roman" pitchFamily="18" charset="0"/>
                        </a:rPr>
                        <a:t> </a:t>
                      </a:r>
                      <a:r>
                        <a:rPr lang="en-US" sz="1200" kern="1200" dirty="0">
                          <a:solidFill>
                            <a:schemeClr val="tx1"/>
                          </a:solidFill>
                          <a:latin typeface="Times New Roman" pitchFamily="18" charset="0"/>
                          <a:ea typeface="+mn-ea"/>
                          <a:cs typeface="Times New Roman" pitchFamily="18" charset="0"/>
                        </a:rPr>
                        <a:t>523</a:t>
                      </a:r>
                      <a:r>
                        <a:rPr lang="ru-RU" sz="1200" kern="1200" dirty="0">
                          <a:solidFill>
                            <a:schemeClr val="tx1"/>
                          </a:solidFill>
                          <a:latin typeface="Times New Roman" pitchFamily="18" charset="0"/>
                          <a:ea typeface="+mn-ea"/>
                          <a:cs typeface="Times New Roman" pitchFamily="18" charset="0"/>
                        </a:rPr>
                        <a:t>.1</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504056">
                <a:tc>
                  <a:txBody>
                    <a:bodyPr/>
                    <a:lstStyle/>
                    <a:p>
                      <a:pPr algn="l" fontAlgn="b"/>
                      <a:r>
                        <a:rPr lang="ru-RU" sz="1800" b="0" i="0" u="none" strike="noStrike" dirty="0">
                          <a:solidFill>
                            <a:srgbClr val="000000"/>
                          </a:solidFill>
                          <a:latin typeface="Times New Roman" pitchFamily="18" charset="0"/>
                          <a:cs typeface="Times New Roman" pitchFamily="18" charset="0"/>
                        </a:rPr>
                        <a:t> </a:t>
                      </a:r>
                      <a:r>
                        <a:rPr lang="ru-RU" sz="1800" dirty="0">
                          <a:latin typeface="Times New Roman" pitchFamily="18" charset="0"/>
                          <a:cs typeface="Times New Roman" pitchFamily="18" charset="0"/>
                        </a:rPr>
                        <a:t>С</a:t>
                      </a:r>
                      <a:r>
                        <a:rPr lang="ru-RU" sz="1800" dirty="0">
                          <a:solidFill>
                            <a:schemeClr val="tx1"/>
                          </a:solidFill>
                          <a:latin typeface="Times New Roman" pitchFamily="18" charset="0"/>
                          <a:cs typeface="Times New Roman" pitchFamily="18" charset="0"/>
                        </a:rPr>
                        <a:t>убвенции </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dirty="0">
                          <a:latin typeface="Times New Roman" pitchFamily="18" charset="0"/>
                          <a:cs typeface="Times New Roman" pitchFamily="18" charset="0"/>
                        </a:rPr>
                        <a:t>1 708 518,3</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ru-RU" sz="1200" b="0" kern="1200" dirty="0">
                          <a:solidFill>
                            <a:schemeClr val="tx1"/>
                          </a:solidFill>
                          <a:latin typeface="Times New Roman" pitchFamily="18" charset="0"/>
                          <a:ea typeface="+mn-ea"/>
                          <a:cs typeface="Times New Roman" pitchFamily="18" charset="0"/>
                        </a:rPr>
                        <a:t>1 410 574.9</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1 1</a:t>
                      </a:r>
                      <a:r>
                        <a:rPr lang="en-US" sz="1200" b="0" kern="1200" dirty="0">
                          <a:solidFill>
                            <a:schemeClr val="tx1"/>
                          </a:solidFill>
                          <a:latin typeface="Times New Roman" pitchFamily="18" charset="0"/>
                          <a:ea typeface="+mn-ea"/>
                          <a:cs typeface="Times New Roman" pitchFamily="18" charset="0"/>
                        </a:rPr>
                        <a:t>76</a:t>
                      </a:r>
                      <a:r>
                        <a:rPr lang="ru-RU" sz="1200" b="0" kern="1200" dirty="0">
                          <a:solidFill>
                            <a:schemeClr val="tx1"/>
                          </a:solidFill>
                          <a:latin typeface="Times New Roman" pitchFamily="18" charset="0"/>
                          <a:ea typeface="+mn-ea"/>
                          <a:cs typeface="Times New Roman" pitchFamily="18" charset="0"/>
                        </a:rPr>
                        <a:t> </a:t>
                      </a:r>
                      <a:r>
                        <a:rPr lang="en-US" sz="1200" b="0" kern="1200" dirty="0">
                          <a:solidFill>
                            <a:schemeClr val="tx1"/>
                          </a:solidFill>
                          <a:latin typeface="Times New Roman" pitchFamily="18" charset="0"/>
                          <a:ea typeface="+mn-ea"/>
                          <a:cs typeface="Times New Roman" pitchFamily="18" charset="0"/>
                        </a:rPr>
                        <a:t>572</a:t>
                      </a:r>
                      <a:r>
                        <a:rPr lang="ru-RU" sz="1200" b="0" kern="1200" dirty="0">
                          <a:solidFill>
                            <a:schemeClr val="tx1"/>
                          </a:solidFill>
                          <a:latin typeface="Times New Roman" pitchFamily="18" charset="0"/>
                          <a:ea typeface="+mn-ea"/>
                          <a:cs typeface="Times New Roman" pitchFamily="18" charset="0"/>
                        </a:rPr>
                        <a:t>,5</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1 1</a:t>
                      </a:r>
                      <a:r>
                        <a:rPr lang="en-US" sz="1200" b="0" kern="1200" dirty="0">
                          <a:solidFill>
                            <a:schemeClr val="tx1"/>
                          </a:solidFill>
                          <a:latin typeface="Times New Roman" pitchFamily="18" charset="0"/>
                          <a:ea typeface="+mn-ea"/>
                          <a:cs typeface="Times New Roman" pitchFamily="18" charset="0"/>
                        </a:rPr>
                        <a:t>51</a:t>
                      </a:r>
                      <a:r>
                        <a:rPr lang="ru-RU" sz="1200" b="0" kern="1200" dirty="0">
                          <a:solidFill>
                            <a:schemeClr val="tx1"/>
                          </a:solidFill>
                          <a:latin typeface="Times New Roman" pitchFamily="18" charset="0"/>
                          <a:ea typeface="+mn-ea"/>
                          <a:cs typeface="Times New Roman" pitchFamily="18" charset="0"/>
                        </a:rPr>
                        <a:t> </a:t>
                      </a:r>
                      <a:r>
                        <a:rPr lang="en-US" sz="1200" b="0" kern="1200" dirty="0">
                          <a:solidFill>
                            <a:schemeClr val="tx1"/>
                          </a:solidFill>
                          <a:latin typeface="Times New Roman" pitchFamily="18" charset="0"/>
                          <a:ea typeface="+mn-ea"/>
                          <a:cs typeface="Times New Roman" pitchFamily="18" charset="0"/>
                        </a:rPr>
                        <a:t>579</a:t>
                      </a:r>
                      <a:r>
                        <a:rPr lang="ru-RU" sz="1200" b="0" kern="1200" dirty="0">
                          <a:solidFill>
                            <a:schemeClr val="tx1"/>
                          </a:solidFill>
                          <a:latin typeface="Times New Roman" pitchFamily="18" charset="0"/>
                          <a:ea typeface="+mn-ea"/>
                          <a:cs typeface="Times New Roman" pitchFamily="18" charset="0"/>
                        </a:rPr>
                        <a:t>,8</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1 </a:t>
                      </a:r>
                      <a:r>
                        <a:rPr lang="en-US" sz="1200" kern="1200" dirty="0">
                          <a:solidFill>
                            <a:schemeClr val="tx1"/>
                          </a:solidFill>
                          <a:latin typeface="Times New Roman" pitchFamily="18" charset="0"/>
                          <a:ea typeface="+mn-ea"/>
                          <a:cs typeface="Times New Roman" pitchFamily="18" charset="0"/>
                        </a:rPr>
                        <a:t>207</a:t>
                      </a:r>
                      <a:r>
                        <a:rPr lang="ru-RU" sz="1200" kern="1200" dirty="0">
                          <a:solidFill>
                            <a:schemeClr val="tx1"/>
                          </a:solidFill>
                          <a:latin typeface="Times New Roman" pitchFamily="18" charset="0"/>
                          <a:ea typeface="+mn-ea"/>
                          <a:cs typeface="Times New Roman" pitchFamily="18" charset="0"/>
                        </a:rPr>
                        <a:t> </a:t>
                      </a:r>
                      <a:r>
                        <a:rPr lang="en-US" sz="1200" kern="1200" dirty="0">
                          <a:solidFill>
                            <a:schemeClr val="tx1"/>
                          </a:solidFill>
                          <a:latin typeface="Times New Roman" pitchFamily="18" charset="0"/>
                          <a:ea typeface="+mn-ea"/>
                          <a:cs typeface="Times New Roman" pitchFamily="18" charset="0"/>
                        </a:rPr>
                        <a:t>761</a:t>
                      </a:r>
                      <a:r>
                        <a:rPr lang="ru-RU" sz="1200" kern="1200" dirty="0">
                          <a:solidFill>
                            <a:schemeClr val="tx1"/>
                          </a:solidFill>
                          <a:latin typeface="Times New Roman" pitchFamily="18" charset="0"/>
                          <a:ea typeface="+mn-ea"/>
                          <a:cs typeface="Times New Roman" pitchFamily="18" charset="0"/>
                        </a:rPr>
                        <a:t>.</a:t>
                      </a:r>
                      <a:r>
                        <a:rPr lang="en-US" sz="1200" kern="1200" dirty="0">
                          <a:solidFill>
                            <a:schemeClr val="tx1"/>
                          </a:solidFill>
                          <a:latin typeface="Times New Roman" pitchFamily="18" charset="0"/>
                          <a:ea typeface="+mn-ea"/>
                          <a:cs typeface="Times New Roman" pitchFamily="18" charset="0"/>
                        </a:rPr>
                        <a:t>6</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576064">
                <a:tc>
                  <a:txBody>
                    <a:bodyPr/>
                    <a:lstStyle/>
                    <a:p>
                      <a:pPr algn="l" fontAlgn="b"/>
                      <a:r>
                        <a:rPr lang="ru-RU" sz="1800" b="0" i="0" u="none" strike="noStrike" dirty="0">
                          <a:solidFill>
                            <a:srgbClr val="000000"/>
                          </a:solidFill>
                          <a:latin typeface="Times New Roman" pitchFamily="18" charset="0"/>
                          <a:cs typeface="Times New Roman" pitchFamily="18" charset="0"/>
                        </a:rPr>
                        <a:t> </a:t>
                      </a:r>
                      <a:r>
                        <a:rPr lang="ru-RU" sz="1800" dirty="0">
                          <a:latin typeface="Times New Roman" pitchFamily="18" charset="0"/>
                          <a:cs typeface="Times New Roman" pitchFamily="18" charset="0"/>
                        </a:rPr>
                        <a:t>Иные межбюджетные трансферты</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ru-RU" sz="1200" b="0" dirty="0">
                          <a:latin typeface="Times New Roman" pitchFamily="18" charset="0"/>
                          <a:cs typeface="Times New Roman" pitchFamily="18" charset="0"/>
                        </a:rPr>
                        <a:t>4 132 999,9</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6 794 713.4</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i="0" u="none" strike="noStrike" kern="1200" dirty="0">
                          <a:solidFill>
                            <a:schemeClr val="tx1"/>
                          </a:solidFill>
                          <a:latin typeface="Times New Roman" pitchFamily="18" charset="0"/>
                          <a:ea typeface="+mn-ea"/>
                          <a:cs typeface="Times New Roman" pitchFamily="18" charset="0"/>
                        </a:rPr>
                        <a:t>3</a:t>
                      </a:r>
                      <a:r>
                        <a:rPr lang="ru-RU" sz="1200" b="0" i="0" u="none" strike="noStrike" kern="1200" baseline="0" dirty="0">
                          <a:solidFill>
                            <a:schemeClr val="tx1"/>
                          </a:solidFill>
                          <a:latin typeface="Times New Roman" pitchFamily="18" charset="0"/>
                          <a:ea typeface="+mn-ea"/>
                          <a:cs typeface="Times New Roman" pitchFamily="18" charset="0"/>
                        </a:rPr>
                        <a:t> 186</a:t>
                      </a:r>
                      <a:r>
                        <a:rPr lang="ru-RU" sz="1200" b="0" kern="1200" dirty="0">
                          <a:solidFill>
                            <a:schemeClr val="tx1"/>
                          </a:solidFill>
                          <a:latin typeface="Times New Roman" pitchFamily="18" charset="0"/>
                          <a:ea typeface="+mn-ea"/>
                          <a:cs typeface="Times New Roman" pitchFamily="18" charset="0"/>
                        </a:rPr>
                        <a:t> 222,5</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0" kern="1200" dirty="0">
                          <a:solidFill>
                            <a:schemeClr val="tx1"/>
                          </a:solidFill>
                          <a:latin typeface="Times New Roman" pitchFamily="18" charset="0"/>
                          <a:ea typeface="+mn-ea"/>
                          <a:cs typeface="Times New Roman" pitchFamily="18" charset="0"/>
                        </a:rPr>
                        <a:t>585 921,7</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299 738.3</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812662">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600" dirty="0">
                          <a:latin typeface="Times New Roman" pitchFamily="18" charset="0"/>
                          <a:cs typeface="Times New Roman" pitchFamily="18" charset="0"/>
                        </a:rPr>
                        <a:t>БЕЗВОЗМЕЗДНЫЕ ПОСТУПЛЕНИЯ ОТ ГОСУДАРСТВЕННЫХ (МУНИЦИПАЛЬНЫХ) ОРГАНИЗАЦИЙ</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chemeClr val="tx1"/>
                          </a:solidFill>
                          <a:latin typeface="Times New Roman" pitchFamily="18" charset="0"/>
                          <a:cs typeface="Times New Roman" pitchFamily="18" charset="0"/>
                        </a:rPr>
                        <a:t>29 115,1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chemeClr val="tx1"/>
                          </a:solidFill>
                          <a:latin typeface="Times New Roman" pitchFamily="18" charset="0"/>
                          <a:cs typeface="Times New Roman" pitchFamily="18" charset="0"/>
                        </a:rPr>
                        <a:t>203 676,1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chemeClr val="tx1"/>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chemeClr val="tx1"/>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chemeClr val="tx1"/>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cxnSp>
        <p:nvCxnSpPr>
          <p:cNvPr id="7" name="Прямая соединительная линия 6"/>
          <p:cNvCxnSpPr/>
          <p:nvPr/>
        </p:nvCxnSpPr>
        <p:spPr>
          <a:xfrm>
            <a:off x="179512" y="5517232"/>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79512" y="980728"/>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79512" y="980728"/>
            <a:ext cx="0" cy="4536504"/>
          </a:xfrm>
          <a:prstGeom prst="line">
            <a:avLst/>
          </a:prstGeom>
        </p:spPr>
        <p:style>
          <a:lnRef idx="1">
            <a:schemeClr val="accent1"/>
          </a:lnRef>
          <a:fillRef idx="0">
            <a:schemeClr val="accent1"/>
          </a:fillRef>
          <a:effectRef idx="0">
            <a:schemeClr val="accent1"/>
          </a:effectRef>
          <a:fontRef idx="minor">
            <a:schemeClr val="tx1"/>
          </a:fontRef>
        </p:style>
      </p:cxnSp>
      <p:pic>
        <p:nvPicPr>
          <p:cNvPr id="27654" name="Picture 6" descr="https://gyroscooter-72.ru/wp-content/uploads/2019/03/Chto_vklyuchayut_v_sebya_kommercheskie_rashody_5.jpg"/>
          <p:cNvPicPr>
            <a:picLocks noChangeAspect="1" noChangeArrowheads="1"/>
          </p:cNvPicPr>
          <p:nvPr/>
        </p:nvPicPr>
        <p:blipFill>
          <a:blip r:embed="rId2" cstate="print"/>
          <a:srcRect/>
          <a:stretch>
            <a:fillRect/>
          </a:stretch>
        </p:blipFill>
        <p:spPr bwMode="auto">
          <a:xfrm>
            <a:off x="179512" y="5517232"/>
            <a:ext cx="8784976" cy="1152128"/>
          </a:xfrm>
          <a:prstGeom prst="rect">
            <a:avLst/>
          </a:prstGeom>
          <a:noFill/>
        </p:spPr>
      </p:pic>
      <p:sp>
        <p:nvSpPr>
          <p:cNvPr id="12" name="Номер слайда 11"/>
          <p:cNvSpPr>
            <a:spLocks noGrp="1"/>
          </p:cNvSpPr>
          <p:nvPr>
            <p:ph type="sldNum" sz="quarter" idx="12"/>
          </p:nvPr>
        </p:nvSpPr>
        <p:spPr>
          <a:xfrm>
            <a:off x="6553200" y="6597352"/>
            <a:ext cx="2590800" cy="260648"/>
          </a:xfrm>
        </p:spPr>
        <p:txBody>
          <a:bodyPr/>
          <a:lstStyle/>
          <a:p>
            <a:fld id="{055EE535-72A8-4E0F-A886-40F55435ED15}" type="slidenum">
              <a:rPr lang="ru-RU" smtClean="0"/>
              <a:pPr/>
              <a:t>14</a:t>
            </a:fld>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55EE535-72A8-4E0F-A886-40F55435ED15}" type="slidenum">
              <a:rPr lang="ru-RU" smtClean="0"/>
              <a:pPr/>
              <a:t>15</a:t>
            </a:fld>
            <a:endParaRPr lang="ru-RU" dirty="0"/>
          </a:p>
        </p:txBody>
      </p:sp>
      <p:sp>
        <p:nvSpPr>
          <p:cNvPr id="3" name="Прямоугольник 2"/>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27584" y="116632"/>
            <a:ext cx="7560840" cy="720080"/>
          </a:xfrm>
          <a:prstGeom prst="rect">
            <a:avLst/>
          </a:prstGeom>
          <a:solidFill>
            <a:schemeClr val="tx2">
              <a:lumMod val="60000"/>
              <a:lumOff val="40000"/>
            </a:schemeClr>
          </a:solidFill>
          <a:ln w="57150">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itchFamily="18" charset="0"/>
                <a:cs typeface="Times New Roman" pitchFamily="18" charset="0"/>
              </a:rPr>
              <a:t>Источники финансирования дефицита республиканского бюджета Республики Адыгея на 2022 год</a:t>
            </a:r>
          </a:p>
        </p:txBody>
      </p:sp>
      <p:pic>
        <p:nvPicPr>
          <p:cNvPr id="1026" name="Picture 2" descr="https://data.nalog.ru/cdn/image/1879911/original.jpg"/>
          <p:cNvPicPr>
            <a:picLocks noChangeAspect="1" noChangeArrowheads="1"/>
          </p:cNvPicPr>
          <p:nvPr/>
        </p:nvPicPr>
        <p:blipFill>
          <a:blip r:embed="rId2" cstate="print"/>
          <a:srcRect/>
          <a:stretch>
            <a:fillRect/>
          </a:stretch>
        </p:blipFill>
        <p:spPr bwMode="auto">
          <a:xfrm>
            <a:off x="539552" y="1196752"/>
            <a:ext cx="8208912" cy="5184576"/>
          </a:xfrm>
          <a:prstGeom prst="rect">
            <a:avLst/>
          </a:prstGeom>
          <a:noFill/>
        </p:spPr>
      </p:pic>
      <p:graphicFrame>
        <p:nvGraphicFramePr>
          <p:cNvPr id="5" name="Таблица 4"/>
          <p:cNvGraphicFramePr>
            <a:graphicFrameLocks noGrp="1"/>
          </p:cNvGraphicFramePr>
          <p:nvPr/>
        </p:nvGraphicFramePr>
        <p:xfrm>
          <a:off x="539552" y="1196749"/>
          <a:ext cx="6624737" cy="3096348"/>
        </p:xfrm>
        <a:graphic>
          <a:graphicData uri="http://schemas.openxmlformats.org/drawingml/2006/table">
            <a:tbl>
              <a:tblPr/>
              <a:tblGrid>
                <a:gridCol w="2915032">
                  <a:extLst>
                    <a:ext uri="{9D8B030D-6E8A-4147-A177-3AD203B41FA5}">
                      <a16:colId xmlns:a16="http://schemas.microsoft.com/office/drawing/2014/main" val="20000"/>
                    </a:ext>
                  </a:extLst>
                </a:gridCol>
                <a:gridCol w="1215816">
                  <a:extLst>
                    <a:ext uri="{9D8B030D-6E8A-4147-A177-3AD203B41FA5}">
                      <a16:colId xmlns:a16="http://schemas.microsoft.com/office/drawing/2014/main" val="20001"/>
                    </a:ext>
                  </a:extLst>
                </a:gridCol>
                <a:gridCol w="1142574">
                  <a:extLst>
                    <a:ext uri="{9D8B030D-6E8A-4147-A177-3AD203B41FA5}">
                      <a16:colId xmlns:a16="http://schemas.microsoft.com/office/drawing/2014/main" val="20002"/>
                    </a:ext>
                  </a:extLst>
                </a:gridCol>
                <a:gridCol w="1351315">
                  <a:extLst>
                    <a:ext uri="{9D8B030D-6E8A-4147-A177-3AD203B41FA5}">
                      <a16:colId xmlns:a16="http://schemas.microsoft.com/office/drawing/2014/main" val="20003"/>
                    </a:ext>
                  </a:extLst>
                </a:gridCol>
              </a:tblGrid>
              <a:tr h="370821">
                <a:tc>
                  <a:txBody>
                    <a:bodyPr/>
                    <a:lstStyle/>
                    <a:p>
                      <a:pPr algn="ctr" fontAlgn="b"/>
                      <a:r>
                        <a:rPr lang="ru-RU" sz="1800" b="0" i="0" u="none" strike="noStrike" dirty="0">
                          <a:solidFill>
                            <a:srgbClr val="000000"/>
                          </a:solidFill>
                          <a:latin typeface="Times New Roman" pitchFamily="18" charset="0"/>
                          <a:cs typeface="Times New Roman" pitchFamily="18" charset="0"/>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800" b="0" i="0" u="none" strike="noStrike" dirty="0">
                          <a:solidFill>
                            <a:srgbClr val="000000"/>
                          </a:solidFill>
                          <a:latin typeface="Times New Roman" pitchFamily="18" charset="0"/>
                          <a:cs typeface="Times New Roman" pitchFamily="18" charset="0"/>
                        </a:rPr>
                        <a:t>2022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800" b="0" i="0" u="none" strike="noStrike" dirty="0">
                          <a:solidFill>
                            <a:srgbClr val="000000"/>
                          </a:solidFill>
                          <a:latin typeface="Times New Roman" pitchFamily="18" charset="0"/>
                          <a:cs typeface="Times New Roman" pitchFamily="18" charset="0"/>
                        </a:rPr>
                        <a:t>2023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800" b="0" i="0" u="none" strike="noStrike" dirty="0">
                          <a:solidFill>
                            <a:srgbClr val="000000"/>
                          </a:solidFill>
                          <a:latin typeface="Times New Roman" pitchFamily="18" charset="0"/>
                          <a:cs typeface="Times New Roman" pitchFamily="18" charset="0"/>
                        </a:rPr>
                        <a:t>2024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778722">
                <a:tc>
                  <a:txBody>
                    <a:bodyPr/>
                    <a:lstStyle/>
                    <a:p>
                      <a:pPr algn="l" fontAlgn="b"/>
                      <a:r>
                        <a:rPr lang="ru-RU" sz="1400" b="0" i="0" u="none" strike="noStrike" dirty="0">
                          <a:solidFill>
                            <a:srgbClr val="000000"/>
                          </a:solidFill>
                          <a:latin typeface="Times New Roman"/>
                        </a:rPr>
                        <a:t>Кредиты кредитных организаций в валюте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879470,0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533980,7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244380,7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168083">
                <a:tc>
                  <a:txBody>
                    <a:bodyPr/>
                    <a:lstStyle/>
                    <a:p>
                      <a:pPr algn="l" fontAlgn="b"/>
                      <a:r>
                        <a:rPr lang="ru-RU" sz="1400" b="0" i="0" u="none" strike="noStrike" dirty="0">
                          <a:solidFill>
                            <a:srgbClr val="000000"/>
                          </a:solidFill>
                          <a:latin typeface="Times New Roman"/>
                        </a:rPr>
                        <a:t>Бюджетные кредиты из других бюджетов бюджетной системы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-127360,2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-127360,2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-127360,2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389361">
                <a:tc>
                  <a:txBody>
                    <a:bodyPr/>
                    <a:lstStyle/>
                    <a:p>
                      <a:pPr algn="l" fontAlgn="b"/>
                      <a:r>
                        <a:rPr lang="ru-RU" sz="1400" b="0" i="0" u="none" strike="noStrike" dirty="0">
                          <a:solidFill>
                            <a:srgbClr val="000000"/>
                          </a:solidFill>
                          <a:latin typeface="Times New Roman"/>
                        </a:rPr>
                        <a:t>Иные источники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173579,5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16979,5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6979,5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89361">
                <a:tc>
                  <a:txBody>
                    <a:bodyPr/>
                    <a:lstStyle/>
                    <a:p>
                      <a:pPr algn="l" fontAlgn="b"/>
                      <a:r>
                        <a:rPr lang="ru-RU" sz="1400" b="0" i="0" u="none" strike="noStrike" dirty="0">
                          <a:solidFill>
                            <a:srgbClr val="000000"/>
                          </a:solidFill>
                          <a:latin typeface="Times New Roman"/>
                        </a:rPr>
                        <a:t>Изменение остатков средств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7" name="Прямоугольник 6"/>
          <p:cNvSpPr/>
          <p:nvPr/>
        </p:nvSpPr>
        <p:spPr>
          <a:xfrm>
            <a:off x="7524328" y="908720"/>
            <a:ext cx="12744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i="1" dirty="0">
                <a:solidFill>
                  <a:schemeClr val="tx1"/>
                </a:solidFill>
                <a:latin typeface="Times New Roman" pitchFamily="18" charset="0"/>
                <a:cs typeface="Times New Roman" pitchFamily="18" charset="0"/>
              </a:rPr>
              <a:t>тыс. руб.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971600" y="116632"/>
            <a:ext cx="7200800" cy="797768"/>
          </a:xfrm>
          <a:prstGeom prst="rect">
            <a:avLst/>
          </a:prstGeom>
          <a:ln>
            <a:solidFill>
              <a:schemeClr val="bg1"/>
            </a:solidFill>
          </a:ln>
          <a:effectLst>
            <a:glow rad="1397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Оценка потерь республиканского бюджета Республики Адыгея</a:t>
            </a:r>
            <a:endParaRPr lang="en-US" dirty="0">
              <a:latin typeface="Times New Roman" pitchFamily="18" charset="0"/>
              <a:cs typeface="Times New Roman" pitchFamily="18" charset="0"/>
            </a:endParaRPr>
          </a:p>
          <a:p>
            <a:pPr algn="ctr"/>
            <a:r>
              <a:rPr lang="ru-RU" dirty="0">
                <a:latin typeface="Times New Roman" pitchFamily="18" charset="0"/>
                <a:cs typeface="Times New Roman" pitchFamily="18" charset="0"/>
              </a:rPr>
              <a:t> в 2022 - 2024 годах от предоставления налоговых льгот, установленных законодательством Республики Адыгея</a:t>
            </a:r>
          </a:p>
        </p:txBody>
      </p:sp>
      <p:graphicFrame>
        <p:nvGraphicFramePr>
          <p:cNvPr id="4" name="Таблица 3"/>
          <p:cNvGraphicFramePr>
            <a:graphicFrameLocks noGrp="1"/>
          </p:cNvGraphicFramePr>
          <p:nvPr/>
        </p:nvGraphicFramePr>
        <p:xfrm>
          <a:off x="179512" y="1052735"/>
          <a:ext cx="8856984" cy="5544618"/>
        </p:xfrm>
        <a:graphic>
          <a:graphicData uri="http://schemas.openxmlformats.org/drawingml/2006/table">
            <a:tbl>
              <a:tblPr>
                <a:effectLst>
                  <a:innerShdw blurRad="63500" dist="50800" dir="18900000">
                    <a:prstClr val="black">
                      <a:alpha val="50000"/>
                    </a:prstClr>
                  </a:innerShdw>
                </a:effectLst>
              </a:tblPr>
              <a:tblGrid>
                <a:gridCol w="396044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tblGrid>
              <a:tr h="586101">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b="0" dirty="0">
                          <a:latin typeface="Times New Roman" pitchFamily="18" charset="0"/>
                          <a:cs typeface="Times New Roman" pitchFamily="18" charset="0"/>
                        </a:rPr>
                        <a:t>Вид налога, по которому предоставлены налоговые льготы, содержание льготы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b="0" dirty="0">
                          <a:latin typeface="Times New Roman" pitchFamily="18" charset="0"/>
                          <a:cs typeface="Times New Roman" pitchFamily="18" charset="0"/>
                        </a:rPr>
                        <a:t>2020 год (факт)</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b="0" dirty="0">
                          <a:latin typeface="Times New Roman" pitchFamily="18" charset="0"/>
                          <a:cs typeface="Times New Roman" pitchFamily="18" charset="0"/>
                        </a:rPr>
                        <a:t>2021 год (оценка)</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b="0" dirty="0">
                          <a:latin typeface="Times New Roman" pitchFamily="18" charset="0"/>
                          <a:cs typeface="Times New Roman" pitchFamily="18" charset="0"/>
                        </a:rPr>
                        <a:t>2022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b="0" dirty="0">
                          <a:latin typeface="Times New Roman" pitchFamily="18" charset="0"/>
                          <a:cs typeface="Times New Roman" pitchFamily="18" charset="0"/>
                        </a:rPr>
                        <a:t>2023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b="0" dirty="0">
                          <a:latin typeface="Times New Roman" pitchFamily="18" charset="0"/>
                          <a:cs typeface="Times New Roman" pitchFamily="18" charset="0"/>
                        </a:rPr>
                        <a:t>2024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62936">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ВСЕГО</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223433,0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184954,0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233738,0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238219,0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171367,0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82824">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400" b="1" dirty="0">
                          <a:latin typeface="Times New Roman" pitchFamily="18" charset="0"/>
                          <a:cs typeface="Times New Roman" pitchFamily="18" charset="0"/>
                        </a:rPr>
                        <a:t>Налог на имущество организаций </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16424,0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66356,0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115140,0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119621,0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kern="1200" dirty="0">
                          <a:solidFill>
                            <a:schemeClr val="tx1"/>
                          </a:solidFill>
                          <a:latin typeface="Times New Roman" pitchFamily="18" charset="0"/>
                          <a:ea typeface="+mn-ea"/>
                          <a:cs typeface="Times New Roman" pitchFamily="18" charset="0"/>
                        </a:rPr>
                        <a:t>52769,0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508432">
                <a:tc>
                  <a:txBody>
                    <a:bodyPr/>
                    <a:lstStyle/>
                    <a:p>
                      <a:pPr algn="just" fontAlgn="b"/>
                      <a:r>
                        <a:rPr lang="ru-RU" sz="1400" kern="1200" baseline="0" dirty="0">
                          <a:solidFill>
                            <a:schemeClr val="tx1"/>
                          </a:solidFill>
                          <a:latin typeface="Times New Roman" pitchFamily="18" charset="0"/>
                          <a:ea typeface="+mn-ea"/>
                          <a:cs typeface="Times New Roman" pitchFamily="18" charset="0"/>
                        </a:rPr>
                        <a:t>  П</a:t>
                      </a:r>
                      <a:r>
                        <a:rPr lang="ru-RU" sz="1400" kern="1200" dirty="0">
                          <a:solidFill>
                            <a:schemeClr val="tx1"/>
                          </a:solidFill>
                          <a:latin typeface="Times New Roman" pitchFamily="18" charset="0"/>
                          <a:ea typeface="+mn-ea"/>
                          <a:cs typeface="Times New Roman" pitchFamily="18" charset="0"/>
                        </a:rPr>
                        <a:t>редприятия и организации, реализующие инвестиционные проекты согласно перечню важнейших строек и объектов в части собственного и привлеченного имущества, используемого для реализации инвестиционного проекта, освобождаются от уплаты налога на период полной окупаемости вложенных средств, предусмотренных инвестиционным проектом, но не более трех лет в части собственного и привлеченного имущества, используемого для реализации инвестиционного проекта</a:t>
                      </a:r>
                      <a:r>
                        <a:rPr lang="ru-RU" sz="1400" b="0" i="0" u="none" strike="noStrike" kern="1200" dirty="0">
                          <a:solidFill>
                            <a:srgbClr val="000000"/>
                          </a:solidFill>
                          <a:latin typeface="Times New Roman" pitchFamily="18" charset="0"/>
                          <a:ea typeface="+mn-ea"/>
                          <a:cs typeface="Times New Roman" pitchFamily="18" charset="0"/>
                        </a:rPr>
                        <a:t>;</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3204,0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56356,0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105140,0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109621,0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42769,0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145727">
                <a:tc>
                  <a:txBody>
                    <a:bodyPr/>
                    <a:lstStyle/>
                    <a:p>
                      <a:pPr algn="just"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Пониженная ставка налога (0 процентов) организациям здравоохранения, учредителями которых являются общественные организации и фонды, в части собственного имущества, используемого ими для нужд здравоохранения;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951,0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1000,0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1000,0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1000,0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1000,0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758598">
                <a:tc>
                  <a:txBody>
                    <a:bodyPr/>
                    <a:lstStyle/>
                    <a:p>
                      <a:pPr algn="just" fontAlgn="b"/>
                      <a:r>
                        <a:rPr lang="ru-RU" sz="1400" kern="1200" dirty="0">
                          <a:solidFill>
                            <a:schemeClr val="tx1"/>
                          </a:solidFill>
                          <a:latin typeface="Times New Roman" pitchFamily="18" charset="0"/>
                          <a:ea typeface="+mn-ea"/>
                          <a:cs typeface="Times New Roman" pitchFamily="18" charset="0"/>
                        </a:rPr>
                        <a:t>Автономные учреждения Республики Адыгея в отношении имущества, используемого для </a:t>
                      </a:r>
                      <a:r>
                        <a:rPr lang="ru-RU" sz="1400" kern="1200" dirty="0" err="1">
                          <a:solidFill>
                            <a:schemeClr val="tx1"/>
                          </a:solidFill>
                          <a:latin typeface="Times New Roman" pitchFamily="18" charset="0"/>
                          <a:ea typeface="+mn-ea"/>
                          <a:cs typeface="Times New Roman" pitchFamily="18" charset="0"/>
                        </a:rPr>
                        <a:t>бизнес-инкубаторов</a:t>
                      </a:r>
                      <a:r>
                        <a:rPr lang="ru-RU" sz="1400" kern="1200" dirty="0">
                          <a:solidFill>
                            <a:schemeClr val="tx1"/>
                          </a:solidFill>
                          <a:latin typeface="Times New Roman" pitchFamily="18" charset="0"/>
                          <a:ea typeface="+mn-ea"/>
                          <a:cs typeface="Times New Roman" pitchFamily="18" charset="0"/>
                        </a:rPr>
                        <a:t>, освобождаются от уплаты;</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12269,0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9000,0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9000,0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9000,0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kern="1200" dirty="0">
                          <a:solidFill>
                            <a:schemeClr val="tx1"/>
                          </a:solidFill>
                          <a:latin typeface="Times New Roman" pitchFamily="18" charset="0"/>
                          <a:ea typeface="+mn-ea"/>
                          <a:cs typeface="Times New Roman" pitchFamily="18" charset="0"/>
                        </a:rPr>
                        <a:t>9000,0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5" name="Прямоугольник 4"/>
          <p:cNvSpPr/>
          <p:nvPr/>
        </p:nvSpPr>
        <p:spPr>
          <a:xfrm>
            <a:off x="8172400" y="76470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cs typeface="Times New Roman" pitchFamily="18" charset="0"/>
              </a:rPr>
              <a:t>тыс.руб.</a:t>
            </a:r>
          </a:p>
        </p:txBody>
      </p:sp>
      <p:sp>
        <p:nvSpPr>
          <p:cNvPr id="7" name="Номер слайда 6"/>
          <p:cNvSpPr>
            <a:spLocks noGrp="1"/>
          </p:cNvSpPr>
          <p:nvPr>
            <p:ph type="sldNum" sz="quarter" idx="12"/>
          </p:nvPr>
        </p:nvSpPr>
        <p:spPr>
          <a:xfrm>
            <a:off x="7010400" y="6597352"/>
            <a:ext cx="2133600" cy="260648"/>
          </a:xfrm>
        </p:spPr>
        <p:txBody>
          <a:bodyPr/>
          <a:lstStyle/>
          <a:p>
            <a:fld id="{055EE535-72A8-4E0F-A886-40F55435ED15}" type="slidenum">
              <a:rPr lang="ru-RU" smtClean="0"/>
              <a:pPr/>
              <a:t>16</a:t>
            </a:fld>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99592" y="0"/>
            <a:ext cx="6624736" cy="836712"/>
          </a:xfrm>
          <a:prstGeom prst="rect">
            <a:avLst/>
          </a:prstGeom>
          <a:ln w="28575">
            <a:solidFill>
              <a:schemeClr val="bg1"/>
            </a:solidFill>
          </a:ln>
          <a:effectLst>
            <a:glow rad="1397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Оценка потерь республиканского бюджета Республики Адыгея в 2022 - 2024 годах от предоставления налоговых льгот, установленных законодательством Республики Адыгея</a:t>
            </a:r>
          </a:p>
        </p:txBody>
      </p:sp>
      <p:sp>
        <p:nvSpPr>
          <p:cNvPr id="4" name="Прямоугольник 3"/>
          <p:cNvSpPr/>
          <p:nvPr/>
        </p:nvSpPr>
        <p:spPr>
          <a:xfrm>
            <a:off x="7668344" y="116632"/>
            <a:ext cx="14184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solidFill>
                <a:latin typeface="Times New Roman" pitchFamily="18" charset="0"/>
                <a:cs typeface="Times New Roman" pitchFamily="18" charset="0"/>
              </a:rPr>
              <a:t>продолжение</a:t>
            </a:r>
            <a:r>
              <a:rPr lang="ru-RU" sz="1600" i="1" dirty="0">
                <a:latin typeface="Times New Roman" pitchFamily="18" charset="0"/>
                <a:cs typeface="Times New Roman" pitchFamily="18" charset="0"/>
              </a:rPr>
              <a:t> </a:t>
            </a:r>
          </a:p>
        </p:txBody>
      </p:sp>
      <p:sp>
        <p:nvSpPr>
          <p:cNvPr id="5" name="Прямоугольник 4"/>
          <p:cNvSpPr/>
          <p:nvPr/>
        </p:nvSpPr>
        <p:spPr>
          <a:xfrm>
            <a:off x="7740352" y="548680"/>
            <a:ext cx="115212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тыс.руб.</a:t>
            </a:r>
          </a:p>
        </p:txBody>
      </p:sp>
      <p:graphicFrame>
        <p:nvGraphicFramePr>
          <p:cNvPr id="6" name="Таблица 5"/>
          <p:cNvGraphicFramePr>
            <a:graphicFrameLocks noGrp="1"/>
          </p:cNvGraphicFramePr>
          <p:nvPr/>
        </p:nvGraphicFramePr>
        <p:xfrm>
          <a:off x="107504" y="980726"/>
          <a:ext cx="8928993" cy="5550264"/>
        </p:xfrm>
        <a:graphic>
          <a:graphicData uri="http://schemas.openxmlformats.org/drawingml/2006/table">
            <a:tbl>
              <a:tblPr>
                <a:effectLst>
                  <a:outerShdw blurRad="50800" dist="38100" algn="l" rotWithShape="0">
                    <a:prstClr val="black">
                      <a:alpha val="40000"/>
                    </a:prstClr>
                  </a:outerShdw>
                </a:effectLst>
              </a:tblPr>
              <a:tblGrid>
                <a:gridCol w="3755602">
                  <a:extLst>
                    <a:ext uri="{9D8B030D-6E8A-4147-A177-3AD203B41FA5}">
                      <a16:colId xmlns:a16="http://schemas.microsoft.com/office/drawing/2014/main" val="20000"/>
                    </a:ext>
                  </a:extLst>
                </a:gridCol>
                <a:gridCol w="1092970">
                  <a:extLst>
                    <a:ext uri="{9D8B030D-6E8A-4147-A177-3AD203B41FA5}">
                      <a16:colId xmlns:a16="http://schemas.microsoft.com/office/drawing/2014/main" val="20001"/>
                    </a:ext>
                  </a:extLst>
                </a:gridCol>
                <a:gridCol w="947240">
                  <a:extLst>
                    <a:ext uri="{9D8B030D-6E8A-4147-A177-3AD203B41FA5}">
                      <a16:colId xmlns:a16="http://schemas.microsoft.com/office/drawing/2014/main" val="20002"/>
                    </a:ext>
                  </a:extLst>
                </a:gridCol>
                <a:gridCol w="1092970">
                  <a:extLst>
                    <a:ext uri="{9D8B030D-6E8A-4147-A177-3AD203B41FA5}">
                      <a16:colId xmlns:a16="http://schemas.microsoft.com/office/drawing/2014/main" val="20003"/>
                    </a:ext>
                  </a:extLst>
                </a:gridCol>
                <a:gridCol w="1092970">
                  <a:extLst>
                    <a:ext uri="{9D8B030D-6E8A-4147-A177-3AD203B41FA5}">
                      <a16:colId xmlns:a16="http://schemas.microsoft.com/office/drawing/2014/main" val="20004"/>
                    </a:ext>
                  </a:extLst>
                </a:gridCol>
                <a:gridCol w="947241">
                  <a:extLst>
                    <a:ext uri="{9D8B030D-6E8A-4147-A177-3AD203B41FA5}">
                      <a16:colId xmlns:a16="http://schemas.microsoft.com/office/drawing/2014/main" val="20005"/>
                    </a:ext>
                  </a:extLst>
                </a:gridCol>
              </a:tblGrid>
              <a:tr h="474074">
                <a:tc>
                  <a:txBody>
                    <a:bodyPr/>
                    <a:lstStyle/>
                    <a:p>
                      <a:pPr algn="ctr" fontAlgn="b"/>
                      <a:r>
                        <a:rPr lang="ru-RU" sz="1400" dirty="0">
                          <a:latin typeface="Times New Roman" pitchFamily="18" charset="0"/>
                          <a:cs typeface="Times New Roman" pitchFamily="18" charset="0"/>
                        </a:rPr>
                        <a:t>Вид налога, по которому предоставлены налоговые льготы, содержание льготы</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2020 год </a:t>
                      </a:r>
                    </a:p>
                    <a:p>
                      <a:pPr marL="0" marR="0" indent="0" algn="ctr" defTabSz="914400" rtl="0" eaLnBrk="1" fontAlgn="b"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(факт)</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dirty="0">
                          <a:latin typeface="Times New Roman" pitchFamily="18" charset="0"/>
                          <a:cs typeface="Times New Roman" pitchFamily="18" charset="0"/>
                        </a:rPr>
                        <a:t>2021 год (оценка)</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2022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2023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2024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41829">
                <a:tc>
                  <a:txBody>
                    <a:bodyPr/>
                    <a:lstStyle/>
                    <a:p>
                      <a:pPr algn="ctr" fontAlgn="b"/>
                      <a:r>
                        <a:rPr lang="ru-RU" sz="1400" b="1" dirty="0">
                          <a:latin typeface="Times New Roman" pitchFamily="18" charset="0"/>
                          <a:cs typeface="Times New Roman" pitchFamily="18" charset="0"/>
                        </a:rPr>
                        <a:t>Транспортный налог</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kern="1200" dirty="0">
                          <a:solidFill>
                            <a:schemeClr val="tx1"/>
                          </a:solidFill>
                          <a:latin typeface="Times New Roman" pitchFamily="18" charset="0"/>
                          <a:ea typeface="+mn-ea"/>
                          <a:cs typeface="Times New Roman" pitchFamily="18" charset="0"/>
                        </a:rPr>
                        <a:t>128270,0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kern="1200" dirty="0">
                          <a:solidFill>
                            <a:schemeClr val="tx1"/>
                          </a:solidFill>
                          <a:latin typeface="Times New Roman" pitchFamily="18" charset="0"/>
                          <a:ea typeface="+mn-ea"/>
                          <a:cs typeface="Times New Roman" pitchFamily="18" charset="0"/>
                        </a:rPr>
                        <a:t>118598,0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kern="1200" dirty="0">
                          <a:solidFill>
                            <a:schemeClr val="tx1"/>
                          </a:solidFill>
                          <a:latin typeface="Times New Roman" pitchFamily="18" charset="0"/>
                          <a:ea typeface="+mn-ea"/>
                          <a:cs typeface="Times New Roman" pitchFamily="18" charset="0"/>
                        </a:rPr>
                        <a:t>118598,0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kern="1200" dirty="0">
                          <a:solidFill>
                            <a:schemeClr val="tx1"/>
                          </a:solidFill>
                          <a:latin typeface="Times New Roman" pitchFamily="18" charset="0"/>
                          <a:ea typeface="+mn-ea"/>
                          <a:cs typeface="Times New Roman" pitchFamily="18" charset="0"/>
                        </a:rPr>
                        <a:t>118598,0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400" b="1" kern="1200" dirty="0">
                          <a:solidFill>
                            <a:schemeClr val="tx1"/>
                          </a:solidFill>
                          <a:latin typeface="Times New Roman" pitchFamily="18" charset="0"/>
                          <a:ea typeface="+mn-ea"/>
                          <a:cs typeface="Times New Roman" pitchFamily="18" charset="0"/>
                        </a:rPr>
                        <a:t>118598,0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17239">
                <a:tc>
                  <a:txBody>
                    <a:bodyPr/>
                    <a:lstStyle/>
                    <a:p>
                      <a:pPr algn="l" fontAlgn="b"/>
                      <a:r>
                        <a:rPr lang="ru-RU" sz="1200" b="0" i="0" u="none" strike="noStrike" dirty="0">
                          <a:solidFill>
                            <a:srgbClr val="000000"/>
                          </a:solidFill>
                          <a:latin typeface="Times New Roman" pitchFamily="18" charset="0"/>
                          <a:cs typeface="Times New Roman" pitchFamily="18" charset="0"/>
                        </a:rPr>
                        <a:t>Освобождаются от уплаты налога: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07828">
                <a:tc>
                  <a:txBody>
                    <a:bodyPr/>
                    <a:lstStyle/>
                    <a:p>
                      <a:pPr algn="just" fontAlgn="b"/>
                      <a:r>
                        <a:rPr lang="ru-RU" sz="1200" dirty="0">
                          <a:latin typeface="Times New Roman" pitchFamily="18" charset="0"/>
                          <a:cs typeface="Times New Roman" pitchFamily="18" charset="0"/>
                        </a:rPr>
                        <a:t>Героям Советского Союза, Героям Российской Федерации, полным кавалерам ордена Славы;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39,0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43,0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43,0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43,0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43,0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06526">
                <a:tc>
                  <a:txBody>
                    <a:bodyPr/>
                    <a:lstStyle/>
                    <a:p>
                      <a:pPr algn="just" fontAlgn="b"/>
                      <a:r>
                        <a:rPr lang="ru-RU" sz="1200" dirty="0">
                          <a:latin typeface="Times New Roman" pitchFamily="18" charset="0"/>
                          <a:cs typeface="Times New Roman" pitchFamily="18" charset="0"/>
                        </a:rPr>
                        <a:t>инвалидам всех категорий, имеющим мотоколяски и автомобили;</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65860,0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65860,0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65860,0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65860,0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65860,0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574643">
                <a:tc>
                  <a:txBody>
                    <a:bodyPr/>
                    <a:lstStyle/>
                    <a:p>
                      <a:pPr algn="just" fontAlgn="b"/>
                      <a:r>
                        <a:rPr lang="ru-RU" sz="1200" dirty="0">
                          <a:latin typeface="Times New Roman" pitchFamily="18" charset="0"/>
                          <a:cs typeface="Times New Roman" pitchFamily="18" charset="0"/>
                        </a:rPr>
                        <a:t>участникам Великой Отечественной войны и приравненным к ним категориям граждан;</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43,0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45,0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45,0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45,0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45,0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1202781">
                <a:tc>
                  <a:txBody>
                    <a:bodyPr/>
                    <a:lstStyle/>
                    <a:p>
                      <a:pPr algn="just" fontAlgn="b"/>
                      <a:r>
                        <a:rPr lang="ru-RU" sz="1200" dirty="0">
                          <a:latin typeface="Times New Roman" pitchFamily="18" charset="0"/>
                          <a:cs typeface="Times New Roman" pitchFamily="18" charset="0"/>
                        </a:rPr>
                        <a:t>лицам, проработавшим в тылу в период с 22 июня 1941 года по 9 мая 1945 года не менее шести месяцев, исключая период работы на временно оккупированных территориях СССР, либо награжденными орденами или медалями СССР за самоотверженный труд в период Великой Отечественной войны;</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427,0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a:solidFill>
                            <a:schemeClr val="tx1"/>
                          </a:solidFill>
                          <a:latin typeface="Times New Roman" pitchFamily="18" charset="0"/>
                          <a:ea typeface="+mn-ea"/>
                          <a:cs typeface="Times New Roman" pitchFamily="18" charset="0"/>
                        </a:rPr>
                        <a:t>400,0</a:t>
                      </a:r>
                      <a:endParaRPr lang="ru-RU" sz="1200"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a:solidFill>
                            <a:schemeClr val="tx1"/>
                          </a:solidFill>
                          <a:latin typeface="Times New Roman" pitchFamily="18" charset="0"/>
                          <a:ea typeface="+mn-ea"/>
                          <a:cs typeface="Times New Roman" pitchFamily="18" charset="0"/>
                        </a:rPr>
                        <a:t>400,0</a:t>
                      </a:r>
                      <a:endParaRPr lang="ru-RU" sz="1200"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dirty="0">
                          <a:solidFill>
                            <a:schemeClr val="tx1"/>
                          </a:solidFill>
                          <a:latin typeface="Times New Roman" pitchFamily="18" charset="0"/>
                          <a:ea typeface="+mn-ea"/>
                          <a:cs typeface="Times New Roman" pitchFamily="18" charset="0"/>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dirty="0">
                          <a:solidFill>
                            <a:schemeClr val="tx1"/>
                          </a:solidFill>
                          <a:latin typeface="Times New Roman" pitchFamily="18" charset="0"/>
                          <a:ea typeface="+mn-ea"/>
                          <a:cs typeface="Times New Roman" pitchFamily="18" charset="0"/>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407828">
                <a:tc>
                  <a:txBody>
                    <a:bodyPr/>
                    <a:lstStyle/>
                    <a:p>
                      <a:pPr algn="just" fontAlgn="b"/>
                      <a:r>
                        <a:rPr lang="ru-RU" sz="1200" dirty="0">
                          <a:latin typeface="Times New Roman" pitchFamily="18" charset="0"/>
                          <a:cs typeface="Times New Roman" pitchFamily="18" charset="0"/>
                        </a:rPr>
                        <a:t>гражданам, подвергшимся воздействию радиации вследствие катастрофы на Чернобыльской АЭС;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1169,0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a:solidFill>
                            <a:schemeClr val="tx1"/>
                          </a:solidFill>
                          <a:latin typeface="Times New Roman" pitchFamily="18" charset="0"/>
                          <a:ea typeface="+mn-ea"/>
                          <a:cs typeface="Times New Roman" pitchFamily="18" charset="0"/>
                        </a:rPr>
                        <a:t>750,0</a:t>
                      </a:r>
                      <a:endParaRPr lang="ru-RU" sz="1200"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dirty="0">
                          <a:solidFill>
                            <a:schemeClr val="tx1"/>
                          </a:solidFill>
                          <a:latin typeface="Times New Roman" pitchFamily="18" charset="0"/>
                          <a:ea typeface="+mn-ea"/>
                          <a:cs typeface="Times New Roman" pitchFamily="18" charset="0"/>
                        </a:rPr>
                        <a:t>750,0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dirty="0">
                          <a:solidFill>
                            <a:schemeClr val="tx1"/>
                          </a:solidFill>
                          <a:latin typeface="Times New Roman" pitchFamily="18" charset="0"/>
                          <a:ea typeface="+mn-ea"/>
                          <a:cs typeface="Times New Roman" pitchFamily="18" charset="0"/>
                        </a:rPr>
                        <a:t>750,0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dirty="0">
                          <a:solidFill>
                            <a:schemeClr val="tx1"/>
                          </a:solidFill>
                          <a:latin typeface="Times New Roman" pitchFamily="18" charset="0"/>
                          <a:ea typeface="+mn-ea"/>
                          <a:cs typeface="Times New Roman" pitchFamily="18" charset="0"/>
                        </a:rPr>
                        <a:t>750,0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09089">
                <a:tc>
                  <a:txBody>
                    <a:bodyPr/>
                    <a:lstStyle/>
                    <a:p>
                      <a:pPr algn="l" fontAlgn="b"/>
                      <a:r>
                        <a:rPr lang="ru-RU" sz="1200" dirty="0">
                          <a:latin typeface="Times New Roman" pitchFamily="18" charset="0"/>
                          <a:cs typeface="Times New Roman" pitchFamily="18" charset="0"/>
                        </a:rPr>
                        <a:t>ветеранам боевых действий;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21574,0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19000,0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19000,0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19000,0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19000,0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1202781">
                <a:tc>
                  <a:txBody>
                    <a:bodyPr/>
                    <a:lstStyle/>
                    <a:p>
                      <a:pPr algn="just" fontAlgn="b"/>
                      <a:r>
                        <a:rPr lang="ru-RU" sz="1200" dirty="0">
                          <a:latin typeface="Times New Roman" pitchFamily="18" charset="0"/>
                          <a:cs typeface="Times New Roman" pitchFamily="18" charset="0"/>
                        </a:rPr>
                        <a:t>родителям погибших (умерших) военнослужащих, лиц рядового и начальствующего состава органов внутренних дел, противопожарной службы и органов государственной безопасности, погибших (умерших) при исполнении обязанностей военной службы (служебных обязанностей)</a:t>
                      </a:r>
                      <a:endParaRPr lang="ru-RU" sz="12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467,0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500,0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500,0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500,0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500,0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bl>
          </a:graphicData>
        </a:graphic>
      </p:graphicFrame>
      <p:sp>
        <p:nvSpPr>
          <p:cNvPr id="8" name="Номер слайда 7"/>
          <p:cNvSpPr>
            <a:spLocks noGrp="1"/>
          </p:cNvSpPr>
          <p:nvPr>
            <p:ph type="sldNum" sz="quarter" idx="12"/>
          </p:nvPr>
        </p:nvSpPr>
        <p:spPr>
          <a:xfrm>
            <a:off x="7010400" y="6492875"/>
            <a:ext cx="2133600" cy="365125"/>
          </a:xfrm>
        </p:spPr>
        <p:txBody>
          <a:bodyPr/>
          <a:lstStyle/>
          <a:p>
            <a:fld id="{055EE535-72A8-4E0F-A886-40F55435ED15}" type="slidenum">
              <a:rPr lang="ru-RU" smtClean="0"/>
              <a:pPr/>
              <a:t>17</a:t>
            </a:fld>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99592" y="0"/>
            <a:ext cx="6624736" cy="836712"/>
          </a:xfrm>
          <a:prstGeom prst="rect">
            <a:avLst/>
          </a:prstGeom>
          <a:ln w="28575">
            <a:solidFill>
              <a:schemeClr val="bg1"/>
            </a:solidFill>
          </a:ln>
          <a:effectLst>
            <a:glow rad="1397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Оценка потерь республиканского бюджета Республики Адыгея в 2022 - 2024 годах от предоставления налоговых льгот, установленных законодательством Республики Адыгея</a:t>
            </a:r>
          </a:p>
        </p:txBody>
      </p:sp>
      <p:sp>
        <p:nvSpPr>
          <p:cNvPr id="4" name="Прямоугольник 3"/>
          <p:cNvSpPr/>
          <p:nvPr/>
        </p:nvSpPr>
        <p:spPr>
          <a:xfrm>
            <a:off x="7668344" y="116632"/>
            <a:ext cx="14184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solidFill>
                <a:latin typeface="Times New Roman" pitchFamily="18" charset="0"/>
                <a:cs typeface="Times New Roman" pitchFamily="18" charset="0"/>
              </a:rPr>
              <a:t>продолжение</a:t>
            </a:r>
            <a:r>
              <a:rPr lang="ru-RU" sz="1600" i="1" dirty="0">
                <a:latin typeface="Times New Roman" pitchFamily="18" charset="0"/>
                <a:cs typeface="Times New Roman" pitchFamily="18" charset="0"/>
              </a:rPr>
              <a:t> </a:t>
            </a:r>
          </a:p>
        </p:txBody>
      </p:sp>
      <p:sp>
        <p:nvSpPr>
          <p:cNvPr id="5" name="Прямоугольник 4"/>
          <p:cNvSpPr/>
          <p:nvPr/>
        </p:nvSpPr>
        <p:spPr>
          <a:xfrm>
            <a:off x="7740352" y="548680"/>
            <a:ext cx="115212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тыс.руб.</a:t>
            </a:r>
          </a:p>
        </p:txBody>
      </p:sp>
      <p:graphicFrame>
        <p:nvGraphicFramePr>
          <p:cNvPr id="6" name="Таблица 5"/>
          <p:cNvGraphicFramePr>
            <a:graphicFrameLocks noGrp="1"/>
          </p:cNvGraphicFramePr>
          <p:nvPr/>
        </p:nvGraphicFramePr>
        <p:xfrm>
          <a:off x="107504" y="908720"/>
          <a:ext cx="8928993" cy="5760641"/>
        </p:xfrm>
        <a:graphic>
          <a:graphicData uri="http://schemas.openxmlformats.org/drawingml/2006/table">
            <a:tbl>
              <a:tblPr>
                <a:effectLst>
                  <a:outerShdw blurRad="50800" dist="38100" algn="l" rotWithShape="0">
                    <a:prstClr val="black">
                      <a:alpha val="40000"/>
                    </a:prstClr>
                  </a:outerShdw>
                </a:effectLst>
              </a:tblPr>
              <a:tblGrid>
                <a:gridCol w="3755602">
                  <a:extLst>
                    <a:ext uri="{9D8B030D-6E8A-4147-A177-3AD203B41FA5}">
                      <a16:colId xmlns:a16="http://schemas.microsoft.com/office/drawing/2014/main" val="20000"/>
                    </a:ext>
                  </a:extLst>
                </a:gridCol>
                <a:gridCol w="1092970">
                  <a:extLst>
                    <a:ext uri="{9D8B030D-6E8A-4147-A177-3AD203B41FA5}">
                      <a16:colId xmlns:a16="http://schemas.microsoft.com/office/drawing/2014/main" val="20001"/>
                    </a:ext>
                  </a:extLst>
                </a:gridCol>
                <a:gridCol w="947240">
                  <a:extLst>
                    <a:ext uri="{9D8B030D-6E8A-4147-A177-3AD203B41FA5}">
                      <a16:colId xmlns:a16="http://schemas.microsoft.com/office/drawing/2014/main" val="20002"/>
                    </a:ext>
                  </a:extLst>
                </a:gridCol>
                <a:gridCol w="1092970">
                  <a:extLst>
                    <a:ext uri="{9D8B030D-6E8A-4147-A177-3AD203B41FA5}">
                      <a16:colId xmlns:a16="http://schemas.microsoft.com/office/drawing/2014/main" val="20003"/>
                    </a:ext>
                  </a:extLst>
                </a:gridCol>
                <a:gridCol w="1092970">
                  <a:extLst>
                    <a:ext uri="{9D8B030D-6E8A-4147-A177-3AD203B41FA5}">
                      <a16:colId xmlns:a16="http://schemas.microsoft.com/office/drawing/2014/main" val="20004"/>
                    </a:ext>
                  </a:extLst>
                </a:gridCol>
                <a:gridCol w="947241">
                  <a:extLst>
                    <a:ext uri="{9D8B030D-6E8A-4147-A177-3AD203B41FA5}">
                      <a16:colId xmlns:a16="http://schemas.microsoft.com/office/drawing/2014/main" val="20005"/>
                    </a:ext>
                  </a:extLst>
                </a:gridCol>
              </a:tblGrid>
              <a:tr h="385200">
                <a:tc>
                  <a:txBody>
                    <a:bodyPr/>
                    <a:lstStyle/>
                    <a:p>
                      <a:pPr algn="ctr" fontAlgn="b"/>
                      <a:r>
                        <a:rPr lang="ru-RU" sz="1200" dirty="0">
                          <a:latin typeface="Times New Roman" pitchFamily="18" charset="0"/>
                          <a:cs typeface="Times New Roman" pitchFamily="18" charset="0"/>
                        </a:rPr>
                        <a:t>Вид налога, по которому предоставлены налоговые льготы, содержание льготы</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2020 год </a:t>
                      </a:r>
                    </a:p>
                    <a:p>
                      <a:pPr marL="0" marR="0" indent="0" algn="ctr" defTabSz="914400" rtl="0" eaLnBrk="1" fontAlgn="b"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(факт)</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dirty="0">
                          <a:latin typeface="Times New Roman" pitchFamily="18" charset="0"/>
                          <a:cs typeface="Times New Roman" pitchFamily="18" charset="0"/>
                        </a:rPr>
                        <a:t>2021 год (оценка)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2022 год (прогноз)</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2023 год (прогноз)</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2024 год (прогноз)</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181862">
                <a:tc>
                  <a:txBody>
                    <a:bodyPr/>
                    <a:lstStyle/>
                    <a:p>
                      <a:pPr algn="just" fontAlgn="b"/>
                      <a:r>
                        <a:rPr lang="ru-RU" sz="1200" kern="1200" dirty="0">
                          <a:solidFill>
                            <a:schemeClr val="tx1"/>
                          </a:solidFill>
                          <a:latin typeface="Times New Roman" pitchFamily="18" charset="0"/>
                          <a:ea typeface="+mn-ea"/>
                          <a:cs typeface="Times New Roman" pitchFamily="18" charset="0"/>
                        </a:rPr>
                        <a:t>Освобождаются от уплаты налога организации и индивидуальные предприниматели, являющимся субъектами малого и среднего предпринимательства, осуществляющие в качестве основного один из отдельных видов экономической деятельности (срок действия ограничен 2020 годом)</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768,0</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765086">
                <a:tc>
                  <a:txBody>
                    <a:bodyPr/>
                    <a:lstStyle/>
                    <a:p>
                      <a:pPr algn="just" fontAlgn="b"/>
                      <a:r>
                        <a:rPr lang="ru-RU" sz="1200" kern="1200" dirty="0">
                          <a:solidFill>
                            <a:schemeClr val="tx1"/>
                          </a:solidFill>
                          <a:latin typeface="Times New Roman" pitchFamily="18" charset="0"/>
                          <a:ea typeface="+mn-ea"/>
                          <a:cs typeface="Times New Roman" pitchFamily="18" charset="0"/>
                        </a:rPr>
                        <a:t>Пониженная ставка (50 процентов) пенсионерам и лицам, достигшим в период с 1 января 2019 года по 31 декабря 2024 года возраста 60 и 55 лет (соответственно мужчины и женщины)</a:t>
                      </a:r>
                      <a:endParaRPr lang="ru-RU" sz="12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37875,0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32000,0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32000,0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32000,0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32000,0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181862">
                <a:tc>
                  <a:txBody>
                    <a:bodyPr/>
                    <a:lstStyle/>
                    <a:p>
                      <a:pPr algn="just" fontAlgn="b"/>
                      <a:r>
                        <a:rPr lang="ru-RU" sz="1200" kern="1200" dirty="0">
                          <a:solidFill>
                            <a:schemeClr val="tx1"/>
                          </a:solidFill>
                          <a:latin typeface="Times New Roman" pitchFamily="18" charset="0"/>
                          <a:ea typeface="+mn-ea"/>
                          <a:cs typeface="Times New Roman" pitchFamily="18" charset="0"/>
                        </a:rPr>
                        <a:t>Пониженная ставка (50 процентов) организациям, осуществляющим перевозку пассажиров и багажа на регулярных автобусных маршрутах городского и пригородного сообщения автобусами категории МЗ, использующими природный газ в качестве моторного топлива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48,0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7753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kern="1200" dirty="0">
                          <a:solidFill>
                            <a:schemeClr val="tx1"/>
                          </a:solidFill>
                          <a:latin typeface="Times New Roman" pitchFamily="18" charset="0"/>
                          <a:ea typeface="+mn-ea"/>
                          <a:cs typeface="Times New Roman" pitchFamily="18" charset="0"/>
                        </a:rPr>
                        <a:t>Упрощенная система налогообложения</a:t>
                      </a:r>
                      <a:endParaRPr lang="ru-RU" sz="1400" kern="1200" dirty="0">
                        <a:solidFill>
                          <a:schemeClr val="tx1"/>
                        </a:solidFill>
                        <a:latin typeface="Times New Roman" pitchFamily="18" charset="0"/>
                        <a:ea typeface="+mn-ea"/>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1" kern="1200" dirty="0">
                          <a:solidFill>
                            <a:schemeClr val="tx1"/>
                          </a:solidFill>
                          <a:latin typeface="Times New Roman" pitchFamily="18" charset="0"/>
                          <a:ea typeface="+mn-ea"/>
                          <a:cs typeface="Times New Roman" pitchFamily="18" charset="0"/>
                        </a:rPr>
                        <a:t>78739,0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1"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1"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1"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1"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1969093">
                <a:tc>
                  <a:txBody>
                    <a:bodyPr/>
                    <a:lstStyle/>
                    <a:p>
                      <a:pPr algn="just">
                        <a:spcAft>
                          <a:spcPts val="0"/>
                        </a:spcAft>
                      </a:pPr>
                      <a:r>
                        <a:rPr lang="ru-RU" sz="1200" dirty="0">
                          <a:latin typeface="Times New Roman"/>
                          <a:ea typeface="Times New Roman"/>
                          <a:cs typeface="Times New Roman"/>
                        </a:rPr>
                        <a:t>Пониженная ставка (0 процентов) для налогоплательщиков - индивидуальных предпринимателей, применяющих упрощенную систему налогообложения и выбравших объект налогообложения в виде доходов или в виде доходов, уменьшенных на величину расходов, впервые зарегистрированных после вступления в силу Закона и осуществляющих виды предпринимательской деятельности в производственной, социальной и (или) научной сферах, а также в сфере бытовых услуг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5085,0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8" name="Номер слайда 7"/>
          <p:cNvSpPr>
            <a:spLocks noGrp="1"/>
          </p:cNvSpPr>
          <p:nvPr>
            <p:ph type="sldNum" sz="quarter" idx="12"/>
          </p:nvPr>
        </p:nvSpPr>
        <p:spPr>
          <a:xfrm>
            <a:off x="7010400" y="6661869"/>
            <a:ext cx="2133600" cy="196131"/>
          </a:xfrm>
        </p:spPr>
        <p:txBody>
          <a:bodyPr/>
          <a:lstStyle/>
          <a:p>
            <a:fld id="{055EE535-72A8-4E0F-A886-40F55435ED15}" type="slidenum">
              <a:rPr lang="ru-RU" smtClean="0"/>
              <a:pPr/>
              <a:t>18</a:t>
            </a:fld>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99592" y="0"/>
            <a:ext cx="6624736" cy="836712"/>
          </a:xfrm>
          <a:prstGeom prst="rect">
            <a:avLst/>
          </a:prstGeom>
          <a:ln w="28575">
            <a:solidFill>
              <a:schemeClr val="bg1"/>
            </a:solidFill>
          </a:ln>
          <a:effectLst>
            <a:glow rad="1397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Оценка потерь республиканского бюджета Республики Адыгея в 2022 - 2024 годах от предоставления налоговых льгот, установленных законодательством Республики Адыгея</a:t>
            </a:r>
          </a:p>
        </p:txBody>
      </p:sp>
      <p:sp>
        <p:nvSpPr>
          <p:cNvPr id="4" name="Прямоугольник 3"/>
          <p:cNvSpPr/>
          <p:nvPr/>
        </p:nvSpPr>
        <p:spPr>
          <a:xfrm>
            <a:off x="7668344" y="116632"/>
            <a:ext cx="14184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solidFill>
                <a:latin typeface="Times New Roman" pitchFamily="18" charset="0"/>
                <a:cs typeface="Times New Roman" pitchFamily="18" charset="0"/>
              </a:rPr>
              <a:t>продолжение</a:t>
            </a:r>
            <a:r>
              <a:rPr lang="ru-RU" sz="1600" i="1" dirty="0">
                <a:latin typeface="Times New Roman" pitchFamily="18" charset="0"/>
                <a:cs typeface="Times New Roman" pitchFamily="18" charset="0"/>
              </a:rPr>
              <a:t> </a:t>
            </a:r>
          </a:p>
        </p:txBody>
      </p:sp>
      <p:sp>
        <p:nvSpPr>
          <p:cNvPr id="5" name="Прямоугольник 4"/>
          <p:cNvSpPr/>
          <p:nvPr/>
        </p:nvSpPr>
        <p:spPr>
          <a:xfrm>
            <a:off x="7740352" y="548680"/>
            <a:ext cx="115212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тыс.руб.</a:t>
            </a:r>
          </a:p>
        </p:txBody>
      </p:sp>
      <p:graphicFrame>
        <p:nvGraphicFramePr>
          <p:cNvPr id="6" name="Таблица 5"/>
          <p:cNvGraphicFramePr>
            <a:graphicFrameLocks noGrp="1"/>
          </p:cNvGraphicFramePr>
          <p:nvPr/>
        </p:nvGraphicFramePr>
        <p:xfrm>
          <a:off x="179512" y="980727"/>
          <a:ext cx="8784977" cy="5402580"/>
        </p:xfrm>
        <a:graphic>
          <a:graphicData uri="http://schemas.openxmlformats.org/drawingml/2006/table">
            <a:tbl>
              <a:tblPr>
                <a:effectLst>
                  <a:outerShdw blurRad="50800" dist="38100" algn="l" rotWithShape="0">
                    <a:prstClr val="black">
                      <a:alpha val="40000"/>
                    </a:prstClr>
                  </a:outerShdw>
                </a:effectLst>
              </a:tblPr>
              <a:tblGrid>
                <a:gridCol w="3695026">
                  <a:extLst>
                    <a:ext uri="{9D8B030D-6E8A-4147-A177-3AD203B41FA5}">
                      <a16:colId xmlns:a16="http://schemas.microsoft.com/office/drawing/2014/main" val="20000"/>
                    </a:ext>
                  </a:extLst>
                </a:gridCol>
                <a:gridCol w="1075342">
                  <a:extLst>
                    <a:ext uri="{9D8B030D-6E8A-4147-A177-3AD203B41FA5}">
                      <a16:colId xmlns:a16="http://schemas.microsoft.com/office/drawing/2014/main" val="20001"/>
                    </a:ext>
                  </a:extLst>
                </a:gridCol>
                <a:gridCol w="931962">
                  <a:extLst>
                    <a:ext uri="{9D8B030D-6E8A-4147-A177-3AD203B41FA5}">
                      <a16:colId xmlns:a16="http://schemas.microsoft.com/office/drawing/2014/main" val="20002"/>
                    </a:ext>
                  </a:extLst>
                </a:gridCol>
                <a:gridCol w="1075342">
                  <a:extLst>
                    <a:ext uri="{9D8B030D-6E8A-4147-A177-3AD203B41FA5}">
                      <a16:colId xmlns:a16="http://schemas.microsoft.com/office/drawing/2014/main" val="20003"/>
                    </a:ext>
                  </a:extLst>
                </a:gridCol>
                <a:gridCol w="1075342">
                  <a:extLst>
                    <a:ext uri="{9D8B030D-6E8A-4147-A177-3AD203B41FA5}">
                      <a16:colId xmlns:a16="http://schemas.microsoft.com/office/drawing/2014/main" val="20004"/>
                    </a:ext>
                  </a:extLst>
                </a:gridCol>
                <a:gridCol w="931963">
                  <a:extLst>
                    <a:ext uri="{9D8B030D-6E8A-4147-A177-3AD203B41FA5}">
                      <a16:colId xmlns:a16="http://schemas.microsoft.com/office/drawing/2014/main" val="20005"/>
                    </a:ext>
                  </a:extLst>
                </a:gridCol>
              </a:tblGrid>
              <a:tr h="298739">
                <a:tc>
                  <a:txBody>
                    <a:bodyPr/>
                    <a:lstStyle/>
                    <a:p>
                      <a:pPr algn="ctr" fontAlgn="b"/>
                      <a:r>
                        <a:rPr lang="ru-RU" sz="1400" dirty="0">
                          <a:latin typeface="Times New Roman" pitchFamily="18" charset="0"/>
                          <a:cs typeface="Times New Roman" pitchFamily="18" charset="0"/>
                        </a:rPr>
                        <a:t>Вид налога, по которому предоставлены налоговые льготы, содержание льготы</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2020 год </a:t>
                      </a:r>
                    </a:p>
                    <a:p>
                      <a:pPr marL="0" marR="0" indent="0" algn="ctr" defTabSz="914400" rtl="0" eaLnBrk="1" fontAlgn="b"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(факт)</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400" dirty="0">
                          <a:latin typeface="Times New Roman" pitchFamily="18" charset="0"/>
                          <a:cs typeface="Times New Roman" pitchFamily="18" charset="0"/>
                        </a:rPr>
                        <a:t>2021 год (оценка)</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2022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2023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2024 год (прогноз)</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98739">
                <a:tc>
                  <a:txBody>
                    <a:bodyPr/>
                    <a:lstStyle/>
                    <a:p>
                      <a:pPr algn="just" fontAlgn="b"/>
                      <a:r>
                        <a:rPr lang="ru-RU" sz="1200" dirty="0">
                          <a:latin typeface="Times New Roman"/>
                          <a:ea typeface="Times New Roman"/>
                          <a:cs typeface="Times New Roman"/>
                        </a:rPr>
                        <a:t>населению и услуг по предоставлению мест для временного проживания, указанные в приложении № 1 к Закону</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103468">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ru-RU" sz="1200" kern="1200" dirty="0">
                          <a:solidFill>
                            <a:schemeClr val="tx1"/>
                          </a:solidFill>
                          <a:latin typeface="Times New Roman" pitchFamily="18" charset="0"/>
                          <a:ea typeface="+mn-ea"/>
                          <a:cs typeface="Times New Roman" pitchFamily="18" charset="0"/>
                        </a:rPr>
                        <a:t> Пониженная ставка (5%) для налогоплательщиков - организаций и индивидуальных предпринимателей, применяющих упрощенную систему налогообложения и выбравших объект налогообложения в виде доходов, уменьшенных на величину расходов, сохранивших в 2020 году не менее 90 процентов среднесписочной численности работников от среднесписочной численности работников по состоянию на 1 марта 2020 года и осуществляющих виды предпринимательской деятельности, указанные в приложении № 2 к Закону, доход от которых составляет не менее 70 процентов доходов от предпринимательской деятельности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kern="1200" dirty="0">
                          <a:solidFill>
                            <a:schemeClr val="tx1"/>
                          </a:solidFill>
                          <a:latin typeface="Times New Roman" pitchFamily="18" charset="0"/>
                          <a:ea typeface="+mn-ea"/>
                          <a:cs typeface="Times New Roman" pitchFamily="18" charset="0"/>
                        </a:rPr>
                        <a:t>15479,0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kern="1200" dirty="0">
                          <a:solidFill>
                            <a:schemeClr val="tx1"/>
                          </a:solidFill>
                          <a:latin typeface="Times New Roman" pitchFamily="18" charset="0"/>
                          <a:ea typeface="+mn-ea"/>
                          <a:cs typeface="Times New Roman" pitchFamily="18" charset="0"/>
                        </a:rPr>
                        <a:t>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kern="1200" dirty="0">
                          <a:solidFill>
                            <a:schemeClr val="tx1"/>
                          </a:solidFill>
                          <a:latin typeface="Times New Roman" pitchFamily="18" charset="0"/>
                          <a:ea typeface="+mn-ea"/>
                          <a:cs typeface="Times New Roman" pitchFamily="18" charset="0"/>
                        </a:rPr>
                        <a:t>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kern="1200" dirty="0">
                          <a:solidFill>
                            <a:schemeClr val="tx1"/>
                          </a:solidFill>
                          <a:latin typeface="Times New Roman" pitchFamily="18" charset="0"/>
                          <a:ea typeface="+mn-ea"/>
                          <a:cs typeface="Times New Roman" pitchFamily="18" charset="0"/>
                        </a:rPr>
                        <a:t>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kern="1200" dirty="0">
                          <a:solidFill>
                            <a:schemeClr val="tx1"/>
                          </a:solidFill>
                          <a:latin typeface="Times New Roman" pitchFamily="18" charset="0"/>
                          <a:ea typeface="+mn-ea"/>
                          <a:cs typeface="Times New Roman" pitchFamily="18" charset="0"/>
                        </a:rPr>
                        <a:t>0,0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955550">
                <a:tc>
                  <a:txBody>
                    <a:bodyPr/>
                    <a:lstStyle/>
                    <a:p>
                      <a:pPr algn="just" fontAlgn="b"/>
                      <a:r>
                        <a:rPr lang="ru-RU" sz="1200" kern="1200" dirty="0">
                          <a:solidFill>
                            <a:schemeClr val="tx1"/>
                          </a:solidFill>
                          <a:latin typeface="Times New Roman" pitchFamily="18" charset="0"/>
                          <a:ea typeface="+mn-ea"/>
                          <a:cs typeface="Times New Roman" pitchFamily="18" charset="0"/>
                        </a:rPr>
                        <a:t> Пониженная ставка (1%) для налогоплательщиков - организаций и индивидуальных предпринимателей, применяющих упрощенную систему налогообложения и выбравших объект налогообложения в виде доходов, сохранивших в 2020 году не менее 90 процентов среднесписочной численности работников от среднесписочной численности работников по состоянию на 1 марта 2020 года и осуществляющих виды предпринимательской деятельности, указанные в приложении № 2 к Закону, доход от которых составляет не менее 70 процентов доходов от предпринимательской деятельности</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58175,0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ru-RU" sz="1200" kern="1200" dirty="0">
                          <a:solidFill>
                            <a:schemeClr val="tx1"/>
                          </a:solidFill>
                          <a:latin typeface="Times New Roman" pitchFamily="18" charset="0"/>
                          <a:ea typeface="+mn-ea"/>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8" name="Номер слайда 7"/>
          <p:cNvSpPr>
            <a:spLocks noGrp="1"/>
          </p:cNvSpPr>
          <p:nvPr>
            <p:ph type="sldNum" sz="quarter" idx="12"/>
          </p:nvPr>
        </p:nvSpPr>
        <p:spPr>
          <a:xfrm>
            <a:off x="7010400" y="6492875"/>
            <a:ext cx="2133600" cy="365125"/>
          </a:xfrm>
        </p:spPr>
        <p:txBody>
          <a:bodyPr/>
          <a:lstStyle/>
          <a:p>
            <a:fld id="{055EE535-72A8-4E0F-A886-40F55435ED15}" type="slidenum">
              <a:rPr lang="ru-RU" smtClean="0"/>
              <a:pPr/>
              <a:t>19</a:t>
            </a:fld>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16632"/>
            <a:ext cx="8784976" cy="6552728"/>
          </a:xfrm>
          <a:prstGeom prst="rect">
            <a:avLst/>
          </a:prstGeom>
          <a:solidFill>
            <a:schemeClr val="bg2">
              <a:lumMod val="9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20000"/>
                    <a:lumOff val="80000"/>
                  </a:schemeClr>
                </a:solidFill>
              </a:rPr>
              <a:t>Министра финансов Республики Адыгея</a:t>
            </a:r>
          </a:p>
          <a:p>
            <a:pPr algn="ctr"/>
            <a:r>
              <a:rPr lang="ru-RU" dirty="0">
                <a:solidFill>
                  <a:schemeClr val="accent2">
                    <a:lumMod val="20000"/>
                    <a:lumOff val="80000"/>
                  </a:schemeClr>
                </a:solidFill>
              </a:rPr>
              <a:t>Е.В. </a:t>
            </a:r>
            <a:r>
              <a:rPr lang="ru-RU" dirty="0" err="1">
                <a:solidFill>
                  <a:schemeClr val="accent2">
                    <a:lumMod val="20000"/>
                    <a:lumOff val="80000"/>
                  </a:schemeClr>
                </a:solidFill>
              </a:rPr>
              <a:t>Косиненк</a:t>
            </a:r>
            <a:endParaRPr lang="ru-RU" dirty="0">
              <a:solidFill>
                <a:schemeClr val="accent2">
                  <a:lumMod val="20000"/>
                  <a:lumOff val="80000"/>
                </a:schemeClr>
              </a:solidFill>
            </a:endParaRPr>
          </a:p>
        </p:txBody>
      </p:sp>
      <p:sp>
        <p:nvSpPr>
          <p:cNvPr id="2" name="Прямоугольник 1"/>
          <p:cNvSpPr/>
          <p:nvPr/>
        </p:nvSpPr>
        <p:spPr>
          <a:xfrm rot="10800000" flipV="1">
            <a:off x="1115616" y="404664"/>
            <a:ext cx="6768752" cy="648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УВАЖАЕМЫЕ ЖИТЕЛИ РЕСПУБЛИКИ АДЫГЕЯ</a:t>
            </a: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ylfaen" pitchFamily="18" charset="0"/>
                <a:cs typeface="Times New Roman" pitchFamily="18" charset="0"/>
              </a:rPr>
              <a:t>!</a:t>
            </a:r>
          </a:p>
        </p:txBody>
      </p:sp>
      <p:sp>
        <p:nvSpPr>
          <p:cNvPr id="6" name="Прямоугольник 5"/>
          <p:cNvSpPr/>
          <p:nvPr/>
        </p:nvSpPr>
        <p:spPr>
          <a:xfrm>
            <a:off x="395536" y="620688"/>
            <a:ext cx="8424936" cy="3744416"/>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accent3">
                    <a:lumMod val="50000"/>
                  </a:schemeClr>
                </a:solidFill>
              </a:rPr>
              <a:t>          </a:t>
            </a:r>
            <a:r>
              <a:rPr lang="ru-RU" sz="1400" dirty="0">
                <a:solidFill>
                  <a:schemeClr val="accent3">
                    <a:lumMod val="50000"/>
                  </a:schemeClr>
                </a:solidFill>
                <a:latin typeface="Times New Roman" pitchFamily="18" charset="0"/>
                <a:cs typeface="Times New Roman" pitchFamily="18" charset="0"/>
              </a:rPr>
              <a:t>Вашему вниманию представлена брошюра «Бюджет для граждан» - Путеводитель по Закону Республики Адыгея от 10 декабря 2021 года № 22  «О республиканском бюджете Республики Адыгея на 2022 год и на плановый период 2023 и 2024 годов».</a:t>
            </a:r>
          </a:p>
          <a:p>
            <a:pPr algn="just"/>
            <a:r>
              <a:rPr lang="ru-RU" sz="1400" dirty="0">
                <a:solidFill>
                  <a:schemeClr val="accent3">
                    <a:lumMod val="50000"/>
                  </a:schemeClr>
                </a:solidFill>
                <a:latin typeface="Times New Roman" pitchFamily="18" charset="0"/>
                <a:cs typeface="Times New Roman" pitchFamily="18" charset="0"/>
              </a:rPr>
              <a:t>         Приоритетом бюджетной политики Республики Адыгея в предстоящем периоде будет выполнение обязательств и решение задач, поставленных  в рамках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и Указа Президента Российской Федерации от 21 июля 2020 года № 474 «О национальных целях развития Российской Федерации на период до 2030 года и сохранит свою социальную направленность.</a:t>
            </a:r>
          </a:p>
          <a:p>
            <a:pPr algn="just"/>
            <a:r>
              <a:rPr lang="ru-RU" sz="1400" dirty="0">
                <a:solidFill>
                  <a:schemeClr val="accent3">
                    <a:lumMod val="50000"/>
                  </a:schemeClr>
                </a:solidFill>
                <a:latin typeface="Times New Roman" pitchFamily="18" charset="0"/>
                <a:cs typeface="Times New Roman" pitchFamily="18" charset="0"/>
              </a:rPr>
              <a:t>          Основной структурной составляющей расходной части республиканского бюджета, охватывающей основные сферы деятельности исполнительных органов государственной власти Республики Адыгея, являются государственные программы Республики Адыгея.</a:t>
            </a:r>
          </a:p>
          <a:p>
            <a:pPr algn="just"/>
            <a:endParaRPr lang="ru-RU" sz="1400" i="1" dirty="0">
              <a:solidFill>
                <a:schemeClr val="accent3">
                  <a:lumMod val="50000"/>
                </a:schemeClr>
              </a:solidFill>
              <a:latin typeface="Times New Roman" pitchFamily="18" charset="0"/>
              <a:cs typeface="Times New Roman" pitchFamily="18" charset="0"/>
            </a:endParaRPr>
          </a:p>
        </p:txBody>
      </p:sp>
      <p:sp>
        <p:nvSpPr>
          <p:cNvPr id="7" name="Прямоугольник 6"/>
          <p:cNvSpPr/>
          <p:nvPr/>
        </p:nvSpPr>
        <p:spPr>
          <a:xfrm>
            <a:off x="395536" y="3573016"/>
            <a:ext cx="8496944" cy="3096344"/>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1400" dirty="0">
              <a:solidFill>
                <a:schemeClr val="accent3">
                  <a:lumMod val="50000"/>
                </a:schemeClr>
              </a:solidFill>
            </a:endParaRPr>
          </a:p>
          <a:p>
            <a:pPr algn="r"/>
            <a:endParaRPr lang="ru-RU" sz="1400" dirty="0">
              <a:solidFill>
                <a:schemeClr val="accent3">
                  <a:lumMod val="50000"/>
                </a:schemeClr>
              </a:solidFill>
            </a:endParaRPr>
          </a:p>
          <a:p>
            <a:pPr algn="ctr"/>
            <a:r>
              <a:rPr lang="ru-RU" sz="1400" dirty="0">
                <a:solidFill>
                  <a:schemeClr val="accent3">
                    <a:lumMod val="50000"/>
                  </a:schemeClr>
                </a:solidFill>
              </a:rPr>
              <a:t>                                                                                                                  </a:t>
            </a:r>
            <a:r>
              <a:rPr lang="ru-RU" sz="1400" dirty="0">
                <a:solidFill>
                  <a:schemeClr val="accent3">
                    <a:lumMod val="50000"/>
                  </a:schemeClr>
                </a:solidFill>
                <a:latin typeface="Times New Roman" pitchFamily="18" charset="0"/>
                <a:cs typeface="Times New Roman" pitchFamily="18" charset="0"/>
              </a:rPr>
              <a:t>Министр финансов Республики Адыгея       </a:t>
            </a:r>
          </a:p>
          <a:p>
            <a:pPr algn="ctr"/>
            <a:r>
              <a:rPr lang="ru-RU" sz="1400" dirty="0">
                <a:solidFill>
                  <a:schemeClr val="accent3">
                    <a:lumMod val="50000"/>
                  </a:schemeClr>
                </a:solidFill>
                <a:latin typeface="Times New Roman" pitchFamily="18" charset="0"/>
                <a:cs typeface="Times New Roman" pitchFamily="18" charset="0"/>
              </a:rPr>
              <a:t>                                                                                                                                                     В.Н.Орлов</a:t>
            </a:r>
          </a:p>
        </p:txBody>
      </p:sp>
      <p:sp>
        <p:nvSpPr>
          <p:cNvPr id="9" name="Номер слайда 8"/>
          <p:cNvSpPr>
            <a:spLocks noGrp="1"/>
          </p:cNvSpPr>
          <p:nvPr>
            <p:ph type="sldNum" sz="quarter" idx="12"/>
          </p:nvPr>
        </p:nvSpPr>
        <p:spPr>
          <a:xfrm>
            <a:off x="7010400" y="6492875"/>
            <a:ext cx="2133600" cy="365125"/>
          </a:xfrm>
        </p:spPr>
        <p:txBody>
          <a:bodyPr/>
          <a:lstStyle/>
          <a:p>
            <a:fld id="{055EE535-72A8-4E0F-A886-40F55435ED15}" type="slidenum">
              <a:rPr lang="ru-RU" smtClean="0"/>
              <a:pPr/>
              <a:t>2</a:t>
            </a:fld>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ln w="38100" cmpd="sng"/>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1043608" y="116632"/>
            <a:ext cx="7128792" cy="576064"/>
          </a:xfrm>
          <a:prstGeom prst="rect">
            <a:avLst/>
          </a:prstGeom>
          <a:ln>
            <a:solidFill>
              <a:schemeClr val="bg1"/>
            </a:solidFill>
          </a:ln>
          <a:effectLst>
            <a:glow rad="1397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СТРУКТУРА РАСХОДОВ РЕСПУБЛИКАНСКОГО БЮДЖЕТА</a:t>
            </a:r>
          </a:p>
          <a:p>
            <a:pPr algn="ctr"/>
            <a:r>
              <a:rPr lang="ru-RU" sz="1600" dirty="0">
                <a:latin typeface="Times New Roman" pitchFamily="18" charset="0"/>
                <a:cs typeface="Times New Roman" pitchFamily="18" charset="0"/>
              </a:rPr>
              <a:t> РЕСПУБЛИКИ АДЫГЕЯ В 2022 ГОДУ</a:t>
            </a:r>
          </a:p>
        </p:txBody>
      </p:sp>
      <p:graphicFrame>
        <p:nvGraphicFramePr>
          <p:cNvPr id="5" name="Диаграмма 4"/>
          <p:cNvGraphicFramePr/>
          <p:nvPr/>
        </p:nvGraphicFramePr>
        <p:xfrm>
          <a:off x="1259632" y="1628800"/>
          <a:ext cx="676875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179512" y="1484784"/>
            <a:ext cx="1368152" cy="792088"/>
          </a:xfrm>
          <a:prstGeom prst="rect">
            <a:avLst/>
          </a:pr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itchFamily="18" charset="0"/>
                <a:cs typeface="Times New Roman" pitchFamily="18" charset="0"/>
              </a:rPr>
              <a:t>Здравоохранение 2</a:t>
            </a:r>
            <a:r>
              <a:rPr lang="en-US" sz="1200" dirty="0">
                <a:latin typeface="Times New Roman" pitchFamily="18" charset="0"/>
                <a:cs typeface="Times New Roman" pitchFamily="18" charset="0"/>
              </a:rPr>
              <a:t>302</a:t>
            </a:r>
            <a:r>
              <a:rPr lang="ru-RU" sz="1200" dirty="0">
                <a:latin typeface="Times New Roman" pitchFamily="18" charset="0"/>
                <a:cs typeface="Times New Roman" pitchFamily="18" charset="0"/>
              </a:rPr>
              <a:t>5</a:t>
            </a:r>
            <a:r>
              <a:rPr lang="en-US" sz="1200" dirty="0">
                <a:latin typeface="Times New Roman" pitchFamily="18" charset="0"/>
                <a:cs typeface="Times New Roman" pitchFamily="18" charset="0"/>
              </a:rPr>
              <a:t>46</a:t>
            </a:r>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7</a:t>
            </a:r>
            <a:r>
              <a:rPr lang="ru-RU" sz="1200" dirty="0">
                <a:latin typeface="Times New Roman" pitchFamily="18" charset="0"/>
                <a:cs typeface="Times New Roman" pitchFamily="18" charset="0"/>
              </a:rPr>
              <a:t> (7,</a:t>
            </a:r>
            <a:r>
              <a:rPr lang="en-US" sz="1200" dirty="0">
                <a:latin typeface="Times New Roman" pitchFamily="18" charset="0"/>
                <a:cs typeface="Times New Roman" pitchFamily="18" charset="0"/>
              </a:rPr>
              <a:t>1</a:t>
            </a:r>
            <a:r>
              <a:rPr lang="ru-RU" sz="1200" dirty="0">
                <a:latin typeface="Times New Roman" pitchFamily="18" charset="0"/>
                <a:cs typeface="Times New Roman" pitchFamily="18" charset="0"/>
              </a:rPr>
              <a:t>%)</a:t>
            </a:r>
          </a:p>
        </p:txBody>
      </p:sp>
      <p:sp>
        <p:nvSpPr>
          <p:cNvPr id="10" name="Прямоугольник 9"/>
          <p:cNvSpPr/>
          <p:nvPr/>
        </p:nvSpPr>
        <p:spPr>
          <a:xfrm>
            <a:off x="107504" y="2276872"/>
            <a:ext cx="1440160" cy="1728192"/>
          </a:xfrm>
          <a:prstGeom prst="rect">
            <a:avLst/>
          </a:prstGeom>
          <a:solidFill>
            <a:srgbClr val="00B05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itchFamily="18" charset="0"/>
                <a:cs typeface="Times New Roman" pitchFamily="18" charset="0"/>
              </a:rPr>
              <a:t>Межбюджетные трансферты общего характера бюджетам бюджетной системы Российской</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Федерации</a:t>
            </a:r>
            <a:r>
              <a:rPr lang="en-US" sz="1200" dirty="0">
                <a:latin typeface="Times New Roman" pitchFamily="18" charset="0"/>
                <a:cs typeface="Times New Roman" pitchFamily="18" charset="0"/>
              </a:rPr>
              <a:t> 2590512.5 (7.</a:t>
            </a:r>
            <a:r>
              <a:rPr lang="ru-RU" sz="1200" dirty="0">
                <a:latin typeface="Times New Roman" pitchFamily="18" charset="0"/>
                <a:cs typeface="Times New Roman" pitchFamily="18" charset="0"/>
              </a:rPr>
              <a:t>9</a:t>
            </a:r>
            <a:r>
              <a:rPr lang="en-US" sz="1200"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11" name="Прямоугольник 10"/>
          <p:cNvSpPr/>
          <p:nvPr/>
        </p:nvSpPr>
        <p:spPr>
          <a:xfrm>
            <a:off x="0" y="4077072"/>
            <a:ext cx="1691680" cy="1008112"/>
          </a:xfrm>
          <a:prstGeom prst="rect">
            <a:avLst/>
          </a:prstGeom>
          <a:solidFill>
            <a:schemeClr val="accent6">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itchFamily="18" charset="0"/>
                <a:cs typeface="Times New Roman" pitchFamily="18" charset="0"/>
              </a:rPr>
              <a:t>Национальная безопасность и правоохранительная деятельность 160165,7 (0,5%)</a:t>
            </a:r>
          </a:p>
        </p:txBody>
      </p:sp>
      <p:sp>
        <p:nvSpPr>
          <p:cNvPr id="12" name="Прямоугольник 11"/>
          <p:cNvSpPr/>
          <p:nvPr/>
        </p:nvSpPr>
        <p:spPr>
          <a:xfrm>
            <a:off x="7452320" y="4005064"/>
            <a:ext cx="1691680" cy="936104"/>
          </a:xfrm>
          <a:prstGeom prst="rect">
            <a:avLst/>
          </a:prstGeom>
          <a:solidFill>
            <a:schemeClr val="accent1">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Общегосударственные вопросы </a:t>
            </a:r>
          </a:p>
          <a:p>
            <a:pPr algn="ctr"/>
            <a:r>
              <a:rPr lang="ru-RU" sz="1200" dirty="0">
                <a:solidFill>
                  <a:schemeClr val="tx1"/>
                </a:solidFill>
                <a:latin typeface="Times New Roman" pitchFamily="18" charset="0"/>
                <a:cs typeface="Times New Roman" pitchFamily="18" charset="0"/>
              </a:rPr>
              <a:t>1</a:t>
            </a:r>
            <a:r>
              <a:rPr lang="en-US" sz="1200" dirty="0">
                <a:solidFill>
                  <a:schemeClr val="tx1"/>
                </a:solidFill>
                <a:latin typeface="Times New Roman" pitchFamily="18" charset="0"/>
                <a:cs typeface="Times New Roman" pitchFamily="18" charset="0"/>
              </a:rPr>
              <a:t>433457</a:t>
            </a:r>
            <a:r>
              <a:rPr lang="ru-RU" sz="1200" dirty="0">
                <a:solidFill>
                  <a:schemeClr val="tx1"/>
                </a:solidFill>
                <a:latin typeface="Times New Roman" pitchFamily="18" charset="0"/>
                <a:cs typeface="Times New Roman" pitchFamily="18" charset="0"/>
              </a:rPr>
              <a:t>,</a:t>
            </a:r>
            <a:r>
              <a:rPr lang="en-US" sz="1200" dirty="0">
                <a:solidFill>
                  <a:schemeClr val="tx1"/>
                </a:solidFill>
                <a:latin typeface="Times New Roman" pitchFamily="18" charset="0"/>
                <a:cs typeface="Times New Roman" pitchFamily="18" charset="0"/>
              </a:rPr>
              <a:t>9</a:t>
            </a:r>
            <a:r>
              <a:rPr lang="ru-RU" sz="1200" dirty="0">
                <a:solidFill>
                  <a:schemeClr val="tx1"/>
                </a:solidFill>
                <a:latin typeface="Times New Roman" pitchFamily="18" charset="0"/>
                <a:cs typeface="Times New Roman" pitchFamily="18" charset="0"/>
              </a:rPr>
              <a:t> (4,</a:t>
            </a:r>
            <a:r>
              <a:rPr lang="en-US" sz="1200" dirty="0">
                <a:solidFill>
                  <a:schemeClr val="tx1"/>
                </a:solidFill>
                <a:latin typeface="Times New Roman" pitchFamily="18" charset="0"/>
                <a:cs typeface="Times New Roman" pitchFamily="18" charset="0"/>
              </a:rPr>
              <a:t>4</a:t>
            </a:r>
            <a:r>
              <a:rPr lang="ru-RU" sz="1200" dirty="0">
                <a:solidFill>
                  <a:schemeClr val="tx1"/>
                </a:solidFill>
                <a:latin typeface="Times New Roman" pitchFamily="18" charset="0"/>
                <a:cs typeface="Times New Roman" pitchFamily="18" charset="0"/>
              </a:rPr>
              <a:t>%)</a:t>
            </a:r>
          </a:p>
        </p:txBody>
      </p:sp>
      <p:sp>
        <p:nvSpPr>
          <p:cNvPr id="13" name="Прямоугольник 12"/>
          <p:cNvSpPr/>
          <p:nvPr/>
        </p:nvSpPr>
        <p:spPr>
          <a:xfrm>
            <a:off x="2843808" y="836712"/>
            <a:ext cx="2016224" cy="864096"/>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Образование</a:t>
            </a:r>
            <a:r>
              <a:rPr lang="en-US" sz="1200" dirty="0">
                <a:solidFill>
                  <a:schemeClr val="tx1"/>
                </a:solidFill>
                <a:latin typeface="Times New Roman" pitchFamily="18" charset="0"/>
                <a:cs typeface="Times New Roman" pitchFamily="18" charset="0"/>
              </a:rPr>
              <a:t> 6725407</a:t>
            </a:r>
            <a:r>
              <a:rPr lang="ru-RU" sz="1200" dirty="0">
                <a:solidFill>
                  <a:schemeClr val="tx1"/>
                </a:solidFill>
                <a:latin typeface="Times New Roman" pitchFamily="18" charset="0"/>
                <a:cs typeface="Times New Roman" pitchFamily="18" charset="0"/>
              </a:rPr>
              <a:t>,</a:t>
            </a:r>
            <a:r>
              <a:rPr lang="en-US" sz="1200" dirty="0">
                <a:solidFill>
                  <a:schemeClr val="tx1"/>
                </a:solidFill>
                <a:latin typeface="Times New Roman" pitchFamily="18" charset="0"/>
                <a:cs typeface="Times New Roman" pitchFamily="18" charset="0"/>
              </a:rPr>
              <a:t>6 (20</a:t>
            </a:r>
            <a:r>
              <a:rPr lang="ru-RU" sz="1200" dirty="0">
                <a:solidFill>
                  <a:schemeClr val="tx1"/>
                </a:solidFill>
                <a:latin typeface="Times New Roman" pitchFamily="18" charset="0"/>
                <a:cs typeface="Times New Roman" pitchFamily="18" charset="0"/>
              </a:rPr>
              <a:t>,</a:t>
            </a:r>
            <a:r>
              <a:rPr lang="en-US" sz="1200" dirty="0">
                <a:solidFill>
                  <a:schemeClr val="tx1"/>
                </a:solidFill>
                <a:latin typeface="Times New Roman" pitchFamily="18" charset="0"/>
                <a:cs typeface="Times New Roman" pitchFamily="18" charset="0"/>
              </a:rPr>
              <a:t>6%)</a:t>
            </a:r>
            <a:endParaRPr lang="ru-RU" sz="1200" dirty="0">
              <a:solidFill>
                <a:schemeClr val="tx1"/>
              </a:solidFill>
              <a:latin typeface="Times New Roman" pitchFamily="18" charset="0"/>
              <a:cs typeface="Times New Roman" pitchFamily="18" charset="0"/>
            </a:endParaRPr>
          </a:p>
        </p:txBody>
      </p:sp>
      <p:sp>
        <p:nvSpPr>
          <p:cNvPr id="14" name="Прямоугольник 13"/>
          <p:cNvSpPr/>
          <p:nvPr/>
        </p:nvSpPr>
        <p:spPr>
          <a:xfrm>
            <a:off x="7380312" y="5229200"/>
            <a:ext cx="1656184" cy="720080"/>
          </a:xfrm>
          <a:prstGeom prst="rect">
            <a:avLst/>
          </a:prstGeom>
          <a:solidFill>
            <a:schemeClr val="bg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itchFamily="18" charset="0"/>
                <a:cs typeface="Times New Roman" pitchFamily="18" charset="0"/>
              </a:rPr>
              <a:t>Национальная оборона  20999,0 (0,</a:t>
            </a:r>
            <a:r>
              <a:rPr lang="en-US" sz="1200" dirty="0">
                <a:latin typeface="Times New Roman" pitchFamily="18" charset="0"/>
                <a:cs typeface="Times New Roman" pitchFamily="18" charset="0"/>
              </a:rPr>
              <a:t>1</a:t>
            </a:r>
            <a:r>
              <a:rPr lang="ru-RU" sz="1200" dirty="0">
                <a:latin typeface="Times New Roman" pitchFamily="18" charset="0"/>
                <a:cs typeface="Times New Roman" pitchFamily="18" charset="0"/>
              </a:rPr>
              <a:t>%)</a:t>
            </a:r>
          </a:p>
        </p:txBody>
      </p:sp>
      <p:sp>
        <p:nvSpPr>
          <p:cNvPr id="15" name="Прямоугольник 14"/>
          <p:cNvSpPr/>
          <p:nvPr/>
        </p:nvSpPr>
        <p:spPr>
          <a:xfrm>
            <a:off x="1043608" y="836712"/>
            <a:ext cx="1728192" cy="720080"/>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itchFamily="18" charset="0"/>
                <a:cs typeface="Times New Roman" pitchFamily="18" charset="0"/>
              </a:rPr>
              <a:t>Культура, кинематография 706247,0 (2,</a:t>
            </a:r>
            <a:r>
              <a:rPr lang="en-US" sz="1200" dirty="0">
                <a:latin typeface="Times New Roman" pitchFamily="18" charset="0"/>
                <a:cs typeface="Times New Roman" pitchFamily="18" charset="0"/>
              </a:rPr>
              <a:t>2</a:t>
            </a:r>
            <a:r>
              <a:rPr lang="ru-RU" sz="1200" dirty="0">
                <a:latin typeface="Times New Roman" pitchFamily="18" charset="0"/>
                <a:cs typeface="Times New Roman" pitchFamily="18" charset="0"/>
              </a:rPr>
              <a:t>%)</a:t>
            </a:r>
          </a:p>
        </p:txBody>
      </p:sp>
      <p:sp>
        <p:nvSpPr>
          <p:cNvPr id="16" name="Прямоугольник 15"/>
          <p:cNvSpPr/>
          <p:nvPr/>
        </p:nvSpPr>
        <p:spPr>
          <a:xfrm>
            <a:off x="5724128" y="5157192"/>
            <a:ext cx="1584176" cy="1080120"/>
          </a:xfrm>
          <a:prstGeom prst="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itchFamily="18" charset="0"/>
                <a:cs typeface="Times New Roman" pitchFamily="18" charset="0"/>
              </a:rPr>
              <a:t>Обслуживание государственного (муниципального) долга 150000,0 (0,5)</a:t>
            </a:r>
          </a:p>
        </p:txBody>
      </p:sp>
      <p:sp>
        <p:nvSpPr>
          <p:cNvPr id="17" name="Прямоугольник 16"/>
          <p:cNvSpPr/>
          <p:nvPr/>
        </p:nvSpPr>
        <p:spPr>
          <a:xfrm>
            <a:off x="755576" y="5661248"/>
            <a:ext cx="2088232" cy="576064"/>
          </a:xfrm>
          <a:prstGeom prst="rect">
            <a:avLst/>
          </a:pr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itchFamily="18" charset="0"/>
                <a:cs typeface="Times New Roman" pitchFamily="18" charset="0"/>
              </a:rPr>
              <a:t>Физическая культура и спорт 57</a:t>
            </a:r>
            <a:r>
              <a:rPr lang="en-US" sz="1200" dirty="0">
                <a:latin typeface="Times New Roman" pitchFamily="18" charset="0"/>
                <a:cs typeface="Times New Roman" pitchFamily="18" charset="0"/>
              </a:rPr>
              <a:t>7705</a:t>
            </a:r>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4</a:t>
            </a:r>
            <a:r>
              <a:rPr lang="ru-RU" sz="1200" dirty="0">
                <a:latin typeface="Times New Roman" pitchFamily="18" charset="0"/>
                <a:cs typeface="Times New Roman" pitchFamily="18" charset="0"/>
              </a:rPr>
              <a:t> (1,</a:t>
            </a:r>
            <a:r>
              <a:rPr lang="en-US" sz="1200" dirty="0">
                <a:latin typeface="Times New Roman" pitchFamily="18" charset="0"/>
                <a:cs typeface="Times New Roman" pitchFamily="18" charset="0"/>
              </a:rPr>
              <a:t>8</a:t>
            </a:r>
            <a:r>
              <a:rPr lang="ru-RU" sz="1200" dirty="0">
                <a:latin typeface="Times New Roman" pitchFamily="18" charset="0"/>
                <a:cs typeface="Times New Roman" pitchFamily="18" charset="0"/>
              </a:rPr>
              <a:t>%)</a:t>
            </a:r>
          </a:p>
        </p:txBody>
      </p:sp>
      <p:sp>
        <p:nvSpPr>
          <p:cNvPr id="18" name="Прямоугольник 17"/>
          <p:cNvSpPr/>
          <p:nvPr/>
        </p:nvSpPr>
        <p:spPr>
          <a:xfrm>
            <a:off x="2915816" y="5517232"/>
            <a:ext cx="2736304" cy="648072"/>
          </a:xfrm>
          <a:prstGeom prst="rect">
            <a:avLst/>
          </a:prstGeom>
          <a:solidFill>
            <a:schemeClr val="accent4">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Социальная политика</a:t>
            </a:r>
            <a:r>
              <a:rPr lang="en-US" sz="1200" dirty="0">
                <a:solidFill>
                  <a:schemeClr val="tx1"/>
                </a:solidFill>
                <a:latin typeface="Times New Roman" pitchFamily="18" charset="0"/>
                <a:cs typeface="Times New Roman" pitchFamily="18" charset="0"/>
              </a:rPr>
              <a:t> 7 813 073,4  (24</a:t>
            </a:r>
            <a:r>
              <a:rPr lang="ru-RU" sz="1200" dirty="0">
                <a:solidFill>
                  <a:schemeClr val="tx1"/>
                </a:solidFill>
                <a:latin typeface="Times New Roman" pitchFamily="18" charset="0"/>
                <a:cs typeface="Times New Roman" pitchFamily="18" charset="0"/>
              </a:rPr>
              <a:t>,0</a:t>
            </a:r>
            <a:r>
              <a:rPr lang="en-US" sz="1200" dirty="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p:txBody>
      </p:sp>
      <p:sp>
        <p:nvSpPr>
          <p:cNvPr id="19" name="Прямоугольник 18"/>
          <p:cNvSpPr/>
          <p:nvPr/>
        </p:nvSpPr>
        <p:spPr>
          <a:xfrm>
            <a:off x="5724128" y="6165304"/>
            <a:ext cx="30963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ВСЕГО:  </a:t>
            </a:r>
            <a:r>
              <a:rPr lang="en-US" sz="1600" b="1" dirty="0">
                <a:solidFill>
                  <a:schemeClr val="tx1"/>
                </a:solidFill>
                <a:latin typeface="Times New Roman" pitchFamily="18" charset="0"/>
                <a:cs typeface="Times New Roman" pitchFamily="18" charset="0"/>
              </a:rPr>
              <a:t>32</a:t>
            </a:r>
            <a:r>
              <a:rPr lang="ru-RU" sz="1600" b="1" dirty="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551</a:t>
            </a:r>
            <a:r>
              <a:rPr lang="ru-RU" sz="1600" b="1" dirty="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185</a:t>
            </a:r>
            <a:r>
              <a:rPr lang="ru-RU" sz="1600" b="1" dirty="0">
                <a:solidFill>
                  <a:schemeClr val="tx1"/>
                </a:solidFill>
                <a:latin typeface="Times New Roman" pitchFamily="18" charset="0"/>
                <a:cs typeface="Times New Roman" pitchFamily="18" charset="0"/>
              </a:rPr>
              <a:t>,</a:t>
            </a:r>
            <a:r>
              <a:rPr lang="en-US" sz="1600" b="1" dirty="0">
                <a:solidFill>
                  <a:schemeClr val="tx1"/>
                </a:solidFill>
                <a:latin typeface="Times New Roman" pitchFamily="18" charset="0"/>
                <a:cs typeface="Times New Roman" pitchFamily="18" charset="0"/>
              </a:rPr>
              <a:t>9</a:t>
            </a:r>
            <a:endParaRPr lang="ru-RU" sz="1600" b="1" dirty="0">
              <a:solidFill>
                <a:schemeClr val="tx1"/>
              </a:solidFill>
              <a:latin typeface="Times New Roman" pitchFamily="18" charset="0"/>
              <a:cs typeface="Times New Roman" pitchFamily="18" charset="0"/>
            </a:endParaRPr>
          </a:p>
        </p:txBody>
      </p:sp>
      <p:sp>
        <p:nvSpPr>
          <p:cNvPr id="20" name="Прямоугольник 19"/>
          <p:cNvSpPr/>
          <p:nvPr/>
        </p:nvSpPr>
        <p:spPr>
          <a:xfrm>
            <a:off x="7740352" y="836712"/>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тыс. руб.</a:t>
            </a:r>
          </a:p>
        </p:txBody>
      </p:sp>
      <p:sp>
        <p:nvSpPr>
          <p:cNvPr id="21" name="Прямоугольник 20"/>
          <p:cNvSpPr/>
          <p:nvPr/>
        </p:nvSpPr>
        <p:spPr>
          <a:xfrm>
            <a:off x="6804248" y="1124744"/>
            <a:ext cx="1944216" cy="1008112"/>
          </a:xfrm>
          <a:prstGeom prst="rect">
            <a:avLst/>
          </a:prstGeom>
          <a:solidFill>
            <a:srgbClr val="7030A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itchFamily="18" charset="0"/>
                <a:cs typeface="Times New Roman" pitchFamily="18" charset="0"/>
              </a:rPr>
              <a:t>Жилищно-коммунальное хозяйство  1</a:t>
            </a:r>
            <a:r>
              <a:rPr lang="en-US" sz="1200" dirty="0">
                <a:latin typeface="Times New Roman" pitchFamily="18" charset="0"/>
                <a:cs typeface="Times New Roman" pitchFamily="18" charset="0"/>
              </a:rPr>
              <a:t>495149</a:t>
            </a:r>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1</a:t>
            </a:r>
            <a:r>
              <a:rPr lang="ru-RU" sz="1200" dirty="0">
                <a:latin typeface="Times New Roman" pitchFamily="18" charset="0"/>
                <a:cs typeface="Times New Roman" pitchFamily="18" charset="0"/>
              </a:rPr>
              <a:t> (4,</a:t>
            </a:r>
            <a:r>
              <a:rPr lang="en-US" sz="1200" dirty="0">
                <a:latin typeface="Times New Roman" pitchFamily="18" charset="0"/>
                <a:cs typeface="Times New Roman" pitchFamily="18" charset="0"/>
              </a:rPr>
              <a:t>6</a:t>
            </a:r>
            <a:r>
              <a:rPr lang="ru-RU" sz="1200" dirty="0">
                <a:latin typeface="Times New Roman" pitchFamily="18" charset="0"/>
                <a:cs typeface="Times New Roman" pitchFamily="18" charset="0"/>
              </a:rPr>
              <a:t>%)</a:t>
            </a:r>
          </a:p>
        </p:txBody>
      </p:sp>
      <p:sp>
        <p:nvSpPr>
          <p:cNvPr id="22" name="Прямоугольник 21"/>
          <p:cNvSpPr/>
          <p:nvPr/>
        </p:nvSpPr>
        <p:spPr>
          <a:xfrm>
            <a:off x="7740352" y="2132856"/>
            <a:ext cx="1224136" cy="1656184"/>
          </a:xfrm>
          <a:prstGeom prst="rect">
            <a:avLst/>
          </a:prstGeom>
          <a:solidFill>
            <a:schemeClr val="accent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bg1"/>
                </a:solidFill>
                <a:latin typeface="Times New Roman" pitchFamily="18" charset="0"/>
                <a:cs typeface="Times New Roman" pitchFamily="18" charset="0"/>
              </a:rPr>
              <a:t>Национальная экономика</a:t>
            </a:r>
            <a:r>
              <a:rPr lang="en-US" sz="1200" dirty="0">
                <a:solidFill>
                  <a:schemeClr val="bg1"/>
                </a:solidFill>
                <a:latin typeface="Times New Roman" pitchFamily="18" charset="0"/>
                <a:cs typeface="Times New Roman" pitchFamily="18" charset="0"/>
              </a:rPr>
              <a:t>  8377221,2  (25,7%)</a:t>
            </a:r>
            <a:endParaRPr lang="ru-RU" sz="1200" dirty="0">
              <a:solidFill>
                <a:schemeClr val="bg1"/>
              </a:solidFill>
              <a:latin typeface="Times New Roman" pitchFamily="18" charset="0"/>
              <a:cs typeface="Times New Roman" pitchFamily="18" charset="0"/>
            </a:endParaRPr>
          </a:p>
        </p:txBody>
      </p:sp>
      <p:sp>
        <p:nvSpPr>
          <p:cNvPr id="23" name="Прямоугольник 22"/>
          <p:cNvSpPr/>
          <p:nvPr/>
        </p:nvSpPr>
        <p:spPr>
          <a:xfrm>
            <a:off x="5004048" y="908720"/>
            <a:ext cx="1656184" cy="648072"/>
          </a:xfrm>
          <a:prstGeom prst="rect">
            <a:avLst/>
          </a:prstGeom>
          <a:solidFill>
            <a:schemeClr val="accent2">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bg1"/>
                </a:solidFill>
                <a:latin typeface="Times New Roman" pitchFamily="18" charset="0"/>
                <a:cs typeface="Times New Roman" pitchFamily="18" charset="0"/>
              </a:rPr>
              <a:t>Охрана окружающей среды 59</a:t>
            </a:r>
            <a:r>
              <a:rPr lang="en-US" sz="1200" dirty="0">
                <a:solidFill>
                  <a:schemeClr val="bg1"/>
                </a:solidFill>
                <a:latin typeface="Times New Roman" pitchFamily="18" charset="0"/>
                <a:cs typeface="Times New Roman" pitchFamily="18" charset="0"/>
              </a:rPr>
              <a:t>802</a:t>
            </a:r>
            <a:r>
              <a:rPr lang="ru-RU" sz="1200" dirty="0">
                <a:solidFill>
                  <a:schemeClr val="bg1"/>
                </a:solidFill>
                <a:latin typeface="Times New Roman" pitchFamily="18" charset="0"/>
                <a:cs typeface="Times New Roman" pitchFamily="18" charset="0"/>
              </a:rPr>
              <a:t>,0 (0,2%)</a:t>
            </a:r>
          </a:p>
        </p:txBody>
      </p:sp>
      <p:cxnSp>
        <p:nvCxnSpPr>
          <p:cNvPr id="25" name="Прямая соединительная линия 24"/>
          <p:cNvCxnSpPr/>
          <p:nvPr/>
        </p:nvCxnSpPr>
        <p:spPr>
          <a:xfrm>
            <a:off x="3707904" y="162880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endCxn id="18" idx="0"/>
          </p:cNvCxnSpPr>
          <p:nvPr/>
        </p:nvCxnSpPr>
        <p:spPr>
          <a:xfrm>
            <a:off x="4283968" y="530120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547664" y="2276872"/>
            <a:ext cx="288032"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1475656" y="3429000"/>
            <a:ext cx="1440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a:endCxn id="21" idx="1"/>
          </p:cNvCxnSpPr>
          <p:nvPr/>
        </p:nvCxnSpPr>
        <p:spPr>
          <a:xfrm flipV="1">
            <a:off x="6228184" y="1628800"/>
            <a:ext cx="57606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7596336" y="278092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1979712" y="1628800"/>
            <a:ext cx="21602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H="1">
            <a:off x="1979712" y="4221088"/>
            <a:ext cx="72008"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7164288" y="4437112"/>
            <a:ext cx="360040"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6372200" y="4869160"/>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V="1">
            <a:off x="1259632" y="4005064"/>
            <a:ext cx="36004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flipH="1">
            <a:off x="1691680" y="4149080"/>
            <a:ext cx="7200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5508104" y="1556792"/>
            <a:ext cx="7200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p:nvPr/>
        </p:nvCxnSpPr>
        <p:spPr>
          <a:xfrm>
            <a:off x="6660232" y="4869160"/>
            <a:ext cx="864096"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40" name="Прямоугольник 139"/>
          <p:cNvSpPr/>
          <p:nvPr/>
        </p:nvSpPr>
        <p:spPr>
          <a:xfrm>
            <a:off x="107504" y="5085184"/>
            <a:ext cx="1872208" cy="576064"/>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Средства массовой информации  138898,4 (0,4%)</a:t>
            </a:r>
          </a:p>
        </p:txBody>
      </p:sp>
      <p:sp>
        <p:nvSpPr>
          <p:cNvPr id="36" name="Номер слайда 35"/>
          <p:cNvSpPr>
            <a:spLocks noGrp="1"/>
          </p:cNvSpPr>
          <p:nvPr>
            <p:ph type="sldNum" sz="quarter" idx="12"/>
          </p:nvPr>
        </p:nvSpPr>
        <p:spPr>
          <a:xfrm>
            <a:off x="7010400" y="6492875"/>
            <a:ext cx="2133600" cy="365125"/>
          </a:xfrm>
        </p:spPr>
        <p:txBody>
          <a:bodyPr/>
          <a:lstStyle/>
          <a:p>
            <a:fld id="{055EE535-72A8-4E0F-A886-40F55435ED15}" type="slidenum">
              <a:rPr lang="ru-RU" smtClean="0"/>
              <a:pPr/>
              <a:t>20</a:t>
            </a:fld>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6">
                  <a:lumMod val="75000"/>
                </a:schemeClr>
              </a:solidFill>
            </a:endParaRPr>
          </a:p>
        </p:txBody>
      </p:sp>
      <p:sp>
        <p:nvSpPr>
          <p:cNvPr id="3" name="Прямоугольник 2"/>
          <p:cNvSpPr/>
          <p:nvPr/>
        </p:nvSpPr>
        <p:spPr>
          <a:xfrm>
            <a:off x="755576" y="116632"/>
            <a:ext cx="7632848" cy="576064"/>
          </a:xfrm>
          <a:prstGeom prst="rect">
            <a:avLst/>
          </a:prstGeom>
          <a:solidFill>
            <a:srgbClr val="FFFF00"/>
          </a:solidFill>
          <a:ln w="28575">
            <a:solidFill>
              <a:schemeClr val="bg1"/>
            </a:solidFill>
          </a:ln>
          <a:effectLst>
            <a:glow rad="1397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FF0000"/>
                </a:solidFill>
                <a:latin typeface="Times New Roman" pitchFamily="18" charset="0"/>
                <a:cs typeface="Times New Roman" pitchFamily="18" charset="0"/>
              </a:rPr>
              <a:t>Бюджет Республики Адыгея сохранит социальную направленность </a:t>
            </a:r>
          </a:p>
        </p:txBody>
      </p:sp>
      <p:graphicFrame>
        <p:nvGraphicFramePr>
          <p:cNvPr id="4" name="Диаграмма 3"/>
          <p:cNvGraphicFramePr/>
          <p:nvPr/>
        </p:nvGraphicFramePr>
        <p:xfrm>
          <a:off x="2483768" y="1628800"/>
          <a:ext cx="6264696" cy="38322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3275856" y="2564904"/>
            <a:ext cx="1872208"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Расходы, направленные на социальную сферу  </a:t>
            </a:r>
            <a:r>
              <a:rPr lang="en-US" dirty="0">
                <a:solidFill>
                  <a:schemeClr val="tx1"/>
                </a:solidFill>
                <a:latin typeface="Times New Roman" pitchFamily="18" charset="0"/>
                <a:cs typeface="Times New Roman" pitchFamily="18" charset="0"/>
              </a:rPr>
              <a:t>56</a:t>
            </a:r>
            <a:r>
              <a:rPr lang="ru-RU"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1</a:t>
            </a:r>
            <a:r>
              <a:rPr lang="ru-RU" dirty="0">
                <a:solidFill>
                  <a:schemeClr val="tx1"/>
                </a:solidFill>
                <a:latin typeface="Times New Roman" pitchFamily="18" charset="0"/>
                <a:cs typeface="Times New Roman" pitchFamily="18" charset="0"/>
              </a:rPr>
              <a:t>%</a:t>
            </a:r>
          </a:p>
        </p:txBody>
      </p:sp>
      <p:sp>
        <p:nvSpPr>
          <p:cNvPr id="6" name="Прямоугольник 5"/>
          <p:cNvSpPr/>
          <p:nvPr/>
        </p:nvSpPr>
        <p:spPr>
          <a:xfrm>
            <a:off x="755576" y="1340768"/>
            <a:ext cx="2304256" cy="698376"/>
          </a:xfrm>
          <a:prstGeom prst="rect">
            <a:avLst/>
          </a:prstGeom>
          <a:solidFill>
            <a:schemeClr val="accent5">
              <a:lumMod val="40000"/>
              <a:lumOff val="60000"/>
            </a:schemeClr>
          </a:solidFill>
          <a:ln>
            <a:noFill/>
          </a:ln>
          <a:effectLst>
            <a:glow rad="1397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Средства массовой информации  </a:t>
            </a:r>
          </a:p>
          <a:p>
            <a:pPr algn="ctr"/>
            <a:r>
              <a:rPr lang="ru-RU" sz="1400" i="1" dirty="0">
                <a:solidFill>
                  <a:schemeClr val="tx1"/>
                </a:solidFill>
                <a:latin typeface="Times New Roman" pitchFamily="18" charset="0"/>
                <a:cs typeface="Times New Roman" pitchFamily="18" charset="0"/>
              </a:rPr>
              <a:t>138898,4 тыс. руб. </a:t>
            </a:r>
          </a:p>
        </p:txBody>
      </p:sp>
      <p:sp>
        <p:nvSpPr>
          <p:cNvPr id="7" name="Прямоугольник 6"/>
          <p:cNvSpPr/>
          <p:nvPr/>
        </p:nvSpPr>
        <p:spPr>
          <a:xfrm>
            <a:off x="251520" y="2420888"/>
            <a:ext cx="2304256" cy="792088"/>
          </a:xfrm>
          <a:prstGeom prst="rect">
            <a:avLst/>
          </a:prstGeom>
          <a:ln>
            <a:noFill/>
          </a:ln>
          <a:effectLst>
            <a:glow rad="1397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latin typeface="Times New Roman" pitchFamily="18" charset="0"/>
                <a:cs typeface="Times New Roman" pitchFamily="18" charset="0"/>
              </a:rPr>
              <a:t>Культура, кинематография 706247,0 тыс. руб. </a:t>
            </a:r>
          </a:p>
        </p:txBody>
      </p:sp>
      <p:sp>
        <p:nvSpPr>
          <p:cNvPr id="8" name="Прямоугольник 7"/>
          <p:cNvSpPr/>
          <p:nvPr/>
        </p:nvSpPr>
        <p:spPr>
          <a:xfrm>
            <a:off x="323528" y="3717032"/>
            <a:ext cx="2160240" cy="792088"/>
          </a:xfrm>
          <a:prstGeom prst="rect">
            <a:avLst/>
          </a:prstGeom>
          <a:solidFill>
            <a:schemeClr val="bg1">
              <a:lumMod val="50000"/>
            </a:schemeClr>
          </a:solidFill>
          <a:ln>
            <a:noFill/>
          </a:ln>
          <a:effectLst>
            <a:glow rad="1397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latin typeface="Times New Roman" pitchFamily="18" charset="0"/>
                <a:cs typeface="Times New Roman" pitchFamily="18" charset="0"/>
              </a:rPr>
              <a:t>Здравоохранение </a:t>
            </a:r>
          </a:p>
          <a:p>
            <a:pPr algn="ctr"/>
            <a:r>
              <a:rPr lang="ru-RU" sz="1400" i="1" dirty="0">
                <a:latin typeface="Times New Roman" pitchFamily="18" charset="0"/>
                <a:cs typeface="Times New Roman" pitchFamily="18" charset="0"/>
              </a:rPr>
              <a:t>2 </a:t>
            </a:r>
            <a:r>
              <a:rPr lang="en-US" sz="1400" i="1" dirty="0">
                <a:latin typeface="Times New Roman" pitchFamily="18" charset="0"/>
                <a:cs typeface="Times New Roman" pitchFamily="18" charset="0"/>
              </a:rPr>
              <a:t>302</a:t>
            </a:r>
            <a:r>
              <a:rPr lang="ru-RU" sz="1400" i="1" dirty="0">
                <a:latin typeface="Times New Roman" pitchFamily="18" charset="0"/>
                <a:cs typeface="Times New Roman" pitchFamily="18" charset="0"/>
              </a:rPr>
              <a:t> </a:t>
            </a:r>
            <a:r>
              <a:rPr lang="en-US" sz="1400" i="1" dirty="0">
                <a:latin typeface="Times New Roman" pitchFamily="18" charset="0"/>
                <a:cs typeface="Times New Roman" pitchFamily="18" charset="0"/>
              </a:rPr>
              <a:t>546</a:t>
            </a:r>
            <a:r>
              <a:rPr lang="ru-RU" sz="1400" i="1" dirty="0">
                <a:latin typeface="Times New Roman" pitchFamily="18" charset="0"/>
                <a:cs typeface="Times New Roman" pitchFamily="18" charset="0"/>
              </a:rPr>
              <a:t>,</a:t>
            </a:r>
            <a:r>
              <a:rPr lang="en-US" sz="1400" i="1" dirty="0">
                <a:latin typeface="Times New Roman" pitchFamily="18" charset="0"/>
                <a:cs typeface="Times New Roman" pitchFamily="18" charset="0"/>
              </a:rPr>
              <a:t>7</a:t>
            </a:r>
            <a:r>
              <a:rPr lang="ru-RU" sz="1400" i="1" dirty="0">
                <a:latin typeface="Times New Roman" pitchFamily="18" charset="0"/>
                <a:cs typeface="Times New Roman" pitchFamily="18" charset="0"/>
              </a:rPr>
              <a:t> тыс.руб. </a:t>
            </a:r>
          </a:p>
        </p:txBody>
      </p:sp>
      <p:sp>
        <p:nvSpPr>
          <p:cNvPr id="9" name="Прямоугольник 8"/>
          <p:cNvSpPr/>
          <p:nvPr/>
        </p:nvSpPr>
        <p:spPr>
          <a:xfrm>
            <a:off x="827584" y="5085184"/>
            <a:ext cx="2376264" cy="770384"/>
          </a:xfrm>
          <a:prstGeom prst="rect">
            <a:avLst/>
          </a:prstGeom>
          <a:solidFill>
            <a:schemeClr val="accent4">
              <a:lumMod val="40000"/>
              <a:lumOff val="60000"/>
            </a:schemeClr>
          </a:solidFill>
          <a:ln>
            <a:noFill/>
          </a:ln>
          <a:effectLst>
            <a:glow rad="228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Социальная политика</a:t>
            </a:r>
            <a:r>
              <a:rPr lang="en-US" sz="1400" i="1" dirty="0">
                <a:solidFill>
                  <a:schemeClr val="tx1"/>
                </a:solidFill>
                <a:latin typeface="Times New Roman" pitchFamily="18" charset="0"/>
                <a:cs typeface="Times New Roman" pitchFamily="18" charset="0"/>
              </a:rPr>
              <a:t> </a:t>
            </a:r>
            <a:endParaRPr lang="ru-RU" sz="1400" i="1" dirty="0">
              <a:solidFill>
                <a:schemeClr val="tx1"/>
              </a:solidFill>
              <a:latin typeface="Times New Roman" pitchFamily="18" charset="0"/>
              <a:cs typeface="Times New Roman" pitchFamily="18" charset="0"/>
            </a:endParaRPr>
          </a:p>
          <a:p>
            <a:pPr algn="ctr"/>
            <a:r>
              <a:rPr lang="en-US" sz="1400" i="1" dirty="0">
                <a:solidFill>
                  <a:schemeClr val="tx1"/>
                </a:solidFill>
                <a:latin typeface="Times New Roman" pitchFamily="18" charset="0"/>
                <a:cs typeface="Times New Roman" pitchFamily="18" charset="0"/>
              </a:rPr>
              <a:t>7 813 073,4</a:t>
            </a:r>
            <a:r>
              <a:rPr lang="ru-RU" sz="1400" i="1" dirty="0">
                <a:solidFill>
                  <a:schemeClr val="tx1"/>
                </a:solidFill>
                <a:latin typeface="Times New Roman" pitchFamily="18" charset="0"/>
                <a:cs typeface="Times New Roman" pitchFamily="18" charset="0"/>
              </a:rPr>
              <a:t> тыс.руб.</a:t>
            </a:r>
            <a:r>
              <a:rPr lang="en-US" sz="1400" i="1" dirty="0">
                <a:solidFill>
                  <a:schemeClr val="tx1"/>
                </a:solidFill>
                <a:latin typeface="Times New Roman" pitchFamily="18" charset="0"/>
                <a:cs typeface="Times New Roman" pitchFamily="18" charset="0"/>
              </a:rPr>
              <a:t>  </a:t>
            </a:r>
            <a:endParaRPr lang="ru-RU" sz="1400" i="1" dirty="0">
              <a:solidFill>
                <a:schemeClr val="tx1"/>
              </a:solidFill>
              <a:latin typeface="Times New Roman" pitchFamily="18" charset="0"/>
              <a:cs typeface="Times New Roman" pitchFamily="18" charset="0"/>
            </a:endParaRPr>
          </a:p>
        </p:txBody>
      </p:sp>
      <p:sp>
        <p:nvSpPr>
          <p:cNvPr id="10" name="Прямоугольник 9"/>
          <p:cNvSpPr/>
          <p:nvPr/>
        </p:nvSpPr>
        <p:spPr>
          <a:xfrm>
            <a:off x="3635896" y="5517232"/>
            <a:ext cx="2304256" cy="792088"/>
          </a:xfrm>
          <a:prstGeom prst="rect">
            <a:avLst/>
          </a:prstGeom>
          <a:solidFill>
            <a:srgbClr val="FF0000"/>
          </a:solidFill>
          <a:ln>
            <a:noFill/>
          </a:ln>
          <a:effectLst>
            <a:glow rad="228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latin typeface="Times New Roman" pitchFamily="18" charset="0"/>
                <a:cs typeface="Times New Roman" pitchFamily="18" charset="0"/>
              </a:rPr>
              <a:t>Физическая культура и спорт 57</a:t>
            </a:r>
            <a:r>
              <a:rPr lang="en-US" sz="1400" i="1" dirty="0">
                <a:latin typeface="Times New Roman" pitchFamily="18" charset="0"/>
                <a:cs typeface="Times New Roman" pitchFamily="18" charset="0"/>
              </a:rPr>
              <a:t>7 705</a:t>
            </a:r>
            <a:r>
              <a:rPr lang="ru-RU" sz="1400" i="1" dirty="0">
                <a:latin typeface="Times New Roman" pitchFamily="18" charset="0"/>
                <a:cs typeface="Times New Roman" pitchFamily="18" charset="0"/>
              </a:rPr>
              <a:t>,</a:t>
            </a:r>
            <a:r>
              <a:rPr lang="en-US" sz="1400" i="1" dirty="0">
                <a:latin typeface="Times New Roman" pitchFamily="18" charset="0"/>
                <a:cs typeface="Times New Roman" pitchFamily="18" charset="0"/>
              </a:rPr>
              <a:t>4</a:t>
            </a:r>
            <a:r>
              <a:rPr lang="ru-RU" sz="1400" i="1" dirty="0">
                <a:latin typeface="Times New Roman" pitchFamily="18" charset="0"/>
                <a:cs typeface="Times New Roman" pitchFamily="18" charset="0"/>
              </a:rPr>
              <a:t>  тыс. руб.</a:t>
            </a:r>
          </a:p>
        </p:txBody>
      </p:sp>
      <p:sp>
        <p:nvSpPr>
          <p:cNvPr id="11" name="Прямоугольник 10"/>
          <p:cNvSpPr/>
          <p:nvPr/>
        </p:nvSpPr>
        <p:spPr>
          <a:xfrm>
            <a:off x="6444208" y="5517232"/>
            <a:ext cx="1872208" cy="792088"/>
          </a:xfrm>
          <a:prstGeom prst="rect">
            <a:avLst/>
          </a:prstGeom>
          <a:solidFill>
            <a:schemeClr val="bg1"/>
          </a:solidFill>
          <a:ln>
            <a:noFill/>
          </a:ln>
          <a:effectLst>
            <a:glow rad="1397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Образование</a:t>
            </a:r>
          </a:p>
          <a:p>
            <a:pPr algn="ctr"/>
            <a:r>
              <a:rPr lang="en-US" sz="1400" i="1" dirty="0">
                <a:solidFill>
                  <a:schemeClr val="tx1"/>
                </a:solidFill>
                <a:latin typeface="Times New Roman" pitchFamily="18" charset="0"/>
                <a:cs typeface="Times New Roman" pitchFamily="18" charset="0"/>
              </a:rPr>
              <a:t> 6</a:t>
            </a:r>
            <a:r>
              <a:rPr lang="ru-RU" sz="1400" i="1" dirty="0">
                <a:solidFill>
                  <a:schemeClr val="tx1"/>
                </a:solidFill>
                <a:latin typeface="Times New Roman" pitchFamily="18" charset="0"/>
                <a:cs typeface="Times New Roman" pitchFamily="18" charset="0"/>
              </a:rPr>
              <a:t> </a:t>
            </a:r>
            <a:r>
              <a:rPr lang="en-US" sz="1400" i="1" dirty="0">
                <a:solidFill>
                  <a:schemeClr val="tx1"/>
                </a:solidFill>
                <a:latin typeface="Times New Roman" pitchFamily="18" charset="0"/>
                <a:cs typeface="Times New Roman" pitchFamily="18" charset="0"/>
              </a:rPr>
              <a:t>725</a:t>
            </a:r>
            <a:r>
              <a:rPr lang="ru-RU" sz="1400" i="1" dirty="0">
                <a:solidFill>
                  <a:schemeClr val="tx1"/>
                </a:solidFill>
                <a:latin typeface="Times New Roman" pitchFamily="18" charset="0"/>
                <a:cs typeface="Times New Roman" pitchFamily="18" charset="0"/>
              </a:rPr>
              <a:t> </a:t>
            </a:r>
            <a:r>
              <a:rPr lang="en-US" sz="1400" i="1" dirty="0">
                <a:solidFill>
                  <a:schemeClr val="tx1"/>
                </a:solidFill>
                <a:latin typeface="Times New Roman" pitchFamily="18" charset="0"/>
                <a:cs typeface="Times New Roman" pitchFamily="18" charset="0"/>
              </a:rPr>
              <a:t>407</a:t>
            </a:r>
            <a:r>
              <a:rPr lang="ru-RU" sz="1400" i="1" dirty="0">
                <a:solidFill>
                  <a:schemeClr val="tx1"/>
                </a:solidFill>
                <a:latin typeface="Times New Roman" pitchFamily="18" charset="0"/>
                <a:cs typeface="Times New Roman" pitchFamily="18" charset="0"/>
              </a:rPr>
              <a:t>,</a:t>
            </a:r>
            <a:r>
              <a:rPr lang="en-US" sz="1400" i="1" dirty="0">
                <a:solidFill>
                  <a:schemeClr val="tx1"/>
                </a:solidFill>
                <a:latin typeface="Times New Roman" pitchFamily="18" charset="0"/>
                <a:cs typeface="Times New Roman" pitchFamily="18" charset="0"/>
              </a:rPr>
              <a:t>6</a:t>
            </a:r>
            <a:r>
              <a:rPr lang="ru-RU" sz="1400" i="1" dirty="0">
                <a:solidFill>
                  <a:schemeClr val="tx1"/>
                </a:solidFill>
                <a:latin typeface="Times New Roman" pitchFamily="18" charset="0"/>
                <a:cs typeface="Times New Roman" pitchFamily="18" charset="0"/>
              </a:rPr>
              <a:t> тыс. руб</a:t>
            </a:r>
            <a:r>
              <a:rPr lang="ru-RU" sz="1400" dirty="0">
                <a:solidFill>
                  <a:schemeClr val="tx1"/>
                </a:solidFill>
                <a:latin typeface="Times New Roman" pitchFamily="18" charset="0"/>
                <a:cs typeface="Times New Roman" pitchFamily="18" charset="0"/>
              </a:rPr>
              <a:t>.</a:t>
            </a:r>
            <a:r>
              <a:rPr lang="en-US" sz="1400" dirty="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p:txBody>
      </p:sp>
      <p:cxnSp>
        <p:nvCxnSpPr>
          <p:cNvPr id="44" name="Прямая со стрелкой 43"/>
          <p:cNvCxnSpPr/>
          <p:nvPr/>
        </p:nvCxnSpPr>
        <p:spPr>
          <a:xfrm>
            <a:off x="3203848" y="1772816"/>
            <a:ext cx="43204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2627784" y="2780928"/>
            <a:ext cx="14401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2555776" y="4005064"/>
            <a:ext cx="21602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flipV="1">
            <a:off x="2843808" y="4653136"/>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flipV="1">
            <a:off x="4211960" y="5085184"/>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flipH="1" flipV="1">
            <a:off x="7020272" y="5157192"/>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Прямоугольник 70"/>
          <p:cNvSpPr/>
          <p:nvPr/>
        </p:nvSpPr>
        <p:spPr>
          <a:xfrm>
            <a:off x="5724128" y="2060848"/>
            <a:ext cx="252028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Расходы в других отраслях  </a:t>
            </a:r>
            <a:r>
              <a:rPr lang="en-US" dirty="0">
                <a:solidFill>
                  <a:schemeClr val="tx1"/>
                </a:solidFill>
                <a:latin typeface="Times New Roman" pitchFamily="18" charset="0"/>
                <a:cs typeface="Times New Roman" pitchFamily="18" charset="0"/>
              </a:rPr>
              <a:t>43</a:t>
            </a:r>
            <a:r>
              <a:rPr lang="ru-RU"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9</a:t>
            </a:r>
            <a:r>
              <a:rPr lang="ru-RU" dirty="0">
                <a:solidFill>
                  <a:schemeClr val="tx1"/>
                </a:solidFill>
                <a:latin typeface="Times New Roman" pitchFamily="18" charset="0"/>
                <a:cs typeface="Times New Roman" pitchFamily="18" charset="0"/>
              </a:rPr>
              <a:t>%</a:t>
            </a:r>
          </a:p>
        </p:txBody>
      </p:sp>
      <p:sp>
        <p:nvSpPr>
          <p:cNvPr id="72" name="Прямоугольник 71"/>
          <p:cNvSpPr/>
          <p:nvPr/>
        </p:nvSpPr>
        <p:spPr>
          <a:xfrm>
            <a:off x="3707904" y="764704"/>
            <a:ext cx="51125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FF0000"/>
                </a:solidFill>
                <a:latin typeface="Times New Roman" pitchFamily="18" charset="0"/>
                <a:cs typeface="Times New Roman" pitchFamily="18" charset="0"/>
              </a:rPr>
              <a:t>Расходы республиканского бюджета в 2022 году составят </a:t>
            </a:r>
            <a:r>
              <a:rPr lang="en-US" sz="2000" dirty="0">
                <a:solidFill>
                  <a:srgbClr val="FF0000"/>
                </a:solidFill>
                <a:latin typeface="Times New Roman" pitchFamily="18" charset="0"/>
                <a:cs typeface="Times New Roman" pitchFamily="18" charset="0"/>
              </a:rPr>
              <a:t>56</a:t>
            </a:r>
            <a:r>
              <a:rPr lang="ru-RU" sz="2000" dirty="0">
                <a:solidFill>
                  <a:srgbClr val="FF0000"/>
                </a:solidFill>
                <a:latin typeface="Times New Roman" pitchFamily="18" charset="0"/>
                <a:cs typeface="Times New Roman" pitchFamily="18" charset="0"/>
              </a:rPr>
              <a:t>,</a:t>
            </a:r>
            <a:r>
              <a:rPr lang="en-US" sz="2000" dirty="0">
                <a:solidFill>
                  <a:srgbClr val="FF0000"/>
                </a:solidFill>
                <a:latin typeface="Times New Roman" pitchFamily="18" charset="0"/>
                <a:cs typeface="Times New Roman" pitchFamily="18" charset="0"/>
              </a:rPr>
              <a:t>1</a:t>
            </a:r>
            <a:r>
              <a:rPr lang="ru-RU" sz="2000" dirty="0">
                <a:solidFill>
                  <a:srgbClr val="FF0000"/>
                </a:solidFill>
                <a:latin typeface="Times New Roman" pitchFamily="18" charset="0"/>
                <a:cs typeface="Times New Roman" pitchFamily="18" charset="0"/>
              </a:rPr>
              <a:t>% </a:t>
            </a:r>
          </a:p>
        </p:txBody>
      </p:sp>
      <p:sp>
        <p:nvSpPr>
          <p:cNvPr id="21" name="Номер слайда 20"/>
          <p:cNvSpPr>
            <a:spLocks noGrp="1"/>
          </p:cNvSpPr>
          <p:nvPr>
            <p:ph type="sldNum" sz="quarter" idx="12"/>
          </p:nvPr>
        </p:nvSpPr>
        <p:spPr>
          <a:xfrm>
            <a:off x="6553200" y="6453336"/>
            <a:ext cx="2590800" cy="404664"/>
          </a:xfrm>
        </p:spPr>
        <p:txBody>
          <a:bodyPr/>
          <a:lstStyle/>
          <a:p>
            <a:fld id="{055EE535-72A8-4E0F-A886-40F55435ED15}" type="slidenum">
              <a:rPr lang="ru-RU" smtClean="0"/>
              <a:pPr/>
              <a:t>21</a:t>
            </a:fld>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bg2">
              <a:lumMod val="9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nvGraphicFramePr>
        <p:xfrm>
          <a:off x="107504" y="476671"/>
          <a:ext cx="8928992" cy="6349710"/>
        </p:xfrm>
        <a:graphic>
          <a:graphicData uri="http://schemas.openxmlformats.org/drawingml/2006/table">
            <a:tbl>
              <a:tblPr/>
              <a:tblGrid>
                <a:gridCol w="172819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3192155">
                  <a:extLst>
                    <a:ext uri="{9D8B030D-6E8A-4147-A177-3AD203B41FA5}">
                      <a16:colId xmlns:a16="http://schemas.microsoft.com/office/drawing/2014/main" val="20004"/>
                    </a:ext>
                  </a:extLst>
                </a:gridCol>
                <a:gridCol w="737933">
                  <a:extLst>
                    <a:ext uri="{9D8B030D-6E8A-4147-A177-3AD203B41FA5}">
                      <a16:colId xmlns:a16="http://schemas.microsoft.com/office/drawing/2014/main" val="20005"/>
                    </a:ext>
                  </a:extLst>
                </a:gridCol>
                <a:gridCol w="590347">
                  <a:extLst>
                    <a:ext uri="{9D8B030D-6E8A-4147-A177-3AD203B41FA5}">
                      <a16:colId xmlns:a16="http://schemas.microsoft.com/office/drawing/2014/main" val="20006"/>
                    </a:ext>
                  </a:extLst>
                </a:gridCol>
                <a:gridCol w="664141">
                  <a:extLst>
                    <a:ext uri="{9D8B030D-6E8A-4147-A177-3AD203B41FA5}">
                      <a16:colId xmlns:a16="http://schemas.microsoft.com/office/drawing/2014/main" val="20007"/>
                    </a:ext>
                  </a:extLst>
                </a:gridCol>
              </a:tblGrid>
              <a:tr h="236871">
                <a:tc rowSpan="2">
                  <a:txBody>
                    <a:bodyPr/>
                    <a:lstStyle/>
                    <a:p>
                      <a:pPr algn="ctr" fontAlgn="ctr"/>
                      <a:r>
                        <a:rPr lang="ru-RU" sz="900" b="1" i="0" u="none" strike="noStrike" dirty="0">
                          <a:solidFill>
                            <a:srgbClr val="000000"/>
                          </a:solidFill>
                          <a:latin typeface="Times New Roman"/>
                        </a:rPr>
                        <a:t>Наименование категории получателей</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r>
                        <a:rPr lang="ru-RU" sz="900" b="1" i="0" u="none" strike="noStrike" dirty="0">
                          <a:solidFill>
                            <a:srgbClr val="000000"/>
                          </a:solidFill>
                          <a:latin typeface="Times New Roman"/>
                        </a:rPr>
                        <a:t>Численность</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r>
                        <a:rPr lang="ru-RU" sz="900" b="1" i="0" u="none" strike="noStrike" dirty="0">
                          <a:solidFill>
                            <a:srgbClr val="000000"/>
                          </a:solidFill>
                          <a:latin typeface="Times New Roman"/>
                        </a:rPr>
                        <a:t>Вид поддержки</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r>
                        <a:rPr lang="ru-RU" sz="900" b="1" i="0" u="none" strike="noStrike" dirty="0">
                          <a:solidFill>
                            <a:srgbClr val="000000"/>
                          </a:solidFill>
                          <a:latin typeface="Times New Roman"/>
                        </a:rPr>
                        <a:t>Объем расходов, тыс. руб.</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40223">
                <a:tc vMerge="1">
                  <a:txBody>
                    <a:bodyPr/>
                    <a:lstStyle/>
                    <a:p>
                      <a:endParaRPr lang="ru-RU"/>
                    </a:p>
                  </a:txBody>
                  <a:tcPr/>
                </a:tc>
                <a:tc>
                  <a:txBody>
                    <a:bodyPr/>
                    <a:lstStyle/>
                    <a:p>
                      <a:pPr algn="ctr" fontAlgn="ctr"/>
                      <a:r>
                        <a:rPr lang="ru-RU" sz="900" b="1" i="0" u="none" strike="noStrike" dirty="0">
                          <a:solidFill>
                            <a:srgbClr val="000000"/>
                          </a:solidFill>
                          <a:latin typeface="Times New Roman"/>
                        </a:rPr>
                        <a:t>2022 год</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ru-RU" sz="900" b="1" i="0" u="none" strike="noStrike" dirty="0">
                          <a:solidFill>
                            <a:srgbClr val="000000"/>
                          </a:solidFill>
                          <a:latin typeface="Times New Roman"/>
                        </a:rPr>
                        <a:t>2023 год</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ru-RU" sz="900" b="1" i="0" u="none" strike="noStrike" dirty="0">
                          <a:solidFill>
                            <a:srgbClr val="000000"/>
                          </a:solidFill>
                          <a:latin typeface="Times New Roman"/>
                        </a:rPr>
                        <a:t>2024 год</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lang="ru-RU"/>
                    </a:p>
                  </a:txBody>
                  <a:tcPr/>
                </a:tc>
                <a:tc>
                  <a:txBody>
                    <a:bodyPr/>
                    <a:lstStyle/>
                    <a:p>
                      <a:pPr algn="ctr" fontAlgn="ctr"/>
                      <a:r>
                        <a:rPr lang="ru-RU" sz="900" b="1" i="0" u="none" strike="noStrike" dirty="0">
                          <a:solidFill>
                            <a:srgbClr val="000000"/>
                          </a:solidFill>
                          <a:latin typeface="Times New Roman"/>
                        </a:rPr>
                        <a:t>2022 год</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ru-RU" sz="900" b="1" i="0" u="none" strike="noStrike" dirty="0">
                          <a:solidFill>
                            <a:srgbClr val="000000"/>
                          </a:solidFill>
                          <a:latin typeface="Times New Roman"/>
                        </a:rPr>
                        <a:t>2023 год</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ru-RU" sz="900" b="1" i="0" u="none" strike="noStrike" dirty="0">
                          <a:solidFill>
                            <a:srgbClr val="000000"/>
                          </a:solidFill>
                          <a:latin typeface="Times New Roman"/>
                        </a:rPr>
                        <a:t>2024 год</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78369">
                <a:tc rowSpan="3">
                  <a:txBody>
                    <a:bodyPr/>
                    <a:lstStyle/>
                    <a:p>
                      <a:pPr algn="ctr" fontAlgn="ctr"/>
                      <a:r>
                        <a:rPr lang="ru-RU" sz="900" b="0" i="0" u="none" strike="noStrike" dirty="0">
                          <a:solidFill>
                            <a:srgbClr val="000000"/>
                          </a:solidFill>
                          <a:latin typeface="Times New Roman"/>
                        </a:rPr>
                        <a:t>многодетные семьи</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5 372 семей</a:t>
                      </a:r>
                    </a:p>
                    <a:p>
                      <a:pPr algn="ctr" fontAlgn="ctr"/>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5 372 семей</a:t>
                      </a:r>
                    </a:p>
                    <a:p>
                      <a:pPr algn="ctr" fontAlgn="ctr"/>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5 372 семей</a:t>
                      </a:r>
                    </a:p>
                    <a:p>
                      <a:pPr algn="ctr" fontAlgn="ctr"/>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ru-RU" sz="900" b="0" i="0" u="none" strike="noStrike" dirty="0">
                          <a:solidFill>
                            <a:srgbClr val="000000"/>
                          </a:solidFill>
                          <a:latin typeface="Times New Roman"/>
                        </a:rPr>
                        <a:t>денежная выплата в размере тридцати процентов оплаты коммунальных услуг</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a:rPr>
                        <a:t>122 438,50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122 438,50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122 438,50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813388">
                <a:tc vMerge="1">
                  <a:txBody>
                    <a:bodyPr/>
                    <a:lstStyle/>
                    <a:p>
                      <a:endParaRPr lang="ru-RU"/>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4 140 человек</a:t>
                      </a:r>
                    </a:p>
                    <a:p>
                      <a:pPr marL="0" marR="0" indent="0" algn="ctr" defTabSz="914400" rtl="0" eaLnBrk="1" fontAlgn="b"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Times New Roman"/>
                      </a:endParaRPr>
                    </a:p>
                    <a:p>
                      <a:pPr algn="ctr" fontAlgn="b"/>
                      <a:endParaRPr lang="ru-RU" sz="900" b="0" i="0" u="none" strike="noStrike" dirty="0">
                        <a:solidFill>
                          <a:srgbClr val="000000"/>
                        </a:solidFill>
                        <a:latin typeface="Times New Roman"/>
                      </a:endParaRP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4 140 </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человек</a:t>
                      </a:r>
                    </a:p>
                    <a:p>
                      <a:pPr marL="0" marR="0" indent="0" algn="ctr" defTabSz="914400" rtl="0" eaLnBrk="1" fontAlgn="b" latinLnBrk="0" hangingPunct="1">
                        <a:lnSpc>
                          <a:spcPct val="100000"/>
                        </a:lnSpc>
                        <a:spcBef>
                          <a:spcPts val="0"/>
                        </a:spcBef>
                        <a:spcAft>
                          <a:spcPts val="0"/>
                        </a:spcAft>
                        <a:buClrTx/>
                        <a:buSzTx/>
                        <a:buFontTx/>
                        <a:buNone/>
                        <a:tabLst/>
                        <a:defRPr/>
                      </a:pPr>
                      <a:endParaRPr lang="ru-RU" sz="900" b="0" i="0" u="none" strike="noStrike" dirty="0">
                        <a:solidFill>
                          <a:srgbClr val="000000"/>
                        </a:solidFill>
                        <a:latin typeface="Times New Roman"/>
                      </a:endParaRPr>
                    </a:p>
                    <a:p>
                      <a:pPr algn="ctr" fontAlgn="b"/>
                      <a:endParaRPr lang="ru-RU" sz="900" b="0" i="0" u="none" strike="noStrike" dirty="0">
                        <a:solidFill>
                          <a:srgbClr val="000000"/>
                        </a:solidFill>
                        <a:latin typeface="Times New Roman"/>
                      </a:endParaRP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4 140 человек</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ru-RU" sz="900" b="0" i="0" u="none" strike="noStrike" dirty="0">
                          <a:solidFill>
                            <a:srgbClr val="000000"/>
                          </a:solidFill>
                          <a:latin typeface="Times New Roman"/>
                        </a:rPr>
                        <a:t>бесплатный проезд детям, обучающихся в общеобразовательных организациях, профессиональных образовательных организациях  на транспорте общего пользования городского сообщения, а также пригородного и междугородного сообщения в границах соответствующего муниципального района</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3 744,00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3 744,00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3 744,00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678162">
                <a:tc vMerge="1">
                  <a:txBody>
                    <a:bodyPr/>
                    <a:lstStyle/>
                    <a:p>
                      <a:endParaRPr lang="ru-RU"/>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1 336</a:t>
                      </a:r>
                      <a:r>
                        <a:rPr lang="en-US" sz="900" b="0" i="0" u="none" strike="noStrike" dirty="0">
                          <a:solidFill>
                            <a:srgbClr val="000000"/>
                          </a:solidFill>
                          <a:latin typeface="Times New Roman"/>
                        </a:rPr>
                        <a:t> </a:t>
                      </a:r>
                      <a:r>
                        <a:rPr lang="ru-RU" sz="900" b="0" i="0" u="none" strike="noStrike" dirty="0">
                          <a:solidFill>
                            <a:srgbClr val="000000"/>
                          </a:solidFill>
                          <a:latin typeface="Times New Roman"/>
                        </a:rPr>
                        <a:t>человек</a:t>
                      </a: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1 336</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человек</a:t>
                      </a: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1 336</a:t>
                      </a:r>
                      <a:r>
                        <a:rPr lang="ru-RU" sz="900" b="0" i="0" u="none" strike="noStrike" baseline="0" dirty="0">
                          <a:solidFill>
                            <a:srgbClr val="000000"/>
                          </a:solidFill>
                          <a:latin typeface="Times New Roman"/>
                        </a:rPr>
                        <a:t> человек</a:t>
                      </a:r>
                      <a:endParaRPr lang="ru-RU" sz="900" b="0" i="0" u="none" strike="noStrike" dirty="0">
                        <a:solidFill>
                          <a:srgbClr val="000000"/>
                        </a:solidFill>
                        <a:latin typeface="Times New Roman"/>
                      </a:endParaRP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ru-RU" sz="900" b="0" i="0" u="none" strike="noStrike" dirty="0">
                          <a:solidFill>
                            <a:srgbClr val="000000"/>
                          </a:solidFill>
                          <a:latin typeface="Times New Roman"/>
                        </a:rPr>
                        <a:t>единовременная выплата на третьего ребенка или последующих детей, родившихся (усыновленных) начиная с 1 января 2012 года, если ранее многодетная семья не воспользовалась правом на получение единовременной выплаты</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52 004,50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52 004,50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52 004,50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313368">
                <a:tc>
                  <a:txBody>
                    <a:bodyPr/>
                    <a:lstStyle/>
                    <a:p>
                      <a:pPr algn="ctr" fontAlgn="b"/>
                      <a:r>
                        <a:rPr lang="ru-RU" sz="900" b="0" i="0" u="none" strike="noStrike" dirty="0">
                          <a:solidFill>
                            <a:srgbClr val="000000"/>
                          </a:solidFill>
                          <a:latin typeface="Times New Roman"/>
                        </a:rPr>
                        <a:t>Семьи с детьми </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ru-RU" sz="900" b="0" i="0" u="none" strike="noStrike" dirty="0">
                          <a:solidFill>
                            <a:srgbClr val="000000"/>
                          </a:solidFill>
                          <a:latin typeface="Times New Roman"/>
                        </a:rPr>
                        <a:t>10 680/21559</a:t>
                      </a:r>
                    </a:p>
                    <a:p>
                      <a:pPr algn="ctr" fontAlgn="ctr"/>
                      <a:r>
                        <a:rPr lang="ru-RU" sz="900" b="0" i="0" u="none" strike="noStrike" dirty="0">
                          <a:solidFill>
                            <a:srgbClr val="000000"/>
                          </a:solidFill>
                          <a:latin typeface="Times New Roman"/>
                        </a:rPr>
                        <a:t>семей/детей</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ru-RU" sz="900" b="0" i="0" u="none" strike="noStrike" dirty="0">
                          <a:solidFill>
                            <a:srgbClr val="000000"/>
                          </a:solidFill>
                          <a:latin typeface="Times New Roman"/>
                        </a:rPr>
                        <a:t>10 680/21559</a:t>
                      </a:r>
                    </a:p>
                    <a:p>
                      <a:pPr algn="ctr" fontAlgn="ctr"/>
                      <a:r>
                        <a:rPr lang="ru-RU" sz="900" b="0" i="0" u="none" strike="noStrike" dirty="0">
                          <a:solidFill>
                            <a:srgbClr val="000000"/>
                          </a:solidFill>
                          <a:latin typeface="Times New Roman"/>
                        </a:rPr>
                        <a:t>семей/детей</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ru-RU" sz="900" b="0" i="0" u="none" strike="noStrike" dirty="0">
                          <a:solidFill>
                            <a:srgbClr val="000000"/>
                          </a:solidFill>
                          <a:latin typeface="Times New Roman"/>
                        </a:rPr>
                        <a:t>10 680/21559</a:t>
                      </a:r>
                    </a:p>
                    <a:p>
                      <a:pPr algn="ctr" fontAlgn="ctr"/>
                      <a:r>
                        <a:rPr lang="ru-RU" sz="900" b="0" i="0" u="none" strike="noStrike" dirty="0">
                          <a:solidFill>
                            <a:srgbClr val="000000"/>
                          </a:solidFill>
                          <a:latin typeface="Times New Roman"/>
                        </a:rPr>
                        <a:t>семей/детей</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just" fontAlgn="ctr"/>
                      <a:r>
                        <a:rPr lang="ru-RU" sz="900" b="0" i="0" u="none" strike="noStrike" dirty="0">
                          <a:solidFill>
                            <a:srgbClr val="000000"/>
                          </a:solidFill>
                          <a:latin typeface="Times New Roman"/>
                        </a:rPr>
                        <a:t>ежемесячное пособие на ребенка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900" b="0" i="0" u="none" strike="noStrike" dirty="0">
                          <a:solidFill>
                            <a:srgbClr val="000000"/>
                          </a:solidFill>
                          <a:latin typeface="Times New Roman"/>
                        </a:rPr>
                        <a:t>53</a:t>
                      </a:r>
                      <a:r>
                        <a:rPr lang="ru-RU" sz="900" b="0" i="0" u="none" strike="noStrike" baseline="0" dirty="0">
                          <a:solidFill>
                            <a:srgbClr val="000000"/>
                          </a:solidFill>
                          <a:latin typeface="Times New Roman"/>
                        </a:rPr>
                        <a:t> </a:t>
                      </a:r>
                      <a:r>
                        <a:rPr lang="ru-RU" sz="900" b="0" i="0" u="none" strike="noStrike" dirty="0">
                          <a:solidFill>
                            <a:srgbClr val="000000"/>
                          </a:solidFill>
                          <a:latin typeface="Times New Roman"/>
                        </a:rPr>
                        <a:t>997,74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900" b="0" i="0" u="none" strike="noStrike" dirty="0">
                          <a:solidFill>
                            <a:srgbClr val="000000"/>
                          </a:solidFill>
                          <a:latin typeface="Times New Roman"/>
                        </a:rPr>
                        <a:t>56 157,65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900" b="0" i="0" u="none" strike="noStrike" dirty="0">
                          <a:solidFill>
                            <a:srgbClr val="000000"/>
                          </a:solidFill>
                          <a:latin typeface="Times New Roman"/>
                        </a:rPr>
                        <a:t>58 403,95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5"/>
                  </a:ext>
                </a:extLst>
              </a:tr>
              <a:tr h="550294">
                <a:tc rowSpan="3">
                  <a:txBody>
                    <a:bodyPr/>
                    <a:lstStyle/>
                    <a:p>
                      <a:pPr algn="ctr" fontAlgn="b"/>
                      <a:r>
                        <a:rPr lang="ru-RU" sz="900" b="0" i="0" u="none" strike="noStrike" dirty="0">
                          <a:solidFill>
                            <a:srgbClr val="000000"/>
                          </a:solidFill>
                          <a:latin typeface="Times New Roman"/>
                        </a:rPr>
                        <a:t>Дети-сироты</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166</a:t>
                      </a:r>
                    </a:p>
                    <a:p>
                      <a:pPr algn="ctr" fontAlgn="b"/>
                      <a:r>
                        <a:rPr lang="ru-RU" sz="900" b="0" i="0" u="none" strike="noStrike" dirty="0">
                          <a:solidFill>
                            <a:srgbClr val="000000"/>
                          </a:solidFill>
                          <a:latin typeface="Times New Roman"/>
                        </a:rPr>
                        <a:t>человек</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166</a:t>
                      </a:r>
                    </a:p>
                    <a:p>
                      <a:pPr algn="ctr" fontAlgn="b"/>
                      <a:r>
                        <a:rPr lang="ru-RU" sz="900" b="0" i="0" u="none" strike="noStrike" dirty="0">
                          <a:solidFill>
                            <a:srgbClr val="000000"/>
                          </a:solidFill>
                          <a:latin typeface="Times New Roman"/>
                        </a:rPr>
                        <a:t>человек</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166</a:t>
                      </a:r>
                    </a:p>
                    <a:p>
                      <a:pPr algn="ctr" fontAlgn="b"/>
                      <a:r>
                        <a:rPr lang="ru-RU" sz="900" b="0" i="0" u="none" strike="noStrike" dirty="0">
                          <a:solidFill>
                            <a:srgbClr val="000000"/>
                          </a:solidFill>
                          <a:latin typeface="Times New Roman"/>
                        </a:rPr>
                        <a:t>человек</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ru-RU" sz="900" b="0" i="0" u="none" strike="noStrike" dirty="0">
                          <a:solidFill>
                            <a:srgbClr val="000000"/>
                          </a:solidFill>
                          <a:latin typeface="Times New Roman"/>
                        </a:rPr>
                        <a:t>материальное обеспечение детей-сирот в учреждениях среднего профессионального образования (компенсация на приобретение мягкого инвентаря, питания, проезд, </a:t>
                      </a:r>
                      <a:r>
                        <a:rPr lang="ru-RU" sz="900" b="0" i="0" u="none" strike="noStrike" dirty="0" err="1">
                          <a:solidFill>
                            <a:srgbClr val="000000"/>
                          </a:solidFill>
                          <a:latin typeface="Times New Roman"/>
                        </a:rPr>
                        <a:t>найм</a:t>
                      </a:r>
                      <a:r>
                        <a:rPr lang="ru-RU" sz="900" b="0" i="0" u="none" strike="noStrike" dirty="0">
                          <a:solidFill>
                            <a:srgbClr val="000000"/>
                          </a:solidFill>
                          <a:latin typeface="Times New Roman"/>
                        </a:rPr>
                        <a:t> жилых помещений;</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31 000,0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32</a:t>
                      </a:r>
                      <a:r>
                        <a:rPr lang="ru-RU" sz="900" b="0" i="0" u="none" strike="noStrike" baseline="0" dirty="0">
                          <a:solidFill>
                            <a:srgbClr val="000000"/>
                          </a:solidFill>
                          <a:latin typeface="Times New Roman"/>
                        </a:rPr>
                        <a:t> 000</a:t>
                      </a:r>
                      <a:r>
                        <a:rPr lang="ru-RU" sz="900" b="0" i="0" u="none" strike="noStrike" dirty="0">
                          <a:solidFill>
                            <a:srgbClr val="000000"/>
                          </a:solidFill>
                          <a:latin typeface="Times New Roman"/>
                        </a:rPr>
                        <a:t>,0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35 000,0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661734">
                <a:tc vMerge="1">
                  <a:txBody>
                    <a:bodyPr/>
                    <a:lstStyle/>
                    <a:p>
                      <a:pPr algn="l" fontAlgn="b"/>
                      <a:endParaRPr lang="ru-RU" sz="900" b="0" i="0" u="none" strike="noStrike" dirty="0">
                        <a:solidFill>
                          <a:srgbClr val="000000"/>
                        </a:solidFill>
                        <a:latin typeface="Times New Roman"/>
                      </a:endParaRPr>
                    </a:p>
                  </a:txBody>
                  <a:tcPr marL="2061" marR="2061" marT="2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732 </a:t>
                      </a:r>
                    </a:p>
                    <a:p>
                      <a:pPr algn="ctr" fontAlgn="b"/>
                      <a:r>
                        <a:rPr lang="ru-RU" sz="900" b="0" i="0" u="none" strike="noStrike" dirty="0">
                          <a:solidFill>
                            <a:srgbClr val="000000"/>
                          </a:solidFill>
                          <a:latin typeface="Times New Roman"/>
                        </a:rPr>
                        <a:t>человека</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732 </a:t>
                      </a:r>
                    </a:p>
                    <a:p>
                      <a:pPr algn="ctr" fontAlgn="b"/>
                      <a:r>
                        <a:rPr lang="ru-RU" sz="900" b="0" i="0" u="none" strike="noStrike" dirty="0">
                          <a:solidFill>
                            <a:srgbClr val="000000"/>
                          </a:solidFill>
                          <a:latin typeface="Times New Roman"/>
                        </a:rPr>
                        <a:t>человека</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732 </a:t>
                      </a:r>
                    </a:p>
                    <a:p>
                      <a:pPr algn="ctr" fontAlgn="b"/>
                      <a:r>
                        <a:rPr lang="ru-RU" sz="900" b="0" i="0" u="none" strike="noStrike" dirty="0">
                          <a:solidFill>
                            <a:srgbClr val="000000"/>
                          </a:solidFill>
                          <a:latin typeface="Times New Roman"/>
                        </a:rPr>
                        <a:t>человека</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ru-RU" sz="900" b="0" i="0" u="none" strike="noStrike" dirty="0">
                          <a:solidFill>
                            <a:srgbClr val="000000"/>
                          </a:solidFill>
                          <a:latin typeface="Times New Roman"/>
                        </a:rPr>
                        <a:t>выплата ежемесячного вознаграждения приемным родителям, принявшим на воспитание детей-сирот и детей, оставшихся без попечения родителей, а также  выплата ежемесячного дополнительного вознаграждения и меры социальной поддержки, предоставляемые приемной семье в зависимости от количества принятых на воспитание детей</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127 177,3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127 177,3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127177,3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261297">
                <a:tc vMerge="1">
                  <a:txBody>
                    <a:bodyPr/>
                    <a:lstStyle/>
                    <a:p>
                      <a:pPr algn="l" fontAlgn="b"/>
                      <a:endParaRPr lang="ru-RU" sz="900" b="0" i="0" u="none" strike="noStrike" dirty="0">
                        <a:solidFill>
                          <a:srgbClr val="000000"/>
                        </a:solidFill>
                        <a:latin typeface="Times New Roman"/>
                      </a:endParaRPr>
                    </a:p>
                  </a:txBody>
                  <a:tcPr marL="2061" marR="2061" marT="2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1 329 человек</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1 329 </a:t>
                      </a:r>
                    </a:p>
                    <a:p>
                      <a:pPr algn="ctr" fontAlgn="b"/>
                      <a:r>
                        <a:rPr lang="ru-RU" sz="900" b="0" i="0" u="none" strike="noStrike" dirty="0">
                          <a:solidFill>
                            <a:srgbClr val="000000"/>
                          </a:solidFill>
                          <a:latin typeface="Times New Roman"/>
                        </a:rPr>
                        <a:t>человек</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1 329 человек</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ru-RU" sz="900" b="0" i="0" u="none" strike="noStrike" dirty="0">
                          <a:solidFill>
                            <a:srgbClr val="000000"/>
                          </a:solidFill>
                          <a:latin typeface="Times New Roman"/>
                        </a:rPr>
                        <a:t>ежемесячная выплата денежных средств на содержание детей, находящихся под опекой (попечительством), а также переданных на воспитание в приемную семью</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156 453,1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156</a:t>
                      </a:r>
                      <a:r>
                        <a:rPr lang="ru-RU" sz="900" b="0" i="0" u="none" strike="noStrike" baseline="0" dirty="0">
                          <a:solidFill>
                            <a:srgbClr val="000000"/>
                          </a:solidFill>
                          <a:latin typeface="Times New Roman"/>
                        </a:rPr>
                        <a:t> 453,1</a:t>
                      </a:r>
                      <a:endParaRPr lang="ru-RU" sz="900" b="0" i="0" u="none" strike="noStrike" dirty="0">
                        <a:solidFill>
                          <a:srgbClr val="000000"/>
                        </a:solidFill>
                        <a:latin typeface="Times New Roman"/>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a:rPr>
                        <a:t>156</a:t>
                      </a:r>
                      <a:r>
                        <a:rPr lang="ru-RU" sz="900" b="0" i="0" u="none" strike="noStrike" baseline="0" dirty="0">
                          <a:solidFill>
                            <a:srgbClr val="000000"/>
                          </a:solidFill>
                          <a:latin typeface="Times New Roman"/>
                        </a:rPr>
                        <a:t> 453,1</a:t>
                      </a:r>
                      <a:endParaRPr lang="ru-RU" sz="900" b="0" i="0" u="none" strike="noStrike" dirty="0">
                        <a:solidFill>
                          <a:srgbClr val="000000"/>
                        </a:solidFill>
                        <a:latin typeface="Times New Roman"/>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8"/>
                  </a:ext>
                </a:extLst>
              </a:tr>
              <a:tr h="295368">
                <a:tc>
                  <a:txBody>
                    <a:bodyPr/>
                    <a:lstStyle/>
                    <a:p>
                      <a:pPr algn="ctr" fontAlgn="b"/>
                      <a:r>
                        <a:rPr lang="ru-RU" sz="900" b="0" i="0" u="none" strike="noStrike" dirty="0">
                          <a:solidFill>
                            <a:srgbClr val="000000"/>
                          </a:solidFill>
                          <a:latin typeface="Times New Roman"/>
                        </a:rPr>
                        <a:t> Ветераны труда и лица, приравненные к ним </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28 225 человек</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28 </a:t>
                      </a:r>
                      <a:r>
                        <a:rPr lang="ru-RU" sz="900" b="0" i="0" u="none" strike="noStrike" baseline="0" dirty="0">
                          <a:solidFill>
                            <a:srgbClr val="000000"/>
                          </a:solidFill>
                          <a:latin typeface="Times New Roman"/>
                        </a:rPr>
                        <a:t>225</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человек</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28</a:t>
                      </a:r>
                      <a:r>
                        <a:rPr lang="ru-RU" sz="900" b="0" i="0" u="none" strike="noStrike" baseline="0" dirty="0">
                          <a:solidFill>
                            <a:srgbClr val="000000"/>
                          </a:solidFill>
                          <a:latin typeface="Times New Roman"/>
                        </a:rPr>
                        <a:t> 225</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baseline="0" dirty="0">
                          <a:solidFill>
                            <a:srgbClr val="000000"/>
                          </a:solidFill>
                          <a:latin typeface="Times New Roman"/>
                        </a:rPr>
                        <a:t>человек</a:t>
                      </a:r>
                      <a:endParaRPr lang="ru-RU" sz="900" b="0" i="0" u="none" strike="noStrike" dirty="0">
                        <a:solidFill>
                          <a:srgbClr val="000000"/>
                        </a:solidFill>
                        <a:latin typeface="Times New Roman"/>
                      </a:endParaRP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fontAlgn="b"/>
                      <a:r>
                        <a:rPr lang="ru-RU" sz="900" b="0" i="0" u="none" strike="noStrike" dirty="0">
                          <a:solidFill>
                            <a:srgbClr val="000000"/>
                          </a:solidFill>
                          <a:latin typeface="Times New Roman"/>
                        </a:rPr>
                        <a:t>ежемесячная выплата</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900" b="0" i="0" u="none" strike="noStrike" dirty="0">
                          <a:solidFill>
                            <a:srgbClr val="000000"/>
                          </a:solidFill>
                          <a:latin typeface="Times New Roman"/>
                        </a:rPr>
                        <a:t>462 263,36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900" b="0" i="0" u="none" strike="noStrike" dirty="0">
                          <a:solidFill>
                            <a:srgbClr val="000000"/>
                          </a:solidFill>
                          <a:latin typeface="Times New Roman"/>
                        </a:rPr>
                        <a:t>480</a:t>
                      </a:r>
                      <a:r>
                        <a:rPr lang="ru-RU" sz="900" b="0" i="0" u="none" strike="noStrike" baseline="0" dirty="0">
                          <a:solidFill>
                            <a:srgbClr val="000000"/>
                          </a:solidFill>
                          <a:latin typeface="Times New Roman"/>
                        </a:rPr>
                        <a:t> 753,89</a:t>
                      </a:r>
                      <a:r>
                        <a:rPr lang="ru-RU" sz="900" b="0" i="0" u="none" strike="noStrike" dirty="0">
                          <a:solidFill>
                            <a:srgbClr val="000000"/>
                          </a:solidFill>
                          <a:latin typeface="Times New Roman"/>
                        </a:rPr>
                        <a:t>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900" b="0" i="0" u="none" strike="noStrike" dirty="0">
                          <a:solidFill>
                            <a:srgbClr val="000000"/>
                          </a:solidFill>
                          <a:latin typeface="Times New Roman"/>
                        </a:rPr>
                        <a:t>499 984,05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r h="1129100">
                <a:tc>
                  <a:txBody>
                    <a:bodyPr/>
                    <a:lstStyle/>
                    <a:p>
                      <a:pPr algn="ctr" fontAlgn="b"/>
                      <a:r>
                        <a:rPr lang="ru-RU" sz="900" b="0" i="0" u="none" strike="noStrike" dirty="0">
                          <a:solidFill>
                            <a:srgbClr val="000000"/>
                          </a:solidFill>
                          <a:latin typeface="Times New Roman"/>
                        </a:rPr>
                        <a:t>Лица, проработавшие в тылу в период с 22 июня 1941 года по 9 мая 1945 года не менее шести месяцев, исключая период работы на временно оккупированных территориях СССР, либо награжденные орденами или медалями СССР за самоотверженный труд в период Великой Отечественной войны</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730</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 человек</a:t>
                      </a: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710</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 человек</a:t>
                      </a: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690</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 человек</a:t>
                      </a: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fontAlgn="b"/>
                      <a:r>
                        <a:rPr lang="ru-RU" sz="900" b="0" i="0" u="none" strike="noStrike" dirty="0">
                          <a:solidFill>
                            <a:srgbClr val="000000"/>
                          </a:solidFill>
                          <a:latin typeface="Times New Roman"/>
                        </a:rPr>
                        <a:t>ежемесячная выплата</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900" b="0" i="0" u="none" strike="noStrike" dirty="0">
                          <a:solidFill>
                            <a:srgbClr val="000000"/>
                          </a:solidFill>
                          <a:latin typeface="Times New Roman"/>
                        </a:rPr>
                        <a:t>14 893,91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900" b="0" i="0" u="none" strike="noStrike" dirty="0">
                          <a:solidFill>
                            <a:srgbClr val="000000"/>
                          </a:solidFill>
                          <a:latin typeface="Times New Roman"/>
                        </a:rPr>
                        <a:t>15 489,66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900" b="0" i="0" u="none" strike="noStrike" dirty="0">
                          <a:solidFill>
                            <a:srgbClr val="000000"/>
                          </a:solidFill>
                          <a:latin typeface="Times New Roman"/>
                        </a:rPr>
                        <a:t>16 109,25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r h="416516">
                <a:tc>
                  <a:txBody>
                    <a:bodyPr/>
                    <a:lstStyle/>
                    <a:p>
                      <a:pPr algn="ctr" fontAlgn="b"/>
                      <a:r>
                        <a:rPr lang="ru-RU" sz="900" b="0" i="0" u="none" strike="noStrike" dirty="0">
                          <a:solidFill>
                            <a:srgbClr val="000000"/>
                          </a:solidFill>
                          <a:latin typeface="Times New Roman"/>
                        </a:rPr>
                        <a:t>Реабилитированные лица и лица, признанные пострадавшими от политических репрессий</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840</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 человек</a:t>
                      </a: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830</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 человек</a:t>
                      </a: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820</a:t>
                      </a:r>
                    </a:p>
                    <a:p>
                      <a:pPr marL="0" marR="0" indent="0" algn="ctr" defTabSz="914400" rtl="0" eaLnBrk="1" fontAlgn="b" latinLnBrk="0" hangingPunct="1">
                        <a:lnSpc>
                          <a:spcPct val="100000"/>
                        </a:lnSpc>
                        <a:spcBef>
                          <a:spcPts val="0"/>
                        </a:spcBef>
                        <a:spcAft>
                          <a:spcPts val="0"/>
                        </a:spcAft>
                        <a:buClrTx/>
                        <a:buSzTx/>
                        <a:buFontTx/>
                        <a:buNone/>
                        <a:tabLst/>
                        <a:defRPr/>
                      </a:pPr>
                      <a:r>
                        <a:rPr lang="ru-RU" sz="900" b="0" i="0" u="none" strike="noStrike" dirty="0">
                          <a:solidFill>
                            <a:srgbClr val="000000"/>
                          </a:solidFill>
                          <a:latin typeface="Times New Roman"/>
                        </a:rPr>
                        <a:t> человек</a:t>
                      </a:r>
                    </a:p>
                    <a:p>
                      <a:pPr algn="ctr" fontAlgn="b"/>
                      <a:endParaRPr lang="ru-RU" sz="900" b="0" i="0" u="none" strike="noStrike" dirty="0">
                        <a:solidFill>
                          <a:srgbClr val="000000"/>
                        </a:solidFill>
                        <a:latin typeface="Times New Roman"/>
                      </a:endParaRP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r>
                        <a:rPr lang="ru-RU" sz="900" b="0" i="0" u="none" strike="noStrike" dirty="0">
                          <a:solidFill>
                            <a:srgbClr val="000000"/>
                          </a:solidFill>
                          <a:latin typeface="Times New Roman"/>
                        </a:rPr>
                        <a:t>ежемесячная выплата</a:t>
                      </a:r>
                    </a:p>
                  </a:txBody>
                  <a:tcPr marL="2061" marR="2061" marT="206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900" b="0" i="0" u="none" strike="noStrike" dirty="0">
                          <a:solidFill>
                            <a:srgbClr val="000000"/>
                          </a:solidFill>
                          <a:latin typeface="Times New Roman"/>
                        </a:rPr>
                        <a:t>16 791,80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900" b="0" i="0" u="none" strike="noStrike" dirty="0">
                          <a:solidFill>
                            <a:srgbClr val="000000"/>
                          </a:solidFill>
                          <a:latin typeface="Times New Roman"/>
                        </a:rPr>
                        <a:t>17 463,50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900" b="0" i="0" u="none" strike="noStrike" dirty="0">
                          <a:solidFill>
                            <a:srgbClr val="000000"/>
                          </a:solidFill>
                          <a:latin typeface="Times New Roman"/>
                        </a:rPr>
                        <a:t>18 162,00  </a:t>
                      </a:r>
                    </a:p>
                  </a:txBody>
                  <a:tcPr marL="2061" marR="2061" marT="20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11"/>
                  </a:ext>
                </a:extLst>
              </a:tr>
            </a:tbl>
          </a:graphicData>
        </a:graphic>
      </p:graphicFrame>
      <p:sp>
        <p:nvSpPr>
          <p:cNvPr id="3" name="Прямоугольник 2"/>
          <p:cNvSpPr/>
          <p:nvPr/>
        </p:nvSpPr>
        <p:spPr>
          <a:xfrm>
            <a:off x="107504" y="0"/>
            <a:ext cx="8928992" cy="476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cap="all" dirty="0">
                <a:solidFill>
                  <a:schemeClr val="bg1"/>
                </a:solidFill>
                <a:latin typeface="Times New Roman" pitchFamily="18" charset="0"/>
                <a:cs typeface="Times New Roman" pitchFamily="18" charset="0"/>
              </a:rPr>
              <a:t>Некоторые Меры социальной поддержки</a:t>
            </a:r>
          </a:p>
          <a:p>
            <a:pPr algn="ctr"/>
            <a:r>
              <a:rPr lang="ru-RU" sz="1200" b="1" cap="all" dirty="0">
                <a:solidFill>
                  <a:schemeClr val="bg1"/>
                </a:solidFill>
                <a:latin typeface="Times New Roman" pitchFamily="18" charset="0"/>
                <a:cs typeface="Times New Roman" pitchFamily="18" charset="0"/>
              </a:rPr>
              <a:t> отдельных категорий граждан в Республике Адыгея</a:t>
            </a:r>
          </a:p>
        </p:txBody>
      </p:sp>
      <p:sp>
        <p:nvSpPr>
          <p:cNvPr id="4" name="Номер слайда 7"/>
          <p:cNvSpPr txBox="1">
            <a:spLocks/>
          </p:cNvSpPr>
          <p:nvPr/>
        </p:nvSpPr>
        <p:spPr>
          <a:xfrm>
            <a:off x="8810128" y="6669360"/>
            <a:ext cx="370384" cy="22110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Номер слайда 6"/>
          <p:cNvSpPr>
            <a:spLocks noGrp="1"/>
          </p:cNvSpPr>
          <p:nvPr>
            <p:ph type="sldNum" sz="quarter" idx="12"/>
          </p:nvPr>
        </p:nvSpPr>
        <p:spPr>
          <a:xfrm>
            <a:off x="7010400" y="0"/>
            <a:ext cx="2133600" cy="365125"/>
          </a:xfrm>
        </p:spPr>
        <p:txBody>
          <a:bodyPr/>
          <a:lstStyle/>
          <a:p>
            <a:fld id="{055EE535-72A8-4E0F-A886-40F55435ED15}" type="slidenum">
              <a:rPr lang="ru-RU" smtClean="0">
                <a:solidFill>
                  <a:schemeClr val="bg1"/>
                </a:solidFill>
              </a:rPr>
              <a:pPr/>
              <a:t>22</a:t>
            </a:fld>
            <a:endParaRPr lang="ru-RU"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55EE535-72A8-4E0F-A886-40F55435ED15}" type="slidenum">
              <a:rPr lang="ru-RU" smtClean="0"/>
              <a:pPr/>
              <a:t>23</a:t>
            </a:fld>
            <a:endParaRPr lang="ru-RU" dirty="0"/>
          </a:p>
        </p:txBody>
      </p:sp>
      <p:sp>
        <p:nvSpPr>
          <p:cNvPr id="3" name="Прямоугольник 2"/>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Таблица 3"/>
          <p:cNvGraphicFramePr>
            <a:graphicFrameLocks noGrp="1"/>
          </p:cNvGraphicFramePr>
          <p:nvPr/>
        </p:nvGraphicFramePr>
        <p:xfrm>
          <a:off x="251520" y="692695"/>
          <a:ext cx="8712968" cy="5969376"/>
        </p:xfrm>
        <a:graphic>
          <a:graphicData uri="http://schemas.openxmlformats.org/drawingml/2006/table">
            <a:tbl>
              <a:tblPr/>
              <a:tblGrid>
                <a:gridCol w="2289001">
                  <a:extLst>
                    <a:ext uri="{9D8B030D-6E8A-4147-A177-3AD203B41FA5}">
                      <a16:colId xmlns:a16="http://schemas.microsoft.com/office/drawing/2014/main" val="20000"/>
                    </a:ext>
                  </a:extLst>
                </a:gridCol>
                <a:gridCol w="1107581">
                  <a:extLst>
                    <a:ext uri="{9D8B030D-6E8A-4147-A177-3AD203B41FA5}">
                      <a16:colId xmlns:a16="http://schemas.microsoft.com/office/drawing/2014/main" val="20001"/>
                    </a:ext>
                  </a:extLst>
                </a:gridCol>
                <a:gridCol w="92389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2016224">
                  <a:extLst>
                    <a:ext uri="{9D8B030D-6E8A-4147-A177-3AD203B41FA5}">
                      <a16:colId xmlns:a16="http://schemas.microsoft.com/office/drawing/2014/main" val="20006"/>
                    </a:ext>
                  </a:extLst>
                </a:gridCol>
              </a:tblGrid>
              <a:tr h="151934">
                <a:tc rowSpan="2">
                  <a:txBody>
                    <a:bodyPr/>
                    <a:lstStyle/>
                    <a:p>
                      <a:pPr algn="ctr" fontAlgn="ctr"/>
                      <a:r>
                        <a:rPr lang="ru-RU" sz="1000" b="1" i="0" u="none" strike="noStrike" dirty="0">
                          <a:solidFill>
                            <a:srgbClr val="000000"/>
                          </a:solidFill>
                          <a:latin typeface="Times New Roman" pitchFamily="18" charset="0"/>
                          <a:cs typeface="Times New Roman" pitchFamily="18" charset="0"/>
                        </a:rPr>
                        <a:t>Наименование проекта </a:t>
                      </a:r>
                    </a:p>
                  </a:txBody>
                  <a:tcPr marL="4305" marR="4305" marT="4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rowSpan="2">
                  <a:txBody>
                    <a:bodyPr/>
                    <a:lstStyle/>
                    <a:p>
                      <a:pPr algn="ctr" fontAlgn="ctr"/>
                      <a:r>
                        <a:rPr lang="ru-RU" sz="1000" b="1" i="0" u="none" strike="noStrike" dirty="0">
                          <a:solidFill>
                            <a:srgbClr val="000000"/>
                          </a:solidFill>
                          <a:latin typeface="Times New Roman" pitchFamily="18" charset="0"/>
                          <a:cs typeface="Times New Roman" pitchFamily="18" charset="0"/>
                        </a:rPr>
                        <a:t>Место </a:t>
                      </a:r>
                    </a:p>
                    <a:p>
                      <a:pPr algn="ctr" fontAlgn="ctr"/>
                      <a:r>
                        <a:rPr lang="ru-RU" sz="1000" b="1" i="0" u="none" strike="noStrike" dirty="0">
                          <a:solidFill>
                            <a:srgbClr val="000000"/>
                          </a:solidFill>
                          <a:latin typeface="Times New Roman" pitchFamily="18" charset="0"/>
                          <a:cs typeface="Times New Roman" pitchFamily="18" charset="0"/>
                        </a:rPr>
                        <a:t>реализации</a:t>
                      </a:r>
                    </a:p>
                  </a:txBody>
                  <a:tcPr marL="4305" marR="4305" marT="4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rowSpan="2">
                  <a:txBody>
                    <a:bodyPr/>
                    <a:lstStyle/>
                    <a:p>
                      <a:pPr algn="ctr" fontAlgn="ctr"/>
                      <a:r>
                        <a:rPr lang="ru-RU" sz="1000" b="1" i="0" u="none" strike="noStrike" dirty="0">
                          <a:solidFill>
                            <a:srgbClr val="000000"/>
                          </a:solidFill>
                          <a:latin typeface="Times New Roman" pitchFamily="18" charset="0"/>
                          <a:cs typeface="Times New Roman" pitchFamily="18" charset="0"/>
                        </a:rPr>
                        <a:t>Срок реализации (срок ввода объектов в </a:t>
                      </a:r>
                      <a:r>
                        <a:rPr lang="ru-RU" sz="1000" b="1" i="0" u="none" strike="noStrike" dirty="0" err="1">
                          <a:solidFill>
                            <a:srgbClr val="000000"/>
                          </a:solidFill>
                          <a:latin typeface="Times New Roman" pitchFamily="18" charset="0"/>
                          <a:cs typeface="Times New Roman" pitchFamily="18" charset="0"/>
                        </a:rPr>
                        <a:t>экслуатацию</a:t>
                      </a:r>
                      <a:r>
                        <a:rPr lang="ru-RU" sz="1000" b="1" i="0" u="none" strike="noStrike" dirty="0">
                          <a:solidFill>
                            <a:srgbClr val="000000"/>
                          </a:solidFill>
                          <a:latin typeface="Times New Roman" pitchFamily="18" charset="0"/>
                          <a:cs typeface="Times New Roman" pitchFamily="18" charset="0"/>
                        </a:rPr>
                        <a:t>)</a:t>
                      </a:r>
                    </a:p>
                  </a:txBody>
                  <a:tcPr marL="4305" marR="4305" marT="4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gridSpan="3">
                  <a:txBody>
                    <a:bodyPr/>
                    <a:lstStyle/>
                    <a:p>
                      <a:pPr algn="ctr" fontAlgn="ctr"/>
                      <a:r>
                        <a:rPr lang="ru-RU" sz="1000" b="1" i="0" u="none" strike="noStrike" dirty="0">
                          <a:solidFill>
                            <a:schemeClr val="tx1"/>
                          </a:solidFill>
                          <a:latin typeface="Times New Roman" pitchFamily="18" charset="0"/>
                          <a:cs typeface="Times New Roman" pitchFamily="18" charset="0"/>
                        </a:rPr>
                        <a:t>Объем финансирования </a:t>
                      </a:r>
                    </a:p>
                  </a:txBody>
                  <a:tcPr marL="4305" marR="4305" marT="4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fontAlgn="ctr"/>
                      <a:r>
                        <a:rPr lang="ru-RU" sz="1000" b="1" i="0" u="none" strike="noStrike" dirty="0">
                          <a:solidFill>
                            <a:srgbClr val="000000"/>
                          </a:solidFill>
                          <a:latin typeface="Times New Roman" pitchFamily="18" charset="0"/>
                          <a:cs typeface="Times New Roman" pitchFamily="18" charset="0"/>
                        </a:rPr>
                        <a:t>Результат реализации общественно значимого проекта</a:t>
                      </a:r>
                    </a:p>
                  </a:txBody>
                  <a:tcPr marL="4305" marR="4305" marT="4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0"/>
                  </a:ext>
                </a:extLst>
              </a:tr>
              <a:tr h="5910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200" b="1" i="0" u="none" strike="noStrike" dirty="0">
                          <a:solidFill>
                            <a:srgbClr val="000000"/>
                          </a:solidFill>
                          <a:latin typeface="Times New Roman" pitchFamily="18" charset="0"/>
                          <a:cs typeface="Times New Roman" pitchFamily="18" charset="0"/>
                        </a:rPr>
                        <a:t>2022</a:t>
                      </a:r>
                    </a:p>
                  </a:txBody>
                  <a:tcPr marL="4305" marR="4305" marT="4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2023</a:t>
                      </a:r>
                    </a:p>
                  </a:txBody>
                  <a:tcPr marL="4305" marR="4305" marT="4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2024</a:t>
                      </a:r>
                    </a:p>
                  </a:txBody>
                  <a:tcPr marL="4305" marR="4305" marT="4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vMerge="1">
                  <a:txBody>
                    <a:bodyPr/>
                    <a:lstStyle/>
                    <a:p>
                      <a:endParaRPr lang="ru-RU"/>
                    </a:p>
                  </a:txBody>
                  <a:tcPr/>
                </a:tc>
                <a:extLst>
                  <a:ext uri="{0D108BD9-81ED-4DB2-BD59-A6C34878D82A}">
                    <a16:rowId xmlns:a16="http://schemas.microsoft.com/office/drawing/2014/main" val="10001"/>
                  </a:ext>
                </a:extLst>
              </a:tr>
              <a:tr h="669096">
                <a:tc>
                  <a:txBody>
                    <a:bodyPr/>
                    <a:lstStyle/>
                    <a:p>
                      <a:pPr algn="l" fontAlgn="b"/>
                      <a:r>
                        <a:rPr lang="ru-RU" sz="900" b="0" i="0" u="none" strike="noStrike" dirty="0" err="1">
                          <a:solidFill>
                            <a:srgbClr val="000000"/>
                          </a:solidFill>
                          <a:latin typeface="Times New Roman" pitchFamily="18" charset="0"/>
                          <a:cs typeface="Times New Roman" pitchFamily="18" charset="0"/>
                        </a:rPr>
                        <a:t>Берегоукрепление</a:t>
                      </a:r>
                      <a:r>
                        <a:rPr lang="ru-RU" sz="900" b="0" i="0" u="none" strike="noStrike" dirty="0">
                          <a:solidFill>
                            <a:srgbClr val="000000"/>
                          </a:solidFill>
                          <a:latin typeface="Times New Roman" pitchFamily="18" charset="0"/>
                          <a:cs typeface="Times New Roman" pitchFamily="18" charset="0"/>
                        </a:rPr>
                        <a:t> правого и левого берега р. Белой в г. Майкопе Республики Адыгея, Республика Адыгея, г. Майкоп, участок р. Белой в границах </a:t>
                      </a:r>
                      <a:r>
                        <a:rPr lang="ru-RU" sz="900" b="0" i="0" u="none" strike="noStrike" dirty="0" err="1">
                          <a:solidFill>
                            <a:srgbClr val="000000"/>
                          </a:solidFill>
                          <a:latin typeface="Times New Roman" pitchFamily="18" charset="0"/>
                          <a:cs typeface="Times New Roman" pitchFamily="18" charset="0"/>
                        </a:rPr>
                        <a:t>Майкопской</a:t>
                      </a:r>
                      <a:r>
                        <a:rPr lang="ru-RU" sz="900" b="0" i="0" u="none" strike="noStrike" dirty="0">
                          <a:solidFill>
                            <a:srgbClr val="000000"/>
                          </a:solidFill>
                          <a:latin typeface="Times New Roman" pitchFamily="18" charset="0"/>
                          <a:cs typeface="Times New Roman" pitchFamily="18" charset="0"/>
                        </a:rPr>
                        <a:t> ГЭС и ул. </a:t>
                      </a:r>
                      <a:r>
                        <a:rPr lang="ru-RU" sz="900" b="0" i="0" u="none" strike="noStrike" dirty="0" err="1">
                          <a:solidFill>
                            <a:srgbClr val="000000"/>
                          </a:solidFill>
                          <a:latin typeface="Times New Roman" pitchFamily="18" charset="0"/>
                          <a:cs typeface="Times New Roman" pitchFamily="18" charset="0"/>
                        </a:rPr>
                        <a:t>Майкопской</a:t>
                      </a:r>
                      <a:endParaRPr lang="ru-RU" sz="900" b="0" i="0" u="none" strike="noStrike" dirty="0">
                        <a:solidFill>
                          <a:srgbClr val="000000"/>
                        </a:solidFill>
                        <a:latin typeface="Times New Roman" pitchFamily="18" charset="0"/>
                        <a:cs typeface="Times New Roman" pitchFamily="18" charset="0"/>
                      </a:endParaRP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МО «Город Майкоп»</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2022 год</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279 330,7</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ru-RU" sz="900" b="0" i="0" u="none" strike="noStrike" dirty="0">
                          <a:solidFill>
                            <a:srgbClr val="000000"/>
                          </a:solidFill>
                          <a:latin typeface="Times New Roman" pitchFamily="18" charset="0"/>
                          <a:cs typeface="Times New Roman" pitchFamily="18" charset="0"/>
                        </a:rPr>
                        <a:t>Протяженность берега реки Белой, приведенного в нормативное состояние</a:t>
                      </a:r>
                      <a:br>
                        <a:rPr lang="ru-RU" sz="900" b="0" i="0" u="none" strike="noStrike" dirty="0">
                          <a:solidFill>
                            <a:srgbClr val="000000"/>
                          </a:solidFill>
                          <a:latin typeface="Times New Roman" pitchFamily="18" charset="0"/>
                          <a:cs typeface="Times New Roman" pitchFamily="18" charset="0"/>
                        </a:rPr>
                      </a:br>
                      <a:endParaRPr lang="ru-RU" sz="900" b="0" i="0" u="none" strike="noStrike" dirty="0">
                        <a:solidFill>
                          <a:srgbClr val="000000"/>
                        </a:solidFill>
                        <a:latin typeface="Times New Roman" pitchFamily="18" charset="0"/>
                        <a:cs typeface="Times New Roman" pitchFamily="18" charset="0"/>
                      </a:endParaRP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802080">
                <a:tc>
                  <a:txBody>
                    <a:bodyPr/>
                    <a:lstStyle/>
                    <a:p>
                      <a:pPr algn="l" fontAlgn="b"/>
                      <a:r>
                        <a:rPr lang="ru-RU" sz="900" b="0" i="0" u="none" strike="noStrike" dirty="0">
                          <a:solidFill>
                            <a:srgbClr val="000000"/>
                          </a:solidFill>
                          <a:latin typeface="Times New Roman" pitchFamily="18" charset="0"/>
                          <a:cs typeface="Times New Roman" pitchFamily="18" charset="0"/>
                        </a:rPr>
                        <a:t>Создание на территории промышленной зоны «Яблоновская» </a:t>
                      </a:r>
                      <a:r>
                        <a:rPr lang="ru-RU" sz="900" b="0" i="0" u="none" strike="noStrike" dirty="0" err="1">
                          <a:solidFill>
                            <a:srgbClr val="000000"/>
                          </a:solidFill>
                          <a:latin typeface="Times New Roman" pitchFamily="18" charset="0"/>
                          <a:cs typeface="Times New Roman" pitchFamily="18" charset="0"/>
                        </a:rPr>
                        <a:t>Тахтамукайского</a:t>
                      </a:r>
                      <a:r>
                        <a:rPr lang="ru-RU" sz="900" b="0" i="0" u="none" strike="noStrike" dirty="0">
                          <a:solidFill>
                            <a:srgbClr val="000000"/>
                          </a:solidFill>
                          <a:latin typeface="Times New Roman" pitchFamily="18" charset="0"/>
                          <a:cs typeface="Times New Roman" pitchFamily="18" charset="0"/>
                        </a:rPr>
                        <a:t> района Республики Адыгея специальных преференциальных режимов осуществления предпринимательской деятельности, в том числе:</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МО «</a:t>
                      </a:r>
                      <a:r>
                        <a:rPr lang="ru-RU" sz="900" b="0" i="0" u="none" strike="noStrike" dirty="0" err="1">
                          <a:solidFill>
                            <a:srgbClr val="000000"/>
                          </a:solidFill>
                          <a:latin typeface="Times New Roman" pitchFamily="18" charset="0"/>
                          <a:cs typeface="Times New Roman" pitchFamily="18" charset="0"/>
                        </a:rPr>
                        <a:t>Тахтамукайский</a:t>
                      </a:r>
                      <a:r>
                        <a:rPr lang="ru-RU" sz="900" b="0" i="0" u="none" strike="noStrike" dirty="0">
                          <a:solidFill>
                            <a:srgbClr val="000000"/>
                          </a:solidFill>
                          <a:latin typeface="Times New Roman" pitchFamily="18" charset="0"/>
                          <a:cs typeface="Times New Roman" pitchFamily="18" charset="0"/>
                        </a:rPr>
                        <a:t> район»</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2024 год</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333 650,0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660 150,0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506 200,0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l" fontAlgn="b"/>
                      <a:r>
                        <a:rPr lang="ru-RU" sz="900" b="0" i="0" u="none" strike="noStrike" dirty="0">
                          <a:solidFill>
                            <a:srgbClr val="000000"/>
                          </a:solidFill>
                          <a:latin typeface="Times New Roman" pitchFamily="18" charset="0"/>
                          <a:cs typeface="Times New Roman" pitchFamily="18" charset="0"/>
                        </a:rPr>
                        <a:t>Создание новых рабочих мест в сфере промышленности, увеличение инвестиций в основной капитал</a:t>
                      </a:r>
                      <a:br>
                        <a:rPr lang="ru-RU" sz="900" b="0" i="0" u="none" strike="noStrike" dirty="0">
                          <a:solidFill>
                            <a:srgbClr val="000000"/>
                          </a:solidFill>
                          <a:latin typeface="Times New Roman" pitchFamily="18" charset="0"/>
                          <a:cs typeface="Times New Roman" pitchFamily="18" charset="0"/>
                        </a:rPr>
                      </a:br>
                      <a:br>
                        <a:rPr lang="ru-RU" sz="900" b="0" i="0" u="none" strike="noStrike" dirty="0">
                          <a:solidFill>
                            <a:srgbClr val="000000"/>
                          </a:solidFill>
                          <a:latin typeface="Times New Roman" pitchFamily="18" charset="0"/>
                          <a:cs typeface="Times New Roman" pitchFamily="18" charset="0"/>
                        </a:rPr>
                      </a:br>
                      <a:endParaRPr lang="ru-RU" sz="900" b="0" i="0" u="none" strike="noStrike" dirty="0">
                        <a:solidFill>
                          <a:srgbClr val="000000"/>
                        </a:solidFill>
                        <a:latin typeface="Times New Roman" pitchFamily="18" charset="0"/>
                        <a:cs typeface="Times New Roman" pitchFamily="18" charset="0"/>
                      </a:endParaRP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3"/>
                  </a:ext>
                </a:extLst>
              </a:tr>
              <a:tr h="536111">
                <a:tc>
                  <a:txBody>
                    <a:bodyPr/>
                    <a:lstStyle/>
                    <a:p>
                      <a:pPr algn="l" fontAlgn="b"/>
                      <a:r>
                        <a:rPr lang="ru-RU" sz="900" b="0" i="1" u="none" strike="noStrike" dirty="0">
                          <a:solidFill>
                            <a:srgbClr val="000000"/>
                          </a:solidFill>
                          <a:latin typeface="Times New Roman" pitchFamily="18" charset="0"/>
                          <a:cs typeface="Times New Roman" pitchFamily="18" charset="0"/>
                        </a:rPr>
                        <a:t> - Создание очистных сооружений, водоотведения, подъездной автодороги, Республика Адыгея, </a:t>
                      </a:r>
                      <a:r>
                        <a:rPr lang="ru-RU" sz="900" b="0" i="1" u="none" strike="noStrike" dirty="0" err="1">
                          <a:solidFill>
                            <a:srgbClr val="000000"/>
                          </a:solidFill>
                          <a:latin typeface="Times New Roman" pitchFamily="18" charset="0"/>
                          <a:cs typeface="Times New Roman" pitchFamily="18" charset="0"/>
                        </a:rPr>
                        <a:t>Тахтамукайский</a:t>
                      </a:r>
                      <a:r>
                        <a:rPr lang="ru-RU" sz="900" b="0" i="1" u="none" strike="noStrike" dirty="0">
                          <a:solidFill>
                            <a:srgbClr val="000000"/>
                          </a:solidFill>
                          <a:latin typeface="Times New Roman" pitchFamily="18" charset="0"/>
                          <a:cs typeface="Times New Roman" pitchFamily="18" charset="0"/>
                        </a:rPr>
                        <a:t> район, </a:t>
                      </a:r>
                      <a:r>
                        <a:rPr lang="ru-RU" sz="900" b="0" i="1" u="none" strike="noStrike" dirty="0" err="1">
                          <a:solidFill>
                            <a:srgbClr val="000000"/>
                          </a:solidFill>
                          <a:latin typeface="Times New Roman" pitchFamily="18" charset="0"/>
                          <a:cs typeface="Times New Roman" pitchFamily="18" charset="0"/>
                        </a:rPr>
                        <a:t>пгт</a:t>
                      </a:r>
                      <a:r>
                        <a:rPr lang="ru-RU" sz="900" b="0" i="1" u="none" strike="noStrike" dirty="0">
                          <a:solidFill>
                            <a:srgbClr val="000000"/>
                          </a:solidFill>
                          <a:latin typeface="Times New Roman" pitchFamily="18" charset="0"/>
                          <a:cs typeface="Times New Roman" pitchFamily="18" charset="0"/>
                        </a:rPr>
                        <a:t>. </a:t>
                      </a:r>
                      <a:r>
                        <a:rPr lang="ru-RU" sz="900" b="0" i="1" u="none" strike="noStrike" dirty="0" err="1">
                          <a:solidFill>
                            <a:srgbClr val="000000"/>
                          </a:solidFill>
                          <a:latin typeface="Times New Roman" pitchFamily="18" charset="0"/>
                          <a:cs typeface="Times New Roman" pitchFamily="18" charset="0"/>
                        </a:rPr>
                        <a:t>Энем</a:t>
                      </a:r>
                      <a:endParaRPr lang="ru-RU" sz="900" b="0" i="1" u="none" strike="noStrike" dirty="0">
                        <a:solidFill>
                          <a:srgbClr val="000000"/>
                        </a:solidFill>
                        <a:latin typeface="Times New Roman" pitchFamily="18" charset="0"/>
                        <a:cs typeface="Times New Roman" pitchFamily="18" charset="0"/>
                      </a:endParaRPr>
                    </a:p>
                  </a:txBody>
                  <a:tcPr marL="4305" marR="4305" marT="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МО «</a:t>
                      </a:r>
                      <a:r>
                        <a:rPr lang="ru-RU" sz="900" b="0" i="0" u="none" strike="noStrike" dirty="0" err="1">
                          <a:solidFill>
                            <a:srgbClr val="000000"/>
                          </a:solidFill>
                          <a:latin typeface="Times New Roman" pitchFamily="18" charset="0"/>
                          <a:cs typeface="Times New Roman" pitchFamily="18" charset="0"/>
                        </a:rPr>
                        <a:t>Тахтамукайский</a:t>
                      </a:r>
                      <a:r>
                        <a:rPr lang="ru-RU" sz="900" b="0" i="0" u="none" strike="noStrike" dirty="0">
                          <a:solidFill>
                            <a:srgbClr val="000000"/>
                          </a:solidFill>
                          <a:latin typeface="Times New Roman" pitchFamily="18" charset="0"/>
                          <a:cs typeface="Times New Roman" pitchFamily="18" charset="0"/>
                        </a:rPr>
                        <a:t> район»</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2023 год</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r>
                        <a:rPr lang="ru-RU" sz="1200" b="0" i="0" u="none" strike="noStrike" dirty="0">
                          <a:solidFill>
                            <a:srgbClr val="000000"/>
                          </a:solidFill>
                          <a:latin typeface="Times New Roman" pitchFamily="18" charset="0"/>
                          <a:cs typeface="Times New Roman" pitchFamily="18" charset="0"/>
                        </a:rPr>
                        <a:t>59 870,0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t"/>
                      <a:r>
                        <a:rPr lang="ru-RU" sz="1200" b="0" i="0" u="none" strike="noStrike" dirty="0">
                          <a:solidFill>
                            <a:srgbClr val="000000"/>
                          </a:solidFill>
                          <a:latin typeface="Times New Roman" pitchFamily="18" charset="0"/>
                          <a:cs typeface="Times New Roman" pitchFamily="18" charset="0"/>
                        </a:rPr>
                        <a:t>59 870,0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ru-RU" sz="900" b="0" i="0" u="none" strike="noStrike" dirty="0">
                          <a:solidFill>
                            <a:srgbClr val="000000"/>
                          </a:solidFill>
                          <a:latin typeface="Times New Roman" pitchFamily="18" charset="0"/>
                          <a:cs typeface="Times New Roman" pitchFamily="18" charset="0"/>
                        </a:rPr>
                        <a:t> </a:t>
                      </a:r>
                    </a:p>
                  </a:txBody>
                  <a:tcPr marL="4305" marR="4305" marT="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648918">
                <a:tc>
                  <a:txBody>
                    <a:bodyPr/>
                    <a:lstStyle/>
                    <a:p>
                      <a:pPr algn="l" fontAlgn="b"/>
                      <a:r>
                        <a:rPr lang="ru-RU" sz="900" b="0" i="1" u="none" strike="noStrike" dirty="0">
                          <a:solidFill>
                            <a:srgbClr val="000000"/>
                          </a:solidFill>
                          <a:latin typeface="Times New Roman" pitchFamily="18" charset="0"/>
                          <a:cs typeface="Times New Roman" pitchFamily="18" charset="0"/>
                        </a:rPr>
                        <a:t> - Создание системы </a:t>
                      </a:r>
                      <a:r>
                        <a:rPr lang="ru-RU" sz="900" b="0" i="1" u="none" strike="noStrike" dirty="0" err="1">
                          <a:solidFill>
                            <a:srgbClr val="000000"/>
                          </a:solidFill>
                          <a:latin typeface="Times New Roman" pitchFamily="18" charset="0"/>
                          <a:cs typeface="Times New Roman" pitchFamily="18" charset="0"/>
                        </a:rPr>
                        <a:t>электро</a:t>
                      </a:r>
                      <a:r>
                        <a:rPr lang="ru-RU" sz="900" b="0" i="1" u="none" strike="noStrike" dirty="0">
                          <a:solidFill>
                            <a:srgbClr val="000000"/>
                          </a:solidFill>
                          <a:latin typeface="Times New Roman" pitchFamily="18" charset="0"/>
                          <a:cs typeface="Times New Roman" pitchFamily="18" charset="0"/>
                        </a:rPr>
                        <a:t>-, </a:t>
                      </a:r>
                      <a:r>
                        <a:rPr lang="ru-RU" sz="900" b="0" i="1" u="none" strike="noStrike" dirty="0" err="1">
                          <a:solidFill>
                            <a:srgbClr val="000000"/>
                          </a:solidFill>
                          <a:latin typeface="Times New Roman" pitchFamily="18" charset="0"/>
                          <a:cs typeface="Times New Roman" pitchFamily="18" charset="0"/>
                        </a:rPr>
                        <a:t>газо</a:t>
                      </a:r>
                      <a:r>
                        <a:rPr lang="ru-RU" sz="900" b="0" i="1" u="none" strike="noStrike" dirty="0">
                          <a:solidFill>
                            <a:srgbClr val="000000"/>
                          </a:solidFill>
                          <a:latin typeface="Times New Roman" pitchFamily="18" charset="0"/>
                          <a:cs typeface="Times New Roman" pitchFamily="18" charset="0"/>
                        </a:rPr>
                        <a:t>-, водоснабжения, административных и складских помещений, разводящей инфраструктуры, обеспечение безопасности)</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МО «</a:t>
                      </a:r>
                      <a:r>
                        <a:rPr lang="ru-RU" sz="900" b="0" i="0" u="none" strike="noStrike" dirty="0" err="1">
                          <a:solidFill>
                            <a:srgbClr val="000000"/>
                          </a:solidFill>
                          <a:latin typeface="Times New Roman" pitchFamily="18" charset="0"/>
                          <a:cs typeface="Times New Roman" pitchFamily="18" charset="0"/>
                        </a:rPr>
                        <a:t>Тахтамукайский</a:t>
                      </a:r>
                      <a:r>
                        <a:rPr lang="ru-RU" sz="900" b="0" i="0" u="none" strike="noStrike" dirty="0">
                          <a:solidFill>
                            <a:srgbClr val="000000"/>
                          </a:solidFill>
                          <a:latin typeface="Times New Roman" pitchFamily="18" charset="0"/>
                          <a:cs typeface="Times New Roman" pitchFamily="18" charset="0"/>
                        </a:rPr>
                        <a:t> район»</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2024 год</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t"/>
                      <a:r>
                        <a:rPr lang="ru-RU" sz="1200" b="0" i="0" u="none" strike="noStrike" dirty="0">
                          <a:solidFill>
                            <a:srgbClr val="000000"/>
                          </a:solidFill>
                          <a:latin typeface="Times New Roman" pitchFamily="18" charset="0"/>
                          <a:cs typeface="Times New Roman" pitchFamily="18" charset="0"/>
                        </a:rPr>
                        <a:t>273 780,0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t"/>
                      <a:r>
                        <a:rPr lang="ru-RU" sz="1200" b="0" i="0" u="none" strike="noStrike" dirty="0">
                          <a:solidFill>
                            <a:srgbClr val="000000"/>
                          </a:solidFill>
                          <a:latin typeface="Times New Roman" pitchFamily="18" charset="0"/>
                          <a:cs typeface="Times New Roman" pitchFamily="18" charset="0"/>
                        </a:rPr>
                        <a:t>600 280,0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t"/>
                      <a:r>
                        <a:rPr lang="ru-RU" sz="1200" b="0" i="0" u="none" strike="noStrike" dirty="0">
                          <a:solidFill>
                            <a:srgbClr val="000000"/>
                          </a:solidFill>
                          <a:latin typeface="Times New Roman" pitchFamily="18" charset="0"/>
                          <a:cs typeface="Times New Roman" pitchFamily="18" charset="0"/>
                        </a:rPr>
                        <a:t>506 200,0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l" fontAlgn="b"/>
                      <a:r>
                        <a:rPr lang="ru-RU" sz="900" b="0" i="0" u="none" strike="noStrike" dirty="0">
                          <a:solidFill>
                            <a:srgbClr val="000000"/>
                          </a:solidFill>
                          <a:latin typeface="Times New Roman" pitchFamily="18" charset="0"/>
                          <a:cs typeface="Times New Roman" pitchFamily="18" charset="0"/>
                        </a:rPr>
                        <a:t> </a:t>
                      </a:r>
                    </a:p>
                  </a:txBody>
                  <a:tcPr marL="4305" marR="4305" marT="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5"/>
                  </a:ext>
                </a:extLst>
              </a:tr>
              <a:tr h="669096">
                <a:tc>
                  <a:txBody>
                    <a:bodyPr/>
                    <a:lstStyle/>
                    <a:p>
                      <a:pPr algn="l" fontAlgn="b"/>
                      <a:r>
                        <a:rPr lang="ru-RU" sz="900" b="0" i="0" u="none" strike="noStrike" dirty="0">
                          <a:solidFill>
                            <a:srgbClr val="000000"/>
                          </a:solidFill>
                          <a:latin typeface="Times New Roman" pitchFamily="18" charset="0"/>
                          <a:cs typeface="Times New Roman" pitchFamily="18" charset="0"/>
                        </a:rPr>
                        <a:t>Обеспечение инженерной инфраструктурой земельных участков, предоставленных семьям, имеющим трех и более детей, под жилищное строительство</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pitchFamily="18" charset="0"/>
                          <a:cs typeface="Times New Roman" pitchFamily="18" charset="0"/>
                        </a:rPr>
                        <a:t>МО «Город Майкоп»</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2023 год</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210 733,5</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40 920,0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pitchFamily="18" charset="0"/>
                          <a:cs typeface="Times New Roman" pitchFamily="18" charset="0"/>
                        </a:rPr>
                        <a:t>увеличение количества земельных участков, обеспеченных инженерной инфраструктурой, для предоставления семьям, имеющим трех и более детей</a:t>
                      </a:r>
                      <a:br>
                        <a:rPr lang="ru-RU" sz="900" b="0" i="0" u="none" strike="noStrike" dirty="0">
                          <a:solidFill>
                            <a:srgbClr val="000000"/>
                          </a:solidFill>
                          <a:latin typeface="Times New Roman" pitchFamily="18" charset="0"/>
                          <a:cs typeface="Times New Roman" pitchFamily="18" charset="0"/>
                        </a:rPr>
                      </a:br>
                      <a:endParaRPr lang="ru-RU" sz="900" b="0" i="0" u="none" strike="noStrike" dirty="0">
                        <a:solidFill>
                          <a:srgbClr val="000000"/>
                        </a:solidFill>
                        <a:latin typeface="Times New Roman" pitchFamily="18" charset="0"/>
                        <a:cs typeface="Times New Roman" pitchFamily="18" charset="0"/>
                      </a:endParaRP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29308">
                <a:tc>
                  <a:txBody>
                    <a:bodyPr/>
                    <a:lstStyle/>
                    <a:p>
                      <a:pPr algn="l" fontAlgn="b"/>
                      <a:r>
                        <a:rPr lang="ru-RU" sz="900" b="0" i="0" u="none" strike="noStrike" dirty="0">
                          <a:solidFill>
                            <a:srgbClr val="000000"/>
                          </a:solidFill>
                          <a:latin typeface="Times New Roman" pitchFamily="18" charset="0"/>
                          <a:cs typeface="Times New Roman" pitchFamily="18" charset="0"/>
                        </a:rPr>
                        <a:t>Компенсация инвестору платы за технологическое присоединение к электрическим сетям объектов горнолыжного курорта «</a:t>
                      </a:r>
                      <a:r>
                        <a:rPr lang="ru-RU" sz="900" b="0" i="0" u="none" strike="noStrike" dirty="0" err="1">
                          <a:solidFill>
                            <a:srgbClr val="000000"/>
                          </a:solidFill>
                          <a:latin typeface="Times New Roman" pitchFamily="18" charset="0"/>
                          <a:cs typeface="Times New Roman" pitchFamily="18" charset="0"/>
                        </a:rPr>
                        <a:t>Лаго-Наки</a:t>
                      </a:r>
                      <a:r>
                        <a:rPr lang="ru-RU" sz="900" b="0" i="0" u="none" strike="noStrike" dirty="0">
                          <a:solidFill>
                            <a:srgbClr val="000000"/>
                          </a:solidFill>
                          <a:latin typeface="Times New Roman" pitchFamily="18" charset="0"/>
                          <a:cs typeface="Times New Roman" pitchFamily="18" charset="0"/>
                        </a:rPr>
                        <a:t>»на основании заключенного договора технологического присоединения</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МО «</a:t>
                      </a:r>
                      <a:r>
                        <a:rPr lang="ru-RU" sz="900" b="0" i="0" u="none" strike="noStrike" dirty="0" err="1">
                          <a:solidFill>
                            <a:srgbClr val="000000"/>
                          </a:solidFill>
                          <a:latin typeface="Times New Roman" pitchFamily="18" charset="0"/>
                          <a:cs typeface="Times New Roman" pitchFamily="18" charset="0"/>
                        </a:rPr>
                        <a:t>Майкопский</a:t>
                      </a:r>
                      <a:r>
                        <a:rPr lang="ru-RU" sz="900" b="0" i="0" u="none" strike="noStrike" dirty="0">
                          <a:solidFill>
                            <a:srgbClr val="000000"/>
                          </a:solidFill>
                          <a:latin typeface="Times New Roman" pitchFamily="18" charset="0"/>
                          <a:cs typeface="Times New Roman" pitchFamily="18" charset="0"/>
                        </a:rPr>
                        <a:t> район»</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2024 год</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187 070,0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309 030,0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503 900,0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l" fontAlgn="b"/>
                      <a:r>
                        <a:rPr lang="ru-RU" sz="900" b="0" i="0" u="none" strike="noStrike" dirty="0">
                          <a:solidFill>
                            <a:srgbClr val="000000"/>
                          </a:solidFill>
                          <a:latin typeface="Times New Roman" pitchFamily="18" charset="0"/>
                          <a:cs typeface="Times New Roman" pitchFamily="18" charset="0"/>
                        </a:rPr>
                        <a:t>создание рабочих мест в сфере туризма, создание </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7"/>
                  </a:ext>
                </a:extLst>
              </a:tr>
              <a:tr h="935064">
                <a:tc>
                  <a:txBody>
                    <a:bodyPr/>
                    <a:lstStyle/>
                    <a:p>
                      <a:pPr algn="l" fontAlgn="b"/>
                      <a:r>
                        <a:rPr lang="ru-RU" sz="900" b="0" i="0" u="none" strike="noStrike" dirty="0">
                          <a:solidFill>
                            <a:srgbClr val="000000"/>
                          </a:solidFill>
                          <a:latin typeface="Times New Roman" pitchFamily="18" charset="0"/>
                          <a:cs typeface="Times New Roman" pitchFamily="18" charset="0"/>
                        </a:rPr>
                        <a:t>Реконструкция здания МБУ ДО «Детская школа искусств № 5»</a:t>
                      </a:r>
                      <a:br>
                        <a:rPr lang="ru-RU" sz="900" b="0" i="0" u="none" strike="noStrike" dirty="0">
                          <a:solidFill>
                            <a:srgbClr val="000000"/>
                          </a:solidFill>
                          <a:latin typeface="Times New Roman" pitchFamily="18" charset="0"/>
                          <a:cs typeface="Times New Roman" pitchFamily="18" charset="0"/>
                        </a:rPr>
                      </a:br>
                      <a:endParaRPr lang="ru-RU" sz="900" b="0" i="0" u="none" strike="noStrike" dirty="0">
                        <a:solidFill>
                          <a:srgbClr val="000000"/>
                        </a:solidFill>
                        <a:latin typeface="Times New Roman" pitchFamily="18" charset="0"/>
                        <a:cs typeface="Times New Roman" pitchFamily="18" charset="0"/>
                      </a:endParaRP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pitchFamily="18" charset="0"/>
                          <a:cs typeface="Times New Roman" pitchFamily="18" charset="0"/>
                        </a:rPr>
                        <a:t>МО «Город Майкоп»</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2022 год</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75 104,9</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0,0</a:t>
                      </a: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pitchFamily="18" charset="0"/>
                          <a:cs typeface="Times New Roman" pitchFamily="18" charset="0"/>
                        </a:rPr>
                        <a:t>приведение в нормативное состояние учреждений, улучшение материально-технического состояния, создание благоприятных условий для выявления творчески одаренных детей и молодежи</a:t>
                      </a:r>
                      <a:br>
                        <a:rPr lang="ru-RU" sz="900" b="0" i="0" u="none" strike="noStrike" dirty="0">
                          <a:solidFill>
                            <a:srgbClr val="000000"/>
                          </a:solidFill>
                          <a:latin typeface="Times New Roman" pitchFamily="18" charset="0"/>
                          <a:cs typeface="Times New Roman" pitchFamily="18" charset="0"/>
                        </a:rPr>
                      </a:br>
                      <a:br>
                        <a:rPr lang="ru-RU" sz="900" b="0" i="0" u="none" strike="noStrike" dirty="0">
                          <a:solidFill>
                            <a:srgbClr val="000000"/>
                          </a:solidFill>
                          <a:latin typeface="Times New Roman" pitchFamily="18" charset="0"/>
                          <a:cs typeface="Times New Roman" pitchFamily="18" charset="0"/>
                        </a:rPr>
                      </a:br>
                      <a:endParaRPr lang="ru-RU" sz="900" b="0" i="0" u="none" strike="noStrike" dirty="0">
                        <a:solidFill>
                          <a:srgbClr val="000000"/>
                        </a:solidFill>
                        <a:latin typeface="Times New Roman" pitchFamily="18" charset="0"/>
                        <a:cs typeface="Times New Roman" pitchFamily="18" charset="0"/>
                      </a:endParaRPr>
                    </a:p>
                  </a:txBody>
                  <a:tcPr marL="4305" marR="4305" marT="43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Прямоугольник 4"/>
          <p:cNvSpPr/>
          <p:nvPr/>
        </p:nvSpPr>
        <p:spPr>
          <a:xfrm>
            <a:off x="827584" y="0"/>
            <a:ext cx="7560840" cy="548680"/>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Реализация общественно-значимых проектов для Республики Адыгея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55EE535-72A8-4E0F-A886-40F55435ED15}" type="slidenum">
              <a:rPr lang="ru-RU" smtClean="0"/>
              <a:pPr/>
              <a:t>24</a:t>
            </a:fld>
            <a:endParaRPr lang="ru-RU" dirty="0"/>
          </a:p>
        </p:txBody>
      </p:sp>
      <p:sp>
        <p:nvSpPr>
          <p:cNvPr id="3" name="Прямоугольник 2"/>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827584" y="0"/>
            <a:ext cx="7560840" cy="404664"/>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Реализация общественно-значимых проектов для Республики Адыгея</a:t>
            </a:r>
          </a:p>
        </p:txBody>
      </p:sp>
      <p:graphicFrame>
        <p:nvGraphicFramePr>
          <p:cNvPr id="8" name="Таблица 7"/>
          <p:cNvGraphicFramePr>
            <a:graphicFrameLocks noGrp="1"/>
          </p:cNvGraphicFramePr>
          <p:nvPr/>
        </p:nvGraphicFramePr>
        <p:xfrm>
          <a:off x="179512" y="404666"/>
          <a:ext cx="8784976" cy="6463808"/>
        </p:xfrm>
        <a:graphic>
          <a:graphicData uri="http://schemas.openxmlformats.org/drawingml/2006/table">
            <a:tbl>
              <a:tblPr/>
              <a:tblGrid>
                <a:gridCol w="208823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816497">
                  <a:extLst>
                    <a:ext uri="{9D8B030D-6E8A-4147-A177-3AD203B41FA5}">
                      <a16:colId xmlns:a16="http://schemas.microsoft.com/office/drawing/2014/main" val="20003"/>
                    </a:ext>
                  </a:extLst>
                </a:gridCol>
                <a:gridCol w="744490">
                  <a:extLst>
                    <a:ext uri="{9D8B030D-6E8A-4147-A177-3AD203B41FA5}">
                      <a16:colId xmlns:a16="http://schemas.microsoft.com/office/drawing/2014/main" val="20004"/>
                    </a:ext>
                  </a:extLst>
                </a:gridCol>
                <a:gridCol w="841873">
                  <a:extLst>
                    <a:ext uri="{9D8B030D-6E8A-4147-A177-3AD203B41FA5}">
                      <a16:colId xmlns:a16="http://schemas.microsoft.com/office/drawing/2014/main" val="20005"/>
                    </a:ext>
                  </a:extLst>
                </a:gridCol>
                <a:gridCol w="2061636">
                  <a:extLst>
                    <a:ext uri="{9D8B030D-6E8A-4147-A177-3AD203B41FA5}">
                      <a16:colId xmlns:a16="http://schemas.microsoft.com/office/drawing/2014/main" val="20006"/>
                    </a:ext>
                  </a:extLst>
                </a:gridCol>
              </a:tblGrid>
              <a:tr h="181774">
                <a:tc rowSpan="2">
                  <a:txBody>
                    <a:bodyPr/>
                    <a:lstStyle/>
                    <a:p>
                      <a:pPr algn="ctr" fontAlgn="ctr"/>
                      <a:r>
                        <a:rPr lang="ru-RU" sz="1200" b="1" i="0" u="none" strike="noStrike" dirty="0">
                          <a:solidFill>
                            <a:srgbClr val="000000"/>
                          </a:solidFill>
                          <a:latin typeface="Times New Roman" pitchFamily="18" charset="0"/>
                          <a:cs typeface="Times New Roman" pitchFamily="18" charset="0"/>
                        </a:rPr>
                        <a:t>Наименование проекта </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rowSpan="2">
                  <a:txBody>
                    <a:bodyPr/>
                    <a:lstStyle/>
                    <a:p>
                      <a:pPr algn="ctr" fontAlgn="ctr"/>
                      <a:r>
                        <a:rPr lang="ru-RU" sz="1200" b="1" i="0" u="none" strike="noStrike" dirty="0">
                          <a:solidFill>
                            <a:srgbClr val="000000"/>
                          </a:solidFill>
                          <a:latin typeface="Times New Roman" pitchFamily="18" charset="0"/>
                          <a:cs typeface="Times New Roman" pitchFamily="18" charset="0"/>
                        </a:rPr>
                        <a:t>Место</a:t>
                      </a:r>
                    </a:p>
                    <a:p>
                      <a:pPr algn="ctr" fontAlgn="ctr"/>
                      <a:r>
                        <a:rPr lang="ru-RU" sz="1200" b="1" i="0" u="none" strike="noStrike" dirty="0">
                          <a:solidFill>
                            <a:srgbClr val="000000"/>
                          </a:solidFill>
                          <a:latin typeface="Times New Roman" pitchFamily="18" charset="0"/>
                          <a:cs typeface="Times New Roman" pitchFamily="18" charset="0"/>
                        </a:rPr>
                        <a:t> реализации</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rowSpan="2">
                  <a:txBody>
                    <a:bodyPr/>
                    <a:lstStyle/>
                    <a:p>
                      <a:pPr algn="ctr" fontAlgn="ctr"/>
                      <a:r>
                        <a:rPr lang="ru-RU" sz="1200" b="1" i="0" u="none" strike="noStrike" dirty="0">
                          <a:solidFill>
                            <a:srgbClr val="000000"/>
                          </a:solidFill>
                          <a:latin typeface="Times New Roman" pitchFamily="18" charset="0"/>
                          <a:cs typeface="Times New Roman" pitchFamily="18" charset="0"/>
                        </a:rPr>
                        <a:t>Срок реализации (срок ввода объектов в </a:t>
                      </a:r>
                      <a:r>
                        <a:rPr lang="ru-RU" sz="1200" b="1" i="0" u="none" strike="noStrike" dirty="0" err="1">
                          <a:solidFill>
                            <a:srgbClr val="000000"/>
                          </a:solidFill>
                          <a:latin typeface="Times New Roman" pitchFamily="18" charset="0"/>
                          <a:cs typeface="Times New Roman" pitchFamily="18" charset="0"/>
                        </a:rPr>
                        <a:t>экслуатацию</a:t>
                      </a:r>
                      <a:r>
                        <a:rPr lang="ru-RU" sz="1200" b="1" i="0" u="none" strike="noStrike" dirty="0">
                          <a:solidFill>
                            <a:srgbClr val="000000"/>
                          </a:solidFill>
                          <a:latin typeface="Times New Roman" pitchFamily="18" charset="0"/>
                          <a:cs typeface="Times New Roman" pitchFamily="18" charset="0"/>
                        </a:rPr>
                        <a:t>)</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gridSpan="3">
                  <a:txBody>
                    <a:bodyPr/>
                    <a:lstStyle/>
                    <a:p>
                      <a:pPr algn="ctr" fontAlgn="ctr"/>
                      <a:r>
                        <a:rPr lang="ru-RU" sz="1200" b="0" i="0" u="none" strike="noStrike" dirty="0">
                          <a:solidFill>
                            <a:srgbClr val="000000"/>
                          </a:solidFill>
                          <a:latin typeface="Times New Roman" pitchFamily="18" charset="0"/>
                          <a:cs typeface="Times New Roman" pitchFamily="18" charset="0"/>
                        </a:rPr>
                        <a:t>Объем финансирования </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fontAlgn="ctr"/>
                      <a:r>
                        <a:rPr lang="ru-RU" sz="1200" b="1" i="0" u="none" strike="noStrike">
                          <a:solidFill>
                            <a:srgbClr val="000000"/>
                          </a:solidFill>
                          <a:latin typeface="Times New Roman" pitchFamily="18" charset="0"/>
                          <a:cs typeface="Times New Roman" pitchFamily="18" charset="0"/>
                        </a:rPr>
                        <a:t>Результат реализации общественно значимого проекта</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0"/>
                  </a:ext>
                </a:extLst>
              </a:tr>
              <a:tr h="82030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400" b="1" i="0" u="none" strike="noStrike" dirty="0">
                          <a:solidFill>
                            <a:srgbClr val="000000"/>
                          </a:solidFill>
                          <a:latin typeface="Times New Roman" pitchFamily="18" charset="0"/>
                          <a:cs typeface="Times New Roman" pitchFamily="18" charset="0"/>
                        </a:rPr>
                        <a:t>2022</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2023</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2024</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vMerge="1">
                  <a:txBody>
                    <a:bodyPr/>
                    <a:lstStyle/>
                    <a:p>
                      <a:endParaRPr lang="ru-RU"/>
                    </a:p>
                  </a:txBody>
                  <a:tcPr/>
                </a:tc>
                <a:extLst>
                  <a:ext uri="{0D108BD9-81ED-4DB2-BD59-A6C34878D82A}">
                    <a16:rowId xmlns:a16="http://schemas.microsoft.com/office/drawing/2014/main" val="10001"/>
                  </a:ext>
                </a:extLst>
              </a:tr>
              <a:tr h="792088">
                <a:tc>
                  <a:txBody>
                    <a:bodyPr/>
                    <a:lstStyle/>
                    <a:p>
                      <a:pPr algn="l" fontAlgn="b"/>
                      <a:r>
                        <a:rPr lang="ru-RU" sz="1000" b="0" i="0" u="none" strike="noStrike" dirty="0">
                          <a:solidFill>
                            <a:srgbClr val="000000"/>
                          </a:solidFill>
                          <a:latin typeface="Times New Roman" pitchFamily="18" charset="0"/>
                          <a:cs typeface="Times New Roman" pitchFamily="18" charset="0"/>
                        </a:rPr>
                        <a:t>Строительство Центра культурного развития в городе Майкопе Республики Адыгея</a:t>
                      </a:r>
                      <a:br>
                        <a:rPr lang="ru-RU" sz="1000" b="0" i="0" u="none" strike="noStrike" dirty="0">
                          <a:solidFill>
                            <a:srgbClr val="000000"/>
                          </a:solidFill>
                          <a:latin typeface="Times New Roman" pitchFamily="18" charset="0"/>
                          <a:cs typeface="Times New Roman" pitchFamily="18" charset="0"/>
                        </a:rPr>
                      </a:br>
                      <a:endParaRPr lang="ru-RU" sz="1000" b="0" i="0" u="none" strike="noStrike" dirty="0">
                        <a:solidFill>
                          <a:srgbClr val="000000"/>
                        </a:solidFill>
                        <a:latin typeface="Times New Roman" pitchFamily="18" charset="0"/>
                        <a:cs typeface="Times New Roman"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a:rPr>
                        <a:t>МО</a:t>
                      </a:r>
                      <a:r>
                        <a:rPr lang="ru-RU" sz="1000" b="0" i="0" u="none" strike="noStrike" baseline="0" dirty="0">
                          <a:solidFill>
                            <a:srgbClr val="000000"/>
                          </a:solidFill>
                          <a:latin typeface="Times"/>
                        </a:rPr>
                        <a:t> «</a:t>
                      </a:r>
                      <a:r>
                        <a:rPr lang="ru-RU" sz="1000" b="0" i="0" u="none" strike="noStrike" dirty="0">
                          <a:solidFill>
                            <a:srgbClr val="000000"/>
                          </a:solidFill>
                          <a:latin typeface="Times"/>
                        </a:rPr>
                        <a:t>Город Майкоп»</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2024 год</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0,0</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a:rPr>
                        <a:t>34 040,5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a:rPr>
                        <a:t>97 777,8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solidFill>
                            <a:srgbClr val="000000"/>
                          </a:solidFill>
                          <a:latin typeface="Times New Roman" pitchFamily="18" charset="0"/>
                          <a:cs typeface="Times New Roman" pitchFamily="18" charset="0"/>
                        </a:rPr>
                        <a:t>создание благоприятных условий для выявления творчески одаренных детей и молодежи, обеспечение качественно нового уровня развития инфраструктуры культуры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7891">
                <a:tc>
                  <a:txBody>
                    <a:bodyPr/>
                    <a:lstStyle/>
                    <a:p>
                      <a:pPr algn="l" fontAlgn="b"/>
                      <a:r>
                        <a:rPr lang="ru-RU" sz="1000" b="0" i="0" u="none" strike="noStrike" dirty="0">
                          <a:solidFill>
                            <a:srgbClr val="000000"/>
                          </a:solidFill>
                          <a:latin typeface="Times New Roman" pitchFamily="18" charset="0"/>
                          <a:cs typeface="Times New Roman" pitchFamily="18" charset="0"/>
                        </a:rPr>
                        <a:t>Реконструкция здания с пристройкой зрительного зала Государственной бюджетной организации дополнительного образования Республики Адыгея "Детская школа искусств № 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000" b="0" i="0" u="none" strike="noStrike" dirty="0">
                          <a:solidFill>
                            <a:srgbClr val="000000"/>
                          </a:solidFill>
                          <a:latin typeface="Times"/>
                        </a:rPr>
                        <a:t>МО «Город Майкоп»</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2023 год</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a:rPr>
                        <a:t>16 964,3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a:rPr>
                        <a:t>113 998,0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l" fontAlgn="b"/>
                      <a:r>
                        <a:rPr lang="ru-RU" sz="1000" b="0" i="0" u="none" strike="noStrike" dirty="0">
                          <a:solidFill>
                            <a:srgbClr val="000000"/>
                          </a:solidFill>
                          <a:latin typeface="Times"/>
                        </a:rPr>
                        <a:t>приведение в нормативное состояние учреждений, улучшение материально-технического состояния, создание благоприятных условий для выявления творчески одаренных детей и молодежи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3"/>
                  </a:ext>
                </a:extLst>
              </a:tr>
              <a:tr h="1653307">
                <a:tc>
                  <a:txBody>
                    <a:bodyPr/>
                    <a:lstStyle/>
                    <a:p>
                      <a:pPr algn="l" fontAlgn="b"/>
                      <a:r>
                        <a:rPr lang="ru-RU" sz="1000" b="0" i="0" u="none" strike="noStrike" dirty="0">
                          <a:solidFill>
                            <a:srgbClr val="000000"/>
                          </a:solidFill>
                          <a:latin typeface="Times New Roman" pitchFamily="18" charset="0"/>
                          <a:cs typeface="Times New Roman" pitchFamily="18" charset="0"/>
                        </a:rPr>
                        <a:t>Создания промышленных парков, технопарков, в том числе в сфере высоких технологий и агропромышленного производства, в том числе с применением механизмов государственно-частного партнерства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a:rPr>
                        <a:t>МО «</a:t>
                      </a:r>
                      <a:r>
                        <a:rPr lang="ru-RU" sz="1000" b="0" i="0" u="none" strike="noStrike" dirty="0" err="1">
                          <a:solidFill>
                            <a:srgbClr val="000000"/>
                          </a:solidFill>
                          <a:latin typeface="Times"/>
                        </a:rPr>
                        <a:t>Тахтамукайский</a:t>
                      </a:r>
                      <a:r>
                        <a:rPr lang="ru-RU" sz="1000" b="0" i="0" u="none" strike="noStrike" dirty="0">
                          <a:solidFill>
                            <a:srgbClr val="000000"/>
                          </a:solidFill>
                          <a:latin typeface="Times"/>
                        </a:rPr>
                        <a:t> район»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2024 год</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252 525,3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454 545,5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solidFill>
                            <a:srgbClr val="000000"/>
                          </a:solidFill>
                          <a:latin typeface="Times"/>
                        </a:rPr>
                        <a:t>Обеспечение льготного доступа субъектов малого и среднего предпринимательства к производственным площадям и помещениям в целях создания (развития) производственных и инновационных компаний, в том числе для целей участия субъектов малого и среднего предпринимательства в закупках крупнейших заказчиков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50680">
                <a:tc>
                  <a:txBody>
                    <a:bodyPr/>
                    <a:lstStyle/>
                    <a:p>
                      <a:pPr algn="l" fontAlgn="b"/>
                      <a:r>
                        <a:rPr lang="ru-RU" sz="1000" b="0" i="0" u="none" strike="noStrike" dirty="0" err="1">
                          <a:solidFill>
                            <a:srgbClr val="000000"/>
                          </a:solidFill>
                          <a:latin typeface="Times New Roman" pitchFamily="18" charset="0"/>
                          <a:cs typeface="Times New Roman" pitchFamily="18" charset="0"/>
                        </a:rPr>
                        <a:t>Cтроительство</a:t>
                      </a:r>
                      <a:r>
                        <a:rPr lang="ru-RU" sz="1000" b="0" i="0" u="none" strike="noStrike" dirty="0">
                          <a:solidFill>
                            <a:srgbClr val="000000"/>
                          </a:solidFill>
                          <a:latin typeface="Times New Roman" pitchFamily="18" charset="0"/>
                          <a:cs typeface="Times New Roman" pitchFamily="18" charset="0"/>
                        </a:rPr>
                        <a:t> детского сада со встроенными ясельными группами в Красногвардейском районе, аул </a:t>
                      </a:r>
                      <a:r>
                        <a:rPr lang="ru-RU" sz="1000" b="0" i="0" u="none" strike="noStrike" dirty="0" err="1">
                          <a:solidFill>
                            <a:srgbClr val="000000"/>
                          </a:solidFill>
                          <a:latin typeface="Times New Roman" pitchFamily="18" charset="0"/>
                          <a:cs typeface="Times New Roman" pitchFamily="18" charset="0"/>
                        </a:rPr>
                        <a:t>Хатукай</a:t>
                      </a:r>
                      <a:br>
                        <a:rPr lang="ru-RU" sz="1000" b="0" i="0" u="none" strike="noStrike" dirty="0">
                          <a:solidFill>
                            <a:srgbClr val="000000"/>
                          </a:solidFill>
                          <a:latin typeface="Times New Roman" pitchFamily="18" charset="0"/>
                          <a:cs typeface="Times New Roman" pitchFamily="18" charset="0"/>
                        </a:rPr>
                      </a:br>
                      <a:endParaRPr lang="ru-RU" sz="1000" b="0" i="0" u="none" strike="noStrike" dirty="0">
                        <a:solidFill>
                          <a:srgbClr val="000000"/>
                        </a:solidFill>
                        <a:latin typeface="Times New Roman" pitchFamily="18" charset="0"/>
                        <a:cs typeface="Times New Roman"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000" b="0" i="0" u="none" strike="noStrike" dirty="0">
                          <a:solidFill>
                            <a:srgbClr val="000000"/>
                          </a:solidFill>
                          <a:latin typeface="Times"/>
                        </a:rPr>
                        <a:t>МО «Красногвардейский район»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a:t>
                      </a:r>
                      <a:r>
                        <a:rPr lang="en-US" sz="1200" b="0" i="0" u="none" strike="noStrike" dirty="0">
                          <a:solidFill>
                            <a:srgbClr val="000000"/>
                          </a:solidFill>
                          <a:latin typeface="Times New Roman" pitchFamily="18" charset="0"/>
                          <a:cs typeface="Times New Roman" pitchFamily="18" charset="0"/>
                        </a:rPr>
                        <a:t>2</a:t>
                      </a:r>
                      <a:r>
                        <a:rPr lang="ru-RU" sz="1200" b="0" i="0" u="none" strike="noStrike" dirty="0">
                          <a:solidFill>
                            <a:srgbClr val="000000"/>
                          </a:solidFill>
                          <a:latin typeface="Times New Roman" pitchFamily="18" charset="0"/>
                          <a:cs typeface="Times New Roman" pitchFamily="18" charset="0"/>
                        </a:rPr>
                        <a:t> год</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15 000,0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t"/>
                      <a:r>
                        <a:rPr lang="en-US" sz="1200" b="0" i="0" u="none" strike="noStrike" dirty="0">
                          <a:solidFill>
                            <a:srgbClr val="000000"/>
                          </a:solidFill>
                          <a:latin typeface="Times New Roman" pitchFamily="18" charset="0"/>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t"/>
                      <a:r>
                        <a:rPr lang="en-US" sz="1200" b="0" i="0" u="none" strike="noStrike" dirty="0">
                          <a:solidFill>
                            <a:srgbClr val="000000"/>
                          </a:solidFill>
                          <a:latin typeface="Times New Roman" pitchFamily="18" charset="0"/>
                          <a:cs typeface="Times New Roman" pitchFamily="18" charset="0"/>
                        </a:rPr>
                        <a:t>0,0</a:t>
                      </a:r>
                      <a:endParaRPr lang="ru-RU" sz="1200" b="0" i="0" u="none" strike="noStrike" dirty="0">
                        <a:solidFill>
                          <a:srgbClr val="000000"/>
                        </a:solidFill>
                        <a:latin typeface="Times New Roman" pitchFamily="18" charset="0"/>
                        <a:cs typeface="Times New Roman" pitchFamily="18" charset="0"/>
                      </a:endParaRP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l" fontAlgn="b"/>
                      <a:r>
                        <a:rPr lang="ru-RU" sz="1000" b="0" i="0" u="none" strike="noStrike" dirty="0">
                          <a:solidFill>
                            <a:srgbClr val="000000"/>
                          </a:solidFill>
                          <a:latin typeface="Times"/>
                        </a:rPr>
                        <a:t>создание дополнительных мест для детей в возрасте от 1,5 до 3 лет, создание современных и благоприятных условий для обучения детей дошкольного возраста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5"/>
                  </a:ext>
                </a:extLst>
              </a:tr>
              <a:tr h="950680">
                <a:tc>
                  <a:txBody>
                    <a:bodyPr/>
                    <a:lstStyle/>
                    <a:p>
                      <a:pPr algn="l" fontAlgn="b"/>
                      <a:r>
                        <a:rPr lang="ru-RU" sz="1000" b="0" i="0" u="none" strike="noStrike" dirty="0">
                          <a:solidFill>
                            <a:srgbClr val="000000"/>
                          </a:solidFill>
                          <a:latin typeface="Times New Roman" pitchFamily="18" charset="0"/>
                          <a:cs typeface="Times New Roman" pitchFamily="18" charset="0"/>
                        </a:rPr>
                        <a:t>Строительство детского сада со встроенными ясельными группами в Красногвардейском районе, село Садовое</a:t>
                      </a:r>
                      <a:br>
                        <a:rPr lang="ru-RU" sz="1000" b="0" i="0" u="none" strike="noStrike" dirty="0">
                          <a:solidFill>
                            <a:srgbClr val="000000"/>
                          </a:solidFill>
                          <a:latin typeface="Times New Roman" pitchFamily="18" charset="0"/>
                          <a:cs typeface="Times New Roman" pitchFamily="18" charset="0"/>
                        </a:rPr>
                      </a:br>
                      <a:endParaRPr lang="ru-RU" sz="1000" b="0" i="0" u="none" strike="noStrike" dirty="0">
                        <a:solidFill>
                          <a:srgbClr val="000000"/>
                        </a:solidFill>
                        <a:latin typeface="Times New Roman" pitchFamily="18" charset="0"/>
                        <a:cs typeface="Times New Roman"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a:rPr>
                        <a:t>МО «Красногвардейский район»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a:t>
                      </a:r>
                      <a:r>
                        <a:rPr lang="en-US" sz="1200" b="0" i="0" u="none" strike="noStrike" dirty="0">
                          <a:solidFill>
                            <a:srgbClr val="000000"/>
                          </a:solidFill>
                          <a:latin typeface="Times New Roman" pitchFamily="18" charset="0"/>
                          <a:cs typeface="Times New Roman" pitchFamily="18" charset="0"/>
                        </a:rPr>
                        <a:t>2</a:t>
                      </a:r>
                      <a:r>
                        <a:rPr lang="ru-RU" sz="1200" b="0" i="0" u="none" strike="noStrike" dirty="0">
                          <a:solidFill>
                            <a:srgbClr val="000000"/>
                          </a:solidFill>
                          <a:latin typeface="Times New Roman" pitchFamily="18" charset="0"/>
                          <a:cs typeface="Times New Roman" pitchFamily="18" charset="0"/>
                        </a:rPr>
                        <a:t> год</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15 000,0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imes New Roman" pitchFamily="18" charset="0"/>
                          <a:cs typeface="Times New Roman" pitchFamily="18" charset="0"/>
                        </a:rPr>
                        <a:t>0</a:t>
                      </a:r>
                      <a:r>
                        <a:rPr lang="ru-RU" sz="1200" b="0" i="0" u="none" strike="noStrike" dirty="0">
                          <a:solidFill>
                            <a:srgbClr val="000000"/>
                          </a:solidFill>
                          <a:latin typeface="Times New Roman" pitchFamily="18" charset="0"/>
                          <a:cs typeface="Times New Roman" pitchFamily="18" charset="0"/>
                        </a:rPr>
                        <a:t>,0</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0,0</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solidFill>
                            <a:srgbClr val="000000"/>
                          </a:solidFill>
                          <a:latin typeface="Times"/>
                        </a:rPr>
                        <a:t>создание дополнительных мест для детей в возрасте от 1,5 до 3 лет, создание современных и благоприятных условий для обучения детей дошкольного возраста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55EE535-72A8-4E0F-A886-40F55435ED15}" type="slidenum">
              <a:rPr lang="ru-RU" smtClean="0"/>
              <a:pPr/>
              <a:t>25</a:t>
            </a:fld>
            <a:endParaRPr lang="ru-RU" dirty="0"/>
          </a:p>
        </p:txBody>
      </p:sp>
      <p:sp>
        <p:nvSpPr>
          <p:cNvPr id="3" name="Прямоугольник 2"/>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827584" y="0"/>
            <a:ext cx="7560840" cy="476672"/>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Реализация общественно-значимых проектов для Республики Адыгея</a:t>
            </a:r>
          </a:p>
        </p:txBody>
      </p:sp>
      <p:graphicFrame>
        <p:nvGraphicFramePr>
          <p:cNvPr id="8" name="Таблица 7"/>
          <p:cNvGraphicFramePr>
            <a:graphicFrameLocks noGrp="1"/>
          </p:cNvGraphicFramePr>
          <p:nvPr/>
        </p:nvGraphicFramePr>
        <p:xfrm>
          <a:off x="179512" y="548679"/>
          <a:ext cx="8784976" cy="6058830"/>
        </p:xfrm>
        <a:graphic>
          <a:graphicData uri="http://schemas.openxmlformats.org/drawingml/2006/table">
            <a:tbl>
              <a:tblPr/>
              <a:tblGrid>
                <a:gridCol w="208823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46676">
                  <a:extLst>
                    <a:ext uri="{9D8B030D-6E8A-4147-A177-3AD203B41FA5}">
                      <a16:colId xmlns:a16="http://schemas.microsoft.com/office/drawing/2014/main" val="20005"/>
                    </a:ext>
                  </a:extLst>
                </a:gridCol>
                <a:gridCol w="2061636">
                  <a:extLst>
                    <a:ext uri="{9D8B030D-6E8A-4147-A177-3AD203B41FA5}">
                      <a16:colId xmlns:a16="http://schemas.microsoft.com/office/drawing/2014/main" val="20006"/>
                    </a:ext>
                  </a:extLst>
                </a:gridCol>
              </a:tblGrid>
              <a:tr h="184159">
                <a:tc rowSpan="2">
                  <a:txBody>
                    <a:bodyPr/>
                    <a:lstStyle/>
                    <a:p>
                      <a:pPr algn="ctr" fontAlgn="ctr"/>
                      <a:r>
                        <a:rPr lang="ru-RU" sz="1200" b="1" i="0" u="none" strike="noStrike" dirty="0">
                          <a:solidFill>
                            <a:srgbClr val="000000"/>
                          </a:solidFill>
                          <a:latin typeface="Times New Roman" pitchFamily="18" charset="0"/>
                          <a:cs typeface="Times New Roman" pitchFamily="18" charset="0"/>
                        </a:rPr>
                        <a:t>Наименование проекта </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rowSpan="2">
                  <a:txBody>
                    <a:bodyPr/>
                    <a:lstStyle/>
                    <a:p>
                      <a:pPr algn="ctr" fontAlgn="ctr"/>
                      <a:r>
                        <a:rPr lang="ru-RU" sz="1200" b="1" i="0" u="none" strike="noStrike" dirty="0">
                          <a:solidFill>
                            <a:srgbClr val="000000"/>
                          </a:solidFill>
                          <a:latin typeface="Times New Roman" pitchFamily="18" charset="0"/>
                          <a:cs typeface="Times New Roman" pitchFamily="18" charset="0"/>
                        </a:rPr>
                        <a:t>Место</a:t>
                      </a:r>
                    </a:p>
                    <a:p>
                      <a:pPr algn="ctr" fontAlgn="ctr"/>
                      <a:r>
                        <a:rPr lang="ru-RU" sz="1200" b="1" i="0" u="none" strike="noStrike" dirty="0">
                          <a:solidFill>
                            <a:srgbClr val="000000"/>
                          </a:solidFill>
                          <a:latin typeface="Times New Roman" pitchFamily="18" charset="0"/>
                          <a:cs typeface="Times New Roman" pitchFamily="18" charset="0"/>
                        </a:rPr>
                        <a:t> реализации</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rowSpan="2">
                  <a:txBody>
                    <a:bodyPr/>
                    <a:lstStyle/>
                    <a:p>
                      <a:pPr algn="ctr" fontAlgn="ctr"/>
                      <a:r>
                        <a:rPr lang="ru-RU" sz="1200" b="1" i="0" u="none" strike="noStrike" dirty="0">
                          <a:solidFill>
                            <a:srgbClr val="000000"/>
                          </a:solidFill>
                          <a:latin typeface="Times New Roman" pitchFamily="18" charset="0"/>
                          <a:cs typeface="Times New Roman" pitchFamily="18" charset="0"/>
                        </a:rPr>
                        <a:t>Срок реализации (срок ввода объектов в </a:t>
                      </a:r>
                      <a:r>
                        <a:rPr lang="ru-RU" sz="1200" b="1" i="0" u="none" strike="noStrike" dirty="0" err="1">
                          <a:solidFill>
                            <a:srgbClr val="000000"/>
                          </a:solidFill>
                          <a:latin typeface="Times New Roman" pitchFamily="18" charset="0"/>
                          <a:cs typeface="Times New Roman" pitchFamily="18" charset="0"/>
                        </a:rPr>
                        <a:t>экслуатацию</a:t>
                      </a:r>
                      <a:r>
                        <a:rPr lang="ru-RU" sz="1200" b="1" i="0" u="none" strike="noStrike" dirty="0">
                          <a:solidFill>
                            <a:srgbClr val="000000"/>
                          </a:solidFill>
                          <a:latin typeface="Times New Roman" pitchFamily="18" charset="0"/>
                          <a:cs typeface="Times New Roman" pitchFamily="18" charset="0"/>
                        </a:rPr>
                        <a:t>)</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gridSpan="3">
                  <a:txBody>
                    <a:bodyPr/>
                    <a:lstStyle/>
                    <a:p>
                      <a:pPr algn="ctr" fontAlgn="ctr"/>
                      <a:r>
                        <a:rPr lang="ru-RU" sz="1200" b="1" i="0" u="none" strike="noStrike" dirty="0">
                          <a:solidFill>
                            <a:srgbClr val="000000"/>
                          </a:solidFill>
                          <a:latin typeface="Times New Roman" pitchFamily="18" charset="0"/>
                          <a:cs typeface="Times New Roman" pitchFamily="18" charset="0"/>
                        </a:rPr>
                        <a:t>Объем финансирования </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fontAlgn="ctr"/>
                      <a:r>
                        <a:rPr lang="ru-RU" sz="1200" b="1" i="0" u="none" strike="noStrike">
                          <a:solidFill>
                            <a:srgbClr val="000000"/>
                          </a:solidFill>
                          <a:latin typeface="Times New Roman" pitchFamily="18" charset="0"/>
                          <a:cs typeface="Times New Roman" pitchFamily="18" charset="0"/>
                        </a:rPr>
                        <a:t>Результат реализации общественно значимого проекта</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0"/>
                  </a:ext>
                </a:extLst>
              </a:tr>
              <a:tr h="79420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400" b="1" i="0" u="none" strike="noStrike" dirty="0">
                          <a:solidFill>
                            <a:srgbClr val="000000"/>
                          </a:solidFill>
                          <a:latin typeface="Times New Roman" pitchFamily="18" charset="0"/>
                          <a:cs typeface="Times New Roman" pitchFamily="18" charset="0"/>
                        </a:rPr>
                        <a:t>2022</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2023</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2024</a:t>
                      </a:r>
                    </a:p>
                  </a:txBody>
                  <a:tcPr marL="4921" marR="4921"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vMerge="1">
                  <a:txBody>
                    <a:bodyPr/>
                    <a:lstStyle/>
                    <a:p>
                      <a:endParaRPr lang="ru-RU"/>
                    </a:p>
                  </a:txBody>
                  <a:tcPr/>
                </a:tc>
                <a:extLst>
                  <a:ext uri="{0D108BD9-81ED-4DB2-BD59-A6C34878D82A}">
                    <a16:rowId xmlns:a16="http://schemas.microsoft.com/office/drawing/2014/main" val="10001"/>
                  </a:ext>
                </a:extLst>
              </a:tr>
              <a:tr h="906005">
                <a:tc>
                  <a:txBody>
                    <a:bodyPr/>
                    <a:lstStyle/>
                    <a:p>
                      <a:pPr algn="l" fontAlgn="b"/>
                      <a:r>
                        <a:rPr lang="ru-RU" sz="1000" b="0" i="0" u="none" strike="noStrike" dirty="0">
                          <a:solidFill>
                            <a:srgbClr val="000000"/>
                          </a:solidFill>
                          <a:latin typeface="Times New Roman" pitchFamily="18" charset="0"/>
                          <a:cs typeface="Times New Roman" pitchFamily="18" charset="0"/>
                        </a:rPr>
                        <a:t>Строительство детского сада со встроенными ясельными группами в Красногвардейском районе, село Белое</a:t>
                      </a:r>
                      <a:br>
                        <a:rPr lang="ru-RU" sz="1000" b="0" i="0" u="none" strike="noStrike" dirty="0">
                          <a:solidFill>
                            <a:srgbClr val="000000"/>
                          </a:solidFill>
                          <a:latin typeface="Times New Roman" pitchFamily="18" charset="0"/>
                          <a:cs typeface="Times New Roman" pitchFamily="18" charset="0"/>
                        </a:rPr>
                      </a:br>
                      <a:endParaRPr lang="ru-RU" sz="1000" b="0" i="0" u="none" strike="noStrike" dirty="0">
                        <a:solidFill>
                          <a:srgbClr val="000000"/>
                        </a:solidFill>
                        <a:latin typeface="Times New Roman" pitchFamily="18" charset="0"/>
                        <a:cs typeface="Times New Roman"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a:rPr>
                        <a:t>МО «Красногвардейский</a:t>
                      </a:r>
                      <a:r>
                        <a:rPr lang="ru-RU" sz="1000" b="0" i="0" u="none" strike="noStrike" baseline="0" dirty="0">
                          <a:solidFill>
                            <a:srgbClr val="000000"/>
                          </a:solidFill>
                          <a:latin typeface="Times"/>
                        </a:rPr>
                        <a:t> район»</a:t>
                      </a:r>
                      <a:endParaRPr lang="ru-RU" sz="1000" b="0" i="0" u="none" strike="noStrike" dirty="0">
                        <a:solidFill>
                          <a:srgbClr val="000000"/>
                        </a:solidFill>
                        <a:latin typeface="Times"/>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2022</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15 000,0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solidFill>
                            <a:srgbClr val="000000"/>
                          </a:solidFill>
                          <a:latin typeface="Times"/>
                        </a:rPr>
                        <a:t>создание дополнительных мест для детей в возрасте от 1,5 до 3 лет, создание современных и благоприятных условий для обучения детей дошкольного возраста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6005">
                <a:tc>
                  <a:txBody>
                    <a:bodyPr/>
                    <a:lstStyle/>
                    <a:p>
                      <a:pPr algn="l" fontAlgn="b"/>
                      <a:r>
                        <a:rPr lang="ru-RU" sz="1000" b="0" i="0" u="none" strike="noStrike" dirty="0">
                          <a:solidFill>
                            <a:srgbClr val="000000"/>
                          </a:solidFill>
                          <a:latin typeface="Times New Roman" pitchFamily="18" charset="0"/>
                          <a:cs typeface="Times New Roman" pitchFamily="18" charset="0"/>
                        </a:rPr>
                        <a:t>Строительство детского сада со встроенными ясельными группами в Шовгеновском районе, </a:t>
                      </a:r>
                      <a:r>
                        <a:rPr lang="ru-RU" sz="1000" b="0" i="0" u="none" strike="noStrike" dirty="0" err="1">
                          <a:solidFill>
                            <a:srgbClr val="000000"/>
                          </a:solidFill>
                          <a:latin typeface="Times New Roman" pitchFamily="18" charset="0"/>
                          <a:cs typeface="Times New Roman" pitchFamily="18" charset="0"/>
                        </a:rPr>
                        <a:t>Дукмасовском</a:t>
                      </a:r>
                      <a:r>
                        <a:rPr lang="ru-RU" sz="1000" b="0" i="0" u="none" strike="noStrike" dirty="0">
                          <a:solidFill>
                            <a:srgbClr val="000000"/>
                          </a:solidFill>
                          <a:latin typeface="Times New Roman" pitchFamily="18" charset="0"/>
                          <a:cs typeface="Times New Roman" pitchFamily="18" charset="0"/>
                        </a:rPr>
                        <a:t> сельском поселении, хуторе Тихонов</a:t>
                      </a:r>
                      <a:br>
                        <a:rPr lang="ru-RU" sz="1000" b="0" i="0" u="none" strike="noStrike" dirty="0">
                          <a:solidFill>
                            <a:srgbClr val="000000"/>
                          </a:solidFill>
                          <a:latin typeface="Times New Roman" pitchFamily="18" charset="0"/>
                          <a:cs typeface="Times New Roman" pitchFamily="18" charset="0"/>
                        </a:rPr>
                      </a:br>
                      <a:endParaRPr lang="ru-RU" sz="1000" b="0" i="0" u="none" strike="noStrike" dirty="0">
                        <a:solidFill>
                          <a:srgbClr val="000000"/>
                        </a:solidFill>
                        <a:latin typeface="Times New Roman" pitchFamily="18" charset="0"/>
                        <a:cs typeface="Times New Roman"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000" b="0" i="0" u="none" strike="noStrike" dirty="0">
                          <a:solidFill>
                            <a:srgbClr val="000000"/>
                          </a:solidFill>
                          <a:latin typeface="Times"/>
                        </a:rPr>
                        <a:t>МО «Шовгеновский район»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2023</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a:solidFill>
                            <a:srgbClr val="000000"/>
                          </a:solidFill>
                          <a:latin typeface="Times"/>
                        </a:rPr>
                        <a:t>113 739,6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a:solidFill>
                            <a:srgbClr val="000000"/>
                          </a:solidFill>
                          <a:latin typeface="Times"/>
                        </a:rPr>
                        <a:t>18 000,0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a:solidFill>
                            <a:srgbClr val="000000"/>
                          </a:solidFill>
                          <a:latin typeface="Times"/>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l" fontAlgn="b"/>
                      <a:r>
                        <a:rPr lang="ru-RU" sz="1000" b="0" i="0" u="none" strike="noStrike" dirty="0">
                          <a:solidFill>
                            <a:srgbClr val="000000"/>
                          </a:solidFill>
                          <a:latin typeface="Times"/>
                        </a:rPr>
                        <a:t>создание дополнительных мест для детей в возрасте от 1,5 до 3 лет, создание современных и благоприятных условий для обучения детей дошкольного возраста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3"/>
                  </a:ext>
                </a:extLst>
              </a:tr>
              <a:tr h="906005">
                <a:tc>
                  <a:txBody>
                    <a:bodyPr/>
                    <a:lstStyle/>
                    <a:p>
                      <a:pPr algn="l" fontAlgn="b"/>
                      <a:r>
                        <a:rPr lang="ru-RU" sz="1000" b="0" i="0" u="none" strike="noStrike" dirty="0">
                          <a:solidFill>
                            <a:srgbClr val="000000"/>
                          </a:solidFill>
                          <a:latin typeface="Times New Roman" pitchFamily="18" charset="0"/>
                          <a:cs typeface="Times New Roman" pitchFamily="18" charset="0"/>
                        </a:rPr>
                        <a:t>Строительство общеобразовательной школы на 250 мест (</a:t>
                      </a:r>
                      <a:r>
                        <a:rPr lang="ru-RU" sz="1000" b="0" i="0" u="none" strike="noStrike" dirty="0" err="1">
                          <a:solidFill>
                            <a:srgbClr val="000000"/>
                          </a:solidFill>
                          <a:latin typeface="Times New Roman" pitchFamily="18" charset="0"/>
                          <a:cs typeface="Times New Roman" pitchFamily="18" charset="0"/>
                        </a:rPr>
                        <a:t>Тахтамукайский</a:t>
                      </a:r>
                      <a:r>
                        <a:rPr lang="ru-RU" sz="1000" b="0" i="0" u="none" strike="noStrike" dirty="0">
                          <a:solidFill>
                            <a:srgbClr val="000000"/>
                          </a:solidFill>
                          <a:latin typeface="Times New Roman" pitchFamily="18" charset="0"/>
                          <a:cs typeface="Times New Roman" pitchFamily="18" charset="0"/>
                        </a:rPr>
                        <a:t> </a:t>
                      </a:r>
                      <a:r>
                        <a:rPr lang="ru-RU" sz="1000" b="0" i="0" u="none" strike="noStrike" dirty="0" err="1">
                          <a:solidFill>
                            <a:srgbClr val="000000"/>
                          </a:solidFill>
                          <a:latin typeface="Times New Roman" pitchFamily="18" charset="0"/>
                          <a:cs typeface="Times New Roman" pitchFamily="18" charset="0"/>
                        </a:rPr>
                        <a:t>район,аул</a:t>
                      </a:r>
                      <a:r>
                        <a:rPr lang="ru-RU" sz="1000" b="0" i="0" u="none" strike="noStrike" dirty="0">
                          <a:solidFill>
                            <a:srgbClr val="000000"/>
                          </a:solidFill>
                          <a:latin typeface="Times New Roman" pitchFamily="18" charset="0"/>
                          <a:cs typeface="Times New Roman" pitchFamily="18" charset="0"/>
                        </a:rPr>
                        <a:t> </a:t>
                      </a:r>
                      <a:r>
                        <a:rPr lang="ru-RU" sz="1000" b="0" i="0" u="none" strike="noStrike" dirty="0" err="1">
                          <a:solidFill>
                            <a:srgbClr val="000000"/>
                          </a:solidFill>
                          <a:latin typeface="Times New Roman" pitchFamily="18" charset="0"/>
                          <a:cs typeface="Times New Roman" pitchFamily="18" charset="0"/>
                        </a:rPr>
                        <a:t>Старобжегокай</a:t>
                      </a:r>
                      <a:r>
                        <a:rPr lang="ru-RU" sz="1000" b="0" i="0" u="none" strike="noStrike" dirty="0">
                          <a:solidFill>
                            <a:srgbClr val="000000"/>
                          </a:solidFill>
                          <a:latin typeface="Times New Roman" pitchFamily="18" charset="0"/>
                          <a:cs typeface="Times New Roman" pitchFamily="18"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a:rPr>
                        <a:t>МО «</a:t>
                      </a:r>
                      <a:r>
                        <a:rPr lang="ru-RU" sz="1000" b="0" i="0" u="none" strike="noStrike" dirty="0" err="1">
                          <a:solidFill>
                            <a:srgbClr val="000000"/>
                          </a:solidFill>
                          <a:latin typeface="Times"/>
                        </a:rPr>
                        <a:t>Тахтамукайский</a:t>
                      </a:r>
                      <a:r>
                        <a:rPr lang="ru-RU" sz="1000" b="0" i="0" u="none" strike="noStrike" dirty="0">
                          <a:solidFill>
                            <a:srgbClr val="000000"/>
                          </a:solidFill>
                          <a:latin typeface="Times"/>
                        </a:rPr>
                        <a:t> район»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2023</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96552,2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103218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solidFill>
                            <a:srgbClr val="000000"/>
                          </a:solidFill>
                          <a:latin typeface="Times"/>
                        </a:rPr>
                        <a:t>создание дополнительных мест в общеобразовательных организациях в связи с ростом числа обучающихся, вызванным демографическим фактором, обеспечение односменного обучения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20426">
                <a:tc>
                  <a:txBody>
                    <a:bodyPr/>
                    <a:lstStyle/>
                    <a:p>
                      <a:pPr algn="l" fontAlgn="b"/>
                      <a:r>
                        <a:rPr lang="ru-RU" sz="1000" b="0" i="0" u="none" strike="noStrike" dirty="0">
                          <a:solidFill>
                            <a:srgbClr val="000000"/>
                          </a:solidFill>
                          <a:latin typeface="Times"/>
                        </a:rPr>
                        <a:t>Строительство общеобразовательной школы на 1100 мест  в  поселке  Яблоновском </a:t>
                      </a:r>
                      <a:r>
                        <a:rPr lang="ru-RU" sz="1000" b="0" i="0" u="none" strike="noStrike" dirty="0" err="1">
                          <a:solidFill>
                            <a:srgbClr val="000000"/>
                          </a:solidFill>
                          <a:latin typeface="Times"/>
                        </a:rPr>
                        <a:t>Тахтамукайского</a:t>
                      </a:r>
                      <a:r>
                        <a:rPr lang="ru-RU" sz="1000" b="0" i="0" u="none" strike="noStrike" dirty="0">
                          <a:solidFill>
                            <a:srgbClr val="000000"/>
                          </a:solidFill>
                          <a:latin typeface="Times"/>
                        </a:rPr>
                        <a:t> района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000" b="0" i="0" u="none" strike="noStrike" dirty="0">
                          <a:solidFill>
                            <a:srgbClr val="000000"/>
                          </a:solidFill>
                          <a:latin typeface="Times"/>
                        </a:rPr>
                        <a:t>МО</a:t>
                      </a:r>
                      <a:r>
                        <a:rPr lang="ru-RU" sz="1000" b="0" i="0" u="none" strike="noStrike" baseline="0" dirty="0">
                          <a:solidFill>
                            <a:srgbClr val="000000"/>
                          </a:solidFill>
                          <a:latin typeface="Times"/>
                        </a:rPr>
                        <a:t> «</a:t>
                      </a:r>
                      <a:r>
                        <a:rPr lang="ru-RU" sz="1000" b="0" i="0" u="none" strike="noStrike" dirty="0" err="1">
                          <a:solidFill>
                            <a:srgbClr val="000000"/>
                          </a:solidFill>
                          <a:latin typeface="Times"/>
                        </a:rPr>
                        <a:t>Тахтамукайский</a:t>
                      </a:r>
                      <a:r>
                        <a:rPr lang="ru-RU" sz="1000" b="0" i="0" u="none" strike="noStrike" dirty="0">
                          <a:solidFill>
                            <a:srgbClr val="000000"/>
                          </a:solidFill>
                          <a:latin typeface="Times"/>
                        </a:rPr>
                        <a:t> район»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2023</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a:solidFill>
                            <a:srgbClr val="000000"/>
                          </a:solidFill>
                          <a:latin typeface="Times"/>
                        </a:rPr>
                        <a:t>233892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a:solidFill>
                            <a:srgbClr val="000000"/>
                          </a:solidFill>
                          <a:latin typeface="Times"/>
                        </a:rPr>
                        <a:t>623456,7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ctr" fontAlgn="b"/>
                      <a:r>
                        <a:rPr lang="ru-RU" sz="1200" b="0" i="0" u="none" strike="noStrike">
                          <a:solidFill>
                            <a:srgbClr val="000000"/>
                          </a:solidFill>
                          <a:latin typeface="Times"/>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tc>
                  <a:txBody>
                    <a:bodyPr/>
                    <a:lstStyle/>
                    <a:p>
                      <a:pPr algn="l" fontAlgn="b"/>
                      <a:r>
                        <a:rPr lang="ru-RU" sz="1000" b="0" i="0" u="none" strike="noStrike">
                          <a:solidFill>
                            <a:srgbClr val="000000"/>
                          </a:solidFill>
                          <a:latin typeface="Times"/>
                        </a:rPr>
                        <a:t>создание дополнительных мест в общеобразовательных организациях в связи с ростом числа обучающихся, вызванным демографическим фактором, обеспечение односменного обучения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F8DC"/>
                    </a:solidFill>
                  </a:tcPr>
                </a:tc>
                <a:extLst>
                  <a:ext uri="{0D108BD9-81ED-4DB2-BD59-A6C34878D82A}">
                    <a16:rowId xmlns:a16="http://schemas.microsoft.com/office/drawing/2014/main" val="10005"/>
                  </a:ext>
                </a:extLst>
              </a:tr>
              <a:tr h="920426">
                <a:tc>
                  <a:txBody>
                    <a:bodyPr/>
                    <a:lstStyle/>
                    <a:p>
                      <a:pPr algn="l" fontAlgn="b"/>
                      <a:r>
                        <a:rPr lang="ru-RU" sz="1000" b="0" i="0" u="none" strike="noStrike" dirty="0">
                          <a:solidFill>
                            <a:srgbClr val="000000"/>
                          </a:solidFill>
                          <a:latin typeface="Times"/>
                        </a:rPr>
                        <a:t>Строительство общеобразовательной школы на 1100 мест  в  поселке  Новая Адыгея </a:t>
                      </a:r>
                      <a:r>
                        <a:rPr lang="ru-RU" sz="1000" b="0" i="0" u="none" strike="noStrike" dirty="0" err="1">
                          <a:solidFill>
                            <a:srgbClr val="000000"/>
                          </a:solidFill>
                          <a:latin typeface="Times"/>
                        </a:rPr>
                        <a:t>Тахтамукайского</a:t>
                      </a:r>
                      <a:r>
                        <a:rPr lang="ru-RU" sz="1000" b="0" i="0" u="none" strike="noStrike" dirty="0">
                          <a:solidFill>
                            <a:srgbClr val="000000"/>
                          </a:solidFill>
                          <a:latin typeface="Times"/>
                        </a:rPr>
                        <a:t> района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a:rPr>
                        <a:t>МО «</a:t>
                      </a:r>
                      <a:r>
                        <a:rPr lang="ru-RU" sz="1000" b="0" i="0" u="none" strike="noStrike" dirty="0" err="1">
                          <a:solidFill>
                            <a:srgbClr val="000000"/>
                          </a:solidFill>
                          <a:latin typeface="Times"/>
                        </a:rPr>
                        <a:t>Тахтамукайский</a:t>
                      </a:r>
                      <a:r>
                        <a:rPr lang="ru-RU" sz="1000" b="0" i="0" u="none" strike="noStrike" dirty="0">
                          <a:solidFill>
                            <a:srgbClr val="000000"/>
                          </a:solidFill>
                          <a:latin typeface="Times"/>
                        </a:rPr>
                        <a:t> район»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pitchFamily="18" charset="0"/>
                          <a:cs typeface="Times New Roman" pitchFamily="18" charset="0"/>
                        </a:rPr>
                        <a:t>2023</a:t>
                      </a:r>
                    </a:p>
                  </a:txBody>
                  <a:tcPr marL="4921" marR="4921" marT="4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233892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a:rPr>
                        <a:t>623456,7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solidFill>
                            <a:srgbClr val="000000"/>
                          </a:solidFill>
                          <a:latin typeface="Times"/>
                        </a:rPr>
                        <a:t>создание дополнительных мест в общеобразовательных организациях в связи с ростом числа обучающихся, вызванным демографическим фактором, обеспечение односменного обучения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971600" y="0"/>
            <a:ext cx="7200800" cy="836712"/>
          </a:xfrm>
          <a:prstGeom prst="rect">
            <a:avLst/>
          </a:prstGeom>
          <a:ln>
            <a:solidFill>
              <a:schemeClr val="bg1"/>
            </a:solidFill>
          </a:ln>
          <a:effectLst>
            <a:glow rad="1397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Динамика расходов республиканского бюджета Республики Адыгея в 2020-2024 г. (тыс. руб.) </a:t>
            </a:r>
          </a:p>
        </p:txBody>
      </p:sp>
      <p:graphicFrame>
        <p:nvGraphicFramePr>
          <p:cNvPr id="6" name="Таблица 5"/>
          <p:cNvGraphicFramePr>
            <a:graphicFrameLocks noGrp="1"/>
          </p:cNvGraphicFramePr>
          <p:nvPr/>
        </p:nvGraphicFramePr>
        <p:xfrm>
          <a:off x="395538" y="1052744"/>
          <a:ext cx="8424934" cy="5475367"/>
        </p:xfrm>
        <a:graphic>
          <a:graphicData uri="http://schemas.openxmlformats.org/drawingml/2006/table">
            <a:tbl>
              <a:tblPr/>
              <a:tblGrid>
                <a:gridCol w="252027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7">
                  <a:extLst>
                    <a:ext uri="{9D8B030D-6E8A-4147-A177-3AD203B41FA5}">
                      <a16:colId xmlns:a16="http://schemas.microsoft.com/office/drawing/2014/main" val="20004"/>
                    </a:ext>
                  </a:extLst>
                </a:gridCol>
                <a:gridCol w="1080122">
                  <a:extLst>
                    <a:ext uri="{9D8B030D-6E8A-4147-A177-3AD203B41FA5}">
                      <a16:colId xmlns:a16="http://schemas.microsoft.com/office/drawing/2014/main" val="20005"/>
                    </a:ext>
                  </a:extLst>
                </a:gridCol>
              </a:tblGrid>
              <a:tr h="342038">
                <a:tc>
                  <a:txBody>
                    <a:bodyPr/>
                    <a:lstStyle/>
                    <a:p>
                      <a:pPr algn="ctr" fontAlgn="b"/>
                      <a:r>
                        <a:rPr lang="ru-RU" sz="1400" dirty="0">
                          <a:latin typeface="Times New Roman" pitchFamily="18" charset="0"/>
                          <a:cs typeface="Times New Roman" pitchFamily="18" charset="0"/>
                        </a:rPr>
                        <a:t>Наименование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5">
                        <a:lumMod val="40000"/>
                        <a:lumOff val="60000"/>
                      </a:schemeClr>
                    </a:solidFill>
                  </a:tcPr>
                </a:tc>
                <a:tc>
                  <a:txBody>
                    <a:bodyPr/>
                    <a:lstStyle/>
                    <a:p>
                      <a:pPr algn="ctr" fontAlgn="b"/>
                      <a:r>
                        <a:rPr lang="ru-RU" sz="1200" b="1" dirty="0">
                          <a:latin typeface="Times New Roman" pitchFamily="18" charset="0"/>
                          <a:cs typeface="Times New Roman" pitchFamily="18" charset="0"/>
                        </a:rPr>
                        <a:t>2020 год (факт)</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5">
                        <a:lumMod val="40000"/>
                        <a:lumOff val="60000"/>
                      </a:schemeClr>
                    </a:solidFill>
                  </a:tcPr>
                </a:tc>
                <a:tc>
                  <a:txBody>
                    <a:bodyPr/>
                    <a:lstStyle/>
                    <a:p>
                      <a:pPr algn="ctr" fontAlgn="b"/>
                      <a:r>
                        <a:rPr lang="ru-RU" sz="1200" b="1" dirty="0">
                          <a:latin typeface="Times New Roman" pitchFamily="18" charset="0"/>
                          <a:cs typeface="Times New Roman" pitchFamily="18" charset="0"/>
                        </a:rPr>
                        <a:t>2021 год (план)</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5">
                        <a:lumMod val="40000"/>
                        <a:lumOff val="60000"/>
                      </a:schemeClr>
                    </a:solidFill>
                  </a:tcPr>
                </a:tc>
                <a:tc>
                  <a:txBody>
                    <a:bodyPr/>
                    <a:lstStyle/>
                    <a:p>
                      <a:pPr algn="ctr" fontAlgn="b"/>
                      <a:r>
                        <a:rPr lang="ru-RU" sz="1200" b="1" dirty="0">
                          <a:latin typeface="Times New Roman" pitchFamily="18" charset="0"/>
                          <a:cs typeface="Times New Roman" pitchFamily="18" charset="0"/>
                        </a:rPr>
                        <a:t>2022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5">
                        <a:lumMod val="40000"/>
                        <a:lumOff val="60000"/>
                      </a:schemeClr>
                    </a:solidFill>
                  </a:tcPr>
                </a:tc>
                <a:tc>
                  <a:txBody>
                    <a:bodyPr/>
                    <a:lstStyle/>
                    <a:p>
                      <a:pPr algn="ctr" fontAlgn="b"/>
                      <a:r>
                        <a:rPr lang="ru-RU" sz="1200" b="1" dirty="0">
                          <a:latin typeface="Times New Roman" pitchFamily="18" charset="0"/>
                          <a:cs typeface="Times New Roman" pitchFamily="18" charset="0"/>
                        </a:rPr>
                        <a:t>2023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5">
                        <a:lumMod val="40000"/>
                        <a:lumOff val="60000"/>
                      </a:schemeClr>
                    </a:solidFill>
                  </a:tcPr>
                </a:tc>
                <a:tc>
                  <a:txBody>
                    <a:bodyPr/>
                    <a:lstStyle/>
                    <a:p>
                      <a:pPr algn="ctr" fontAlgn="b"/>
                      <a:r>
                        <a:rPr lang="ru-RU" sz="1200" b="1" dirty="0">
                          <a:latin typeface="Times New Roman" pitchFamily="18" charset="0"/>
                          <a:cs typeface="Times New Roman" pitchFamily="18" charset="0"/>
                        </a:rPr>
                        <a:t>2024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0"/>
                  </a:ext>
                </a:extLst>
              </a:tr>
              <a:tr h="342038">
                <a:tc>
                  <a:txBody>
                    <a:bodyPr/>
                    <a:lstStyle/>
                    <a:p>
                      <a:pPr algn="ctr" fontAlgn="b"/>
                      <a:r>
                        <a:rPr lang="ru-RU" sz="1100" dirty="0">
                          <a:latin typeface="Times New Roman" pitchFamily="18" charset="0"/>
                          <a:cs typeface="Times New Roman" pitchFamily="18" charset="0"/>
                        </a:rPr>
                        <a:t>Общегосударственные вопросы</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959 867,5</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1 326 921,4</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1 </a:t>
                      </a:r>
                      <a:r>
                        <a:rPr lang="en-US" sz="1200" b="1" i="0" u="none" strike="noStrike" dirty="0">
                          <a:solidFill>
                            <a:srgbClr val="000000"/>
                          </a:solidFill>
                          <a:latin typeface="Times New Roman"/>
                        </a:rPr>
                        <a:t>433</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457</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9</a:t>
                      </a:r>
                      <a:endParaRPr lang="ru-RU" sz="1200"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1 5</a:t>
                      </a:r>
                      <a:r>
                        <a:rPr lang="en-US" sz="1200" b="1" i="0" u="none" strike="noStrike" dirty="0">
                          <a:solidFill>
                            <a:srgbClr val="000000"/>
                          </a:solidFill>
                          <a:latin typeface="Times New Roman"/>
                        </a:rPr>
                        <a:t>45</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009</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8</a:t>
                      </a:r>
                      <a:endParaRPr lang="ru-RU" sz="1200"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2 21</a:t>
                      </a:r>
                      <a:r>
                        <a:rPr lang="en-US" sz="1200" b="1" i="0" u="none" strike="noStrike" dirty="0">
                          <a:solidFill>
                            <a:srgbClr val="000000"/>
                          </a:solidFill>
                          <a:latin typeface="Times New Roman"/>
                        </a:rPr>
                        <a:t>4</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125</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1</a:t>
                      </a:r>
                      <a:endParaRPr lang="ru-RU" sz="1200"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01"/>
                  </a:ext>
                </a:extLst>
              </a:tr>
              <a:tr h="342038">
                <a:tc>
                  <a:txBody>
                    <a:bodyPr/>
                    <a:lstStyle/>
                    <a:p>
                      <a:pPr algn="ctr" fontAlgn="b"/>
                      <a:r>
                        <a:rPr lang="ru-RU" sz="1100" dirty="0">
                          <a:latin typeface="Times New Roman" pitchFamily="18" charset="0"/>
                          <a:cs typeface="Times New Roman" pitchFamily="18" charset="0"/>
                        </a:rPr>
                        <a:t>Национальная оборона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20 294,3</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20 568,5</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20 999,0</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21 638,2</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200" b="1" i="0" u="none" strike="noStrike" dirty="0">
                          <a:solidFill>
                            <a:srgbClr val="000000"/>
                          </a:solidFill>
                          <a:latin typeface="Times New Roman"/>
                        </a:rPr>
                        <a:t>14 901,7</a:t>
                      </a:r>
                    </a:p>
                  </a:txBody>
                  <a:tcPr marL="9525" marR="9525" marT="9525" marB="0"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02"/>
                  </a:ext>
                </a:extLst>
              </a:tr>
              <a:tr h="342038">
                <a:tc>
                  <a:txBody>
                    <a:bodyPr/>
                    <a:lstStyle/>
                    <a:p>
                      <a:pPr algn="ctr" fontAlgn="b"/>
                      <a:r>
                        <a:rPr lang="ru-RU" sz="1100" dirty="0">
                          <a:latin typeface="Times New Roman" pitchFamily="18" charset="0"/>
                          <a:cs typeface="Times New Roman" pitchFamily="18" charset="0"/>
                        </a:rPr>
                        <a:t>Национальная безопасность и правоохранительная деятельность</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169 350,0</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141 364,6</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160 165,7</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212 200,0</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197 485,4</a:t>
                      </a:r>
                    </a:p>
                  </a:txBody>
                  <a:tcPr marL="9525" marR="9525" marT="9525"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0003"/>
                  </a:ext>
                </a:extLst>
              </a:tr>
              <a:tr h="342038">
                <a:tc>
                  <a:txBody>
                    <a:bodyPr/>
                    <a:lstStyle/>
                    <a:p>
                      <a:pPr algn="ctr" fontAlgn="b"/>
                      <a:r>
                        <a:rPr lang="ru-RU" sz="1100" dirty="0">
                          <a:latin typeface="Times New Roman" pitchFamily="18" charset="0"/>
                          <a:cs typeface="Times New Roman" pitchFamily="18" charset="0"/>
                        </a:rPr>
                        <a:t>Национальная экономика</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7 217 080,4</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9 300 574,8</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en-US" sz="1195" b="1" i="0" u="none" strike="noStrike" dirty="0">
                          <a:solidFill>
                            <a:srgbClr val="000000"/>
                          </a:solidFill>
                          <a:latin typeface="Times New Roman"/>
                        </a:rPr>
                        <a:t>8</a:t>
                      </a:r>
                      <a:r>
                        <a:rPr lang="ru-RU" sz="1195" b="1" i="0" u="none" strike="noStrike" dirty="0">
                          <a:solidFill>
                            <a:srgbClr val="000000"/>
                          </a:solidFill>
                          <a:latin typeface="Times New Roman"/>
                        </a:rPr>
                        <a:t> 3</a:t>
                      </a:r>
                      <a:r>
                        <a:rPr lang="en-US" sz="1195" b="1" i="0" u="none" strike="noStrike" dirty="0">
                          <a:solidFill>
                            <a:srgbClr val="000000"/>
                          </a:solidFill>
                          <a:latin typeface="Times New Roman"/>
                        </a:rPr>
                        <a:t>7</a:t>
                      </a:r>
                      <a:r>
                        <a:rPr lang="ru-RU" sz="1195" b="1" i="0" u="none" strike="noStrike" dirty="0">
                          <a:solidFill>
                            <a:srgbClr val="000000"/>
                          </a:solidFill>
                          <a:latin typeface="Times New Roman"/>
                        </a:rPr>
                        <a:t>7 </a:t>
                      </a:r>
                      <a:r>
                        <a:rPr lang="en-US" sz="1195" b="1" i="0" u="none" strike="noStrike" dirty="0">
                          <a:solidFill>
                            <a:srgbClr val="000000"/>
                          </a:solidFill>
                          <a:latin typeface="Times New Roman"/>
                        </a:rPr>
                        <a:t>221</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2</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en-US" sz="1195" b="1" i="0" u="none" strike="noStrike" dirty="0">
                          <a:solidFill>
                            <a:srgbClr val="000000"/>
                          </a:solidFill>
                          <a:latin typeface="Times New Roman"/>
                        </a:rPr>
                        <a:t>6</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302</a:t>
                      </a:r>
                      <a:r>
                        <a:rPr lang="ru-RU" sz="1195" b="1" i="0" u="none" strike="noStrike" dirty="0">
                          <a:solidFill>
                            <a:srgbClr val="000000"/>
                          </a:solidFill>
                          <a:latin typeface="Times New Roman"/>
                        </a:rPr>
                        <a:t> 9</a:t>
                      </a:r>
                      <a:r>
                        <a:rPr lang="en-US" sz="1195" b="1" i="0" u="none" strike="noStrike" dirty="0">
                          <a:solidFill>
                            <a:srgbClr val="000000"/>
                          </a:solidFill>
                          <a:latin typeface="Times New Roman"/>
                        </a:rPr>
                        <a:t>43</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b"/>
                      <a:r>
                        <a:rPr lang="en-US" sz="1195" b="1" i="0" u="none" strike="noStrike" dirty="0">
                          <a:solidFill>
                            <a:srgbClr val="000000"/>
                          </a:solidFill>
                          <a:latin typeface="Times New Roman"/>
                        </a:rPr>
                        <a:t>6</a:t>
                      </a:r>
                      <a:r>
                        <a:rPr lang="ru-RU" sz="1195" b="1" i="0" u="none" strike="noStrike" dirty="0">
                          <a:solidFill>
                            <a:srgbClr val="000000"/>
                          </a:solidFill>
                          <a:latin typeface="Times New Roman"/>
                        </a:rPr>
                        <a:t> 0</a:t>
                      </a:r>
                      <a:r>
                        <a:rPr lang="en-US" sz="1195" b="1" i="0" u="none" strike="noStrike" dirty="0">
                          <a:solidFill>
                            <a:srgbClr val="000000"/>
                          </a:solidFill>
                          <a:latin typeface="Times New Roman"/>
                        </a:rPr>
                        <a:t>04</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742</a:t>
                      </a:r>
                      <a:r>
                        <a:rPr lang="ru-RU" sz="1195" b="1" i="0" u="none" strike="noStrike" dirty="0">
                          <a:solidFill>
                            <a:srgbClr val="000000"/>
                          </a:solidFill>
                          <a:latin typeface="Times New Roman"/>
                        </a:rPr>
                        <a:t>,4</a:t>
                      </a:r>
                    </a:p>
                  </a:txBody>
                  <a:tcPr marL="9525" marR="9525" marT="9525"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0004"/>
                  </a:ext>
                </a:extLst>
              </a:tr>
              <a:tr h="342038">
                <a:tc>
                  <a:txBody>
                    <a:bodyPr/>
                    <a:lstStyle/>
                    <a:p>
                      <a:pPr algn="ctr" fontAlgn="b"/>
                      <a:r>
                        <a:rPr lang="ru-RU" sz="1100" dirty="0">
                          <a:latin typeface="Times New Roman" pitchFamily="18" charset="0"/>
                          <a:cs typeface="Times New Roman" pitchFamily="18" charset="0"/>
                        </a:rPr>
                        <a:t>Жилищно-коммунальное хозяйство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2 764 724,3</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1 723 476,7</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1 4</a:t>
                      </a:r>
                      <a:r>
                        <a:rPr lang="en-US" sz="1195" b="1" i="0" u="none" strike="noStrike" dirty="0">
                          <a:solidFill>
                            <a:srgbClr val="000000"/>
                          </a:solidFill>
                          <a:latin typeface="Times New Roman"/>
                        </a:rPr>
                        <a:t>95</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149</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1</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 </a:t>
                      </a:r>
                      <a:r>
                        <a:rPr lang="en-US" sz="1195" b="1" i="0" u="none" strike="noStrike" dirty="0">
                          <a:solidFill>
                            <a:srgbClr val="000000"/>
                          </a:solidFill>
                          <a:latin typeface="Times New Roman"/>
                        </a:rPr>
                        <a:t>473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732</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3</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en-US" sz="1195" b="1" i="0" u="none" strike="noStrike" dirty="0">
                          <a:solidFill>
                            <a:srgbClr val="000000"/>
                          </a:solidFill>
                          <a:latin typeface="Times New Roman"/>
                        </a:rPr>
                        <a:t>897</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713</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2</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05"/>
                  </a:ext>
                </a:extLst>
              </a:tr>
              <a:tr h="342038">
                <a:tc>
                  <a:txBody>
                    <a:bodyPr/>
                    <a:lstStyle/>
                    <a:p>
                      <a:pPr algn="ctr" fontAlgn="b"/>
                      <a:r>
                        <a:rPr lang="ru-RU" sz="1100" dirty="0">
                          <a:latin typeface="Times New Roman" pitchFamily="18" charset="0"/>
                          <a:cs typeface="Times New Roman" pitchFamily="18" charset="0"/>
                        </a:rPr>
                        <a:t>Охрана окружающей среды</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54 733,5</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61 191,9</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59 </a:t>
                      </a:r>
                      <a:r>
                        <a:rPr lang="en-US" sz="1195" b="1" i="0" u="none" strike="noStrike" dirty="0">
                          <a:solidFill>
                            <a:srgbClr val="000000"/>
                          </a:solidFill>
                          <a:latin typeface="Times New Roman"/>
                        </a:rPr>
                        <a:t>802</a:t>
                      </a:r>
                      <a:r>
                        <a:rPr lang="ru-RU" sz="1195" b="1" i="0" u="none" strike="noStrike" dirty="0">
                          <a:solidFill>
                            <a:srgbClr val="000000"/>
                          </a:solidFill>
                          <a:latin typeface="Times New Roman"/>
                        </a:rPr>
                        <a:t>,0</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63 1</a:t>
                      </a:r>
                      <a:r>
                        <a:rPr lang="en-US" sz="1195" b="1" i="0" u="none" strike="noStrike" dirty="0">
                          <a:solidFill>
                            <a:srgbClr val="000000"/>
                          </a:solidFill>
                          <a:latin typeface="Times New Roman"/>
                        </a:rPr>
                        <a:t>9</a:t>
                      </a:r>
                      <a:r>
                        <a:rPr lang="ru-RU" sz="1195" b="1" i="0" u="none" strike="noStrike" dirty="0">
                          <a:solidFill>
                            <a:srgbClr val="000000"/>
                          </a:solidFill>
                          <a:latin typeface="Times New Roman"/>
                        </a:rPr>
                        <a:t>8,0</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45 134,3</a:t>
                      </a:r>
                    </a:p>
                  </a:txBody>
                  <a:tcPr marL="9525" marR="9525" marT="9525" marB="0"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06"/>
                  </a:ext>
                </a:extLst>
              </a:tr>
              <a:tr h="342038">
                <a:tc>
                  <a:txBody>
                    <a:bodyPr/>
                    <a:lstStyle/>
                    <a:p>
                      <a:pPr algn="ctr" fontAlgn="b"/>
                      <a:r>
                        <a:rPr lang="ru-RU" sz="1100" dirty="0">
                          <a:latin typeface="Times New Roman" pitchFamily="18" charset="0"/>
                          <a:cs typeface="Times New Roman" pitchFamily="18" charset="0"/>
                        </a:rPr>
                        <a:t>Образование</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5 529 071,6</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6 026 020,7</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6 </a:t>
                      </a:r>
                      <a:r>
                        <a:rPr lang="en-US" sz="1195" b="1" i="0" u="none" strike="noStrike" dirty="0">
                          <a:solidFill>
                            <a:srgbClr val="000000"/>
                          </a:solidFill>
                          <a:latin typeface="Times New Roman"/>
                        </a:rPr>
                        <a:t>7</a:t>
                      </a:r>
                      <a:r>
                        <a:rPr lang="ru-RU" sz="1195" b="1" i="0" u="none" strike="noStrike" dirty="0">
                          <a:solidFill>
                            <a:srgbClr val="000000"/>
                          </a:solidFill>
                          <a:latin typeface="Times New Roman"/>
                        </a:rPr>
                        <a:t>25 4</a:t>
                      </a:r>
                      <a:r>
                        <a:rPr lang="en-US" sz="1195" b="1" i="0" u="none" strike="noStrike" dirty="0">
                          <a:solidFill>
                            <a:srgbClr val="000000"/>
                          </a:solidFill>
                          <a:latin typeface="Times New Roman"/>
                        </a:rPr>
                        <a:t>0</a:t>
                      </a:r>
                      <a:r>
                        <a:rPr lang="ru-RU" sz="1195" b="1" i="0" u="none" strike="noStrike" dirty="0">
                          <a:solidFill>
                            <a:srgbClr val="000000"/>
                          </a:solidFill>
                          <a:latin typeface="Times New Roman"/>
                        </a:rPr>
                        <a:t>7,</a:t>
                      </a:r>
                      <a:r>
                        <a:rPr lang="en-US" sz="1195" b="1" i="0" u="none" strike="noStrike" dirty="0">
                          <a:solidFill>
                            <a:srgbClr val="000000"/>
                          </a:solidFill>
                          <a:latin typeface="Times New Roman"/>
                        </a:rPr>
                        <a:t>6</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en-US" sz="1195" b="1" i="0" u="none" strike="noStrike" dirty="0">
                          <a:solidFill>
                            <a:srgbClr val="000000"/>
                          </a:solidFill>
                          <a:latin typeface="Times New Roman"/>
                        </a:rPr>
                        <a:t>6</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155</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227</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5</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6 4</a:t>
                      </a:r>
                      <a:r>
                        <a:rPr lang="en-US" sz="1195" b="1" i="0" u="none" strike="noStrike" dirty="0">
                          <a:solidFill>
                            <a:srgbClr val="000000"/>
                          </a:solidFill>
                          <a:latin typeface="Times New Roman"/>
                        </a:rPr>
                        <a:t>18</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321</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0</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7"/>
                  </a:ext>
                </a:extLst>
              </a:tr>
              <a:tr h="342038">
                <a:tc>
                  <a:txBody>
                    <a:bodyPr/>
                    <a:lstStyle/>
                    <a:p>
                      <a:pPr algn="ctr" fontAlgn="b"/>
                      <a:r>
                        <a:rPr lang="ru-RU" sz="1100" dirty="0">
                          <a:latin typeface="Times New Roman" pitchFamily="18" charset="0"/>
                          <a:cs typeface="Times New Roman" pitchFamily="18" charset="0"/>
                        </a:rPr>
                        <a:t>Культура, кинематография</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933 680,5</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890 511,8</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706 247,0</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1 060 992,0</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1 105 748,2</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8"/>
                  </a:ext>
                </a:extLst>
              </a:tr>
              <a:tr h="342038">
                <a:tc>
                  <a:txBody>
                    <a:bodyPr/>
                    <a:lstStyle/>
                    <a:p>
                      <a:pPr algn="ctr" fontAlgn="b"/>
                      <a:r>
                        <a:rPr lang="ru-RU" sz="1100" dirty="0">
                          <a:latin typeface="Times New Roman" pitchFamily="18" charset="0"/>
                          <a:cs typeface="Times New Roman" pitchFamily="18" charset="0"/>
                        </a:rPr>
                        <a:t>Здравоохранение</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3 955 099,0</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2 597 231,3</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2 </a:t>
                      </a:r>
                      <a:r>
                        <a:rPr lang="en-US" sz="1195" b="1" i="0" u="none" strike="noStrike" dirty="0">
                          <a:solidFill>
                            <a:srgbClr val="000000"/>
                          </a:solidFill>
                          <a:latin typeface="Times New Roman"/>
                        </a:rPr>
                        <a:t>302</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546</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2 02</a:t>
                      </a:r>
                      <a:r>
                        <a:rPr lang="en-US" sz="1195" b="1" i="0" u="none" strike="noStrike" dirty="0">
                          <a:solidFill>
                            <a:srgbClr val="000000"/>
                          </a:solidFill>
                          <a:latin typeface="Times New Roman"/>
                        </a:rPr>
                        <a:t>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782</a:t>
                      </a:r>
                      <a:r>
                        <a:rPr lang="ru-RU" sz="1195" b="1" i="0" u="none" strike="noStrike" dirty="0">
                          <a:solidFill>
                            <a:srgbClr val="000000"/>
                          </a:solidFill>
                          <a:latin typeface="Times New Roman"/>
                        </a:rPr>
                        <a:t>,3</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2 </a:t>
                      </a:r>
                      <a:r>
                        <a:rPr lang="en-US" sz="1195" b="1" i="0" u="none" strike="noStrike" dirty="0">
                          <a:solidFill>
                            <a:srgbClr val="000000"/>
                          </a:solidFill>
                          <a:latin typeface="Times New Roman"/>
                        </a:rPr>
                        <a:t>092</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502</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09"/>
                  </a:ext>
                </a:extLst>
              </a:tr>
              <a:tr h="342038">
                <a:tc>
                  <a:txBody>
                    <a:bodyPr/>
                    <a:lstStyle/>
                    <a:p>
                      <a:pPr algn="ctr" fontAlgn="b"/>
                      <a:r>
                        <a:rPr lang="ru-RU" sz="1100" dirty="0">
                          <a:latin typeface="Times New Roman" pitchFamily="18" charset="0"/>
                          <a:cs typeface="Times New Roman" pitchFamily="18" charset="0"/>
                        </a:rPr>
                        <a:t>Социальная политика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7 187 556,6</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7 444 773,5</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7 </a:t>
                      </a:r>
                      <a:r>
                        <a:rPr lang="en-US" sz="1195" b="1" i="0" u="none" strike="noStrike" dirty="0">
                          <a:solidFill>
                            <a:srgbClr val="000000"/>
                          </a:solidFill>
                          <a:latin typeface="Times New Roman"/>
                        </a:rPr>
                        <a:t>813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073</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4</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7 7</a:t>
                      </a:r>
                      <a:r>
                        <a:rPr lang="en-US" sz="1195" b="1" i="0" u="none" strike="noStrike" dirty="0">
                          <a:solidFill>
                            <a:srgbClr val="000000"/>
                          </a:solidFill>
                          <a:latin typeface="Times New Roman"/>
                        </a:rPr>
                        <a:t>94</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470</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0</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7 8</a:t>
                      </a:r>
                      <a:r>
                        <a:rPr lang="en-US" sz="1195" b="1" i="0" u="none" strike="noStrike" dirty="0">
                          <a:solidFill>
                            <a:srgbClr val="000000"/>
                          </a:solidFill>
                          <a:latin typeface="Times New Roman"/>
                        </a:rPr>
                        <a:t>93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042</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10"/>
                  </a:ext>
                </a:extLst>
              </a:tr>
              <a:tr h="339263">
                <a:tc>
                  <a:txBody>
                    <a:bodyPr/>
                    <a:lstStyle/>
                    <a:p>
                      <a:pPr algn="ctr" fontAlgn="b"/>
                      <a:r>
                        <a:rPr lang="ru-RU" sz="1100" dirty="0">
                          <a:latin typeface="Times New Roman" pitchFamily="18" charset="0"/>
                          <a:cs typeface="Times New Roman" pitchFamily="18" charset="0"/>
                        </a:rPr>
                        <a:t>Физическая культура и спорт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933 699,8</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742 234,0</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57</a:t>
                      </a:r>
                      <a:r>
                        <a:rPr lang="en-US" sz="1195" b="1" i="0" u="none" strike="noStrike" dirty="0">
                          <a:solidFill>
                            <a:srgbClr val="000000"/>
                          </a:solidFill>
                          <a:latin typeface="Times New Roman"/>
                        </a:rPr>
                        <a:t>7</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705</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4</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58</a:t>
                      </a:r>
                      <a:r>
                        <a:rPr lang="en-US" sz="1195" b="1" i="0" u="none" strike="noStrike" dirty="0">
                          <a:solidFill>
                            <a:srgbClr val="000000"/>
                          </a:solidFill>
                          <a:latin typeface="Times New Roman"/>
                        </a:rPr>
                        <a:t>7</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776</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69</a:t>
                      </a:r>
                      <a:r>
                        <a:rPr lang="en-US" sz="1195" b="1" i="0" u="none" strike="noStrike" dirty="0">
                          <a:solidFill>
                            <a:srgbClr val="000000"/>
                          </a:solidFill>
                          <a:latin typeface="Times New Roman"/>
                        </a:rPr>
                        <a:t>6</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223</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9</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1"/>
                  </a:ext>
                </a:extLst>
              </a:tr>
              <a:tr h="342038">
                <a:tc>
                  <a:txBody>
                    <a:bodyPr/>
                    <a:lstStyle/>
                    <a:p>
                      <a:pPr algn="ctr" fontAlgn="b"/>
                      <a:r>
                        <a:rPr lang="ru-RU" sz="1100" dirty="0">
                          <a:latin typeface="Times New Roman" pitchFamily="18" charset="0"/>
                          <a:cs typeface="Times New Roman" pitchFamily="18" charset="0"/>
                        </a:rPr>
                        <a:t>Средства массовой информации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139 126,6</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137 693,2</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138 898,4</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136 013,5</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ru-RU" sz="1195" b="1" i="0" u="none" strike="noStrike" dirty="0">
                          <a:solidFill>
                            <a:srgbClr val="000000"/>
                          </a:solidFill>
                          <a:latin typeface="Times New Roman"/>
                        </a:rPr>
                        <a:t>137 802,4</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2"/>
                  </a:ext>
                </a:extLst>
              </a:tr>
              <a:tr h="342038">
                <a:tc>
                  <a:txBody>
                    <a:bodyPr/>
                    <a:lstStyle/>
                    <a:p>
                      <a:pPr algn="ctr" fontAlgn="b"/>
                      <a:r>
                        <a:rPr lang="ru-RU" sz="1100" dirty="0">
                          <a:latin typeface="Times New Roman" pitchFamily="18" charset="0"/>
                          <a:cs typeface="Times New Roman" pitchFamily="18" charset="0"/>
                        </a:rPr>
                        <a:t>Обслуживание государственного долга</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128 880,2</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150 000,0</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150 000,0</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150 000,0</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150 000,0</a:t>
                      </a:r>
                    </a:p>
                  </a:txBody>
                  <a:tcPr marL="9525" marR="9525" marT="9525" marB="0"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13"/>
                  </a:ext>
                </a:extLst>
              </a:tr>
              <a:tr h="342038">
                <a:tc>
                  <a:txBody>
                    <a:bodyPr/>
                    <a:lstStyle/>
                    <a:p>
                      <a:pPr algn="ctr" fontAlgn="b"/>
                      <a:r>
                        <a:rPr lang="ru-RU" sz="1100" dirty="0">
                          <a:latin typeface="Times New Roman" pitchFamily="18" charset="0"/>
                          <a:cs typeface="Times New Roman" pitchFamily="18" charset="0"/>
                        </a:rPr>
                        <a:t>Межбюджетные трансферты общего характера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1 910 619,6</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2 478 670,9</a:t>
                      </a: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en-US" sz="1195" b="1" i="0" u="none" strike="noStrike" dirty="0">
                          <a:solidFill>
                            <a:srgbClr val="000000"/>
                          </a:solidFill>
                          <a:latin typeface="Times New Roman"/>
                        </a:rPr>
                        <a:t>2</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590</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512</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5</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 </a:t>
                      </a:r>
                      <a:r>
                        <a:rPr lang="en-US" sz="1195" b="1" i="0" u="none" strike="noStrike" dirty="0">
                          <a:solidFill>
                            <a:srgbClr val="000000"/>
                          </a:solidFill>
                          <a:latin typeface="Times New Roman"/>
                        </a:rPr>
                        <a:t>473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900</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8</a:t>
                      </a:r>
                      <a:endParaRPr lang="ru-RU" sz="1195"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1 205 448,9</a:t>
                      </a:r>
                    </a:p>
                  </a:txBody>
                  <a:tcPr marL="9525" marR="9525" marT="9525" marB="0"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14"/>
                  </a:ext>
                </a:extLst>
              </a:tr>
              <a:tr h="342038">
                <a:tc>
                  <a:txBody>
                    <a:bodyPr/>
                    <a:lstStyle/>
                    <a:p>
                      <a:pPr algn="l" fontAlgn="b"/>
                      <a:r>
                        <a:rPr lang="ru-RU" sz="1400" dirty="0">
                          <a:latin typeface="Times New Roman" pitchFamily="18" charset="0"/>
                          <a:cs typeface="Times New Roman" pitchFamily="18" charset="0"/>
                        </a:rPr>
                        <a:t>ИТОГО</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solidFill>
                      <a:schemeClr val="accent6">
                        <a:lumMod val="40000"/>
                        <a:lumOff val="60000"/>
                      </a:schemeClr>
                    </a:solidFill>
                  </a:tcPr>
                </a:tc>
                <a:tc>
                  <a:txBody>
                    <a:bodyPr/>
                    <a:lstStyle/>
                    <a:p>
                      <a:pPr algn="ctr" fontAlgn="b"/>
                      <a:r>
                        <a:rPr lang="ru-RU" sz="1200" b="1" i="0" u="none" strike="noStrike" dirty="0">
                          <a:solidFill>
                            <a:srgbClr val="000000"/>
                          </a:solidFill>
                          <a:latin typeface="Times New Roman"/>
                        </a:rPr>
                        <a:t>31 903 783,9</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fontAlgn="b"/>
                      <a:r>
                        <a:rPr lang="ru-RU" sz="1200" b="1" i="0" u="none" strike="noStrike" dirty="0">
                          <a:solidFill>
                            <a:srgbClr val="000000"/>
                          </a:solidFill>
                          <a:latin typeface="Times New Roman"/>
                        </a:rPr>
                        <a:t>33 041 233,3</a:t>
                      </a:r>
                    </a:p>
                  </a:txBody>
                  <a:tcPr marL="9525" marR="9525" marT="9525" marB="0" anchor="ctr">
                    <a:lnL>
                      <a:noFill/>
                    </a:lnL>
                    <a:lnR>
                      <a:noFill/>
                    </a:lnR>
                    <a:lnT>
                      <a:noFill/>
                    </a:lnT>
                    <a:lnB>
                      <a:noFill/>
                    </a:lnB>
                    <a:solidFill>
                      <a:schemeClr val="accent6">
                        <a:lumMod val="40000"/>
                        <a:lumOff val="60000"/>
                      </a:schemeClr>
                    </a:solidFill>
                  </a:tcPr>
                </a:tc>
                <a:tc>
                  <a:txBody>
                    <a:bodyPr/>
                    <a:lstStyle/>
                    <a:p>
                      <a:pPr algn="ctr" fontAlgn="b"/>
                      <a:r>
                        <a:rPr lang="en-US" sz="1200" b="1" i="0" u="none" strike="noStrike" dirty="0">
                          <a:solidFill>
                            <a:srgbClr val="000000"/>
                          </a:solidFill>
                          <a:latin typeface="Times New Roman"/>
                        </a:rPr>
                        <a:t>32</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551</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185</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9</a:t>
                      </a:r>
                      <a:endParaRPr lang="ru-RU" sz="1200"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6">
                        <a:lumMod val="40000"/>
                        <a:lumOff val="60000"/>
                      </a:schemeClr>
                    </a:solidFill>
                  </a:tcPr>
                </a:tc>
                <a:tc>
                  <a:txBody>
                    <a:bodyPr/>
                    <a:lstStyle/>
                    <a:p>
                      <a:pPr algn="ctr" fontAlgn="b"/>
                      <a:r>
                        <a:rPr lang="ru-RU" sz="1200" b="1" i="0" u="none" strike="noStrike" dirty="0">
                          <a:solidFill>
                            <a:srgbClr val="000000"/>
                          </a:solidFill>
                          <a:latin typeface="Times New Roman"/>
                        </a:rPr>
                        <a:t>2</a:t>
                      </a:r>
                      <a:r>
                        <a:rPr lang="en-US" sz="1200" b="1" i="0" u="none" strike="noStrike" dirty="0">
                          <a:solidFill>
                            <a:srgbClr val="000000"/>
                          </a:solidFill>
                          <a:latin typeface="Times New Roman"/>
                        </a:rPr>
                        <a:t>9</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000</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884</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8</a:t>
                      </a:r>
                      <a:endParaRPr lang="ru-RU" sz="1200"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6">
                        <a:lumMod val="40000"/>
                        <a:lumOff val="60000"/>
                      </a:schemeClr>
                    </a:solidFill>
                  </a:tcPr>
                </a:tc>
                <a:tc>
                  <a:txBody>
                    <a:bodyPr/>
                    <a:lstStyle/>
                    <a:p>
                      <a:pPr algn="ctr" fontAlgn="b"/>
                      <a:r>
                        <a:rPr lang="ru-RU" sz="1200" b="1" i="0" u="none" strike="noStrike" dirty="0">
                          <a:solidFill>
                            <a:srgbClr val="000000"/>
                          </a:solidFill>
                          <a:latin typeface="Times New Roman"/>
                        </a:rPr>
                        <a:t>2</a:t>
                      </a:r>
                      <a:r>
                        <a:rPr lang="en-US" sz="1200" b="1" i="0" u="none" strike="noStrike" dirty="0">
                          <a:solidFill>
                            <a:srgbClr val="000000"/>
                          </a:solidFill>
                          <a:latin typeface="Times New Roman"/>
                        </a:rPr>
                        <a:t>9</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073</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191</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9</a:t>
                      </a:r>
                      <a:endParaRPr lang="ru-RU" sz="1200" b="1" i="0" u="none" strike="noStrike" dirty="0">
                        <a:solidFill>
                          <a:srgbClr val="000000"/>
                        </a:solidFill>
                        <a:latin typeface="Times New Roman"/>
                      </a:endParaRPr>
                    </a:p>
                  </a:txBody>
                  <a:tcPr marL="9525" marR="9525" marT="9525" marB="0"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0015"/>
                  </a:ext>
                </a:extLst>
              </a:tr>
            </a:tbl>
          </a:graphicData>
        </a:graphic>
      </p:graphicFrame>
      <p:cxnSp>
        <p:nvCxnSpPr>
          <p:cNvPr id="8" name="Прямая соединительная линия 7"/>
          <p:cNvCxnSpPr/>
          <p:nvPr/>
        </p:nvCxnSpPr>
        <p:spPr>
          <a:xfrm>
            <a:off x="395536" y="1412776"/>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915816" y="1052736"/>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139952" y="1052736"/>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364088" y="1052736"/>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6588224" y="1052736"/>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95536" y="1772816"/>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95536" y="2060848"/>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95536" y="2420888"/>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395536" y="2780928"/>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95536" y="3140968"/>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395536" y="3501008"/>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395536" y="3789040"/>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395536" y="4149080"/>
            <a:ext cx="8352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395536" y="4509120"/>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395536" y="4869160"/>
            <a:ext cx="8352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395536" y="5229200"/>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395536" y="551723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395536" y="587727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a:off x="467544" y="6237312"/>
            <a:ext cx="8352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395536" y="6525344"/>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a:off x="395536" y="1052736"/>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a:xfrm>
            <a:off x="8820472" y="1052736"/>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7740352" y="1052736"/>
            <a:ext cx="0" cy="547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a:off x="395536" y="105273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Номер слайда 29"/>
          <p:cNvSpPr>
            <a:spLocks noGrp="1"/>
          </p:cNvSpPr>
          <p:nvPr>
            <p:ph type="sldNum" sz="quarter" idx="12"/>
          </p:nvPr>
        </p:nvSpPr>
        <p:spPr>
          <a:xfrm>
            <a:off x="7010400" y="6492875"/>
            <a:ext cx="2133600" cy="365125"/>
          </a:xfrm>
        </p:spPr>
        <p:txBody>
          <a:bodyPr/>
          <a:lstStyle/>
          <a:p>
            <a:fld id="{055EE535-72A8-4E0F-A886-40F55435ED15}" type="slidenum">
              <a:rPr lang="ru-RU" smtClean="0"/>
              <a:pPr/>
              <a:t>26</a:t>
            </a:fld>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9" name="Таблица 8"/>
          <p:cNvGraphicFramePr>
            <a:graphicFrameLocks noGrp="1"/>
          </p:cNvGraphicFramePr>
          <p:nvPr/>
        </p:nvGraphicFramePr>
        <p:xfrm>
          <a:off x="251520" y="116636"/>
          <a:ext cx="8712968" cy="6385253"/>
        </p:xfrm>
        <a:graphic>
          <a:graphicData uri="http://schemas.openxmlformats.org/drawingml/2006/table">
            <a:tbl>
              <a:tblPr>
                <a:effectLst/>
              </a:tblPr>
              <a:tblGrid>
                <a:gridCol w="374441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720076">
                <a:tc gridSpan="6">
                  <a:txBody>
                    <a:bodyPr/>
                    <a:lstStyle/>
                    <a:p>
                      <a:pPr algn="ctr" fontAlgn="b"/>
                      <a:r>
                        <a:rPr lang="ru-RU" sz="1800" dirty="0">
                          <a:latin typeface="Times New Roman" pitchFamily="18" charset="0"/>
                          <a:cs typeface="Times New Roman" pitchFamily="18" charset="0"/>
                        </a:rPr>
                        <a:t>РАСХОДЫ ПО РАЗДЕЛУ </a:t>
                      </a:r>
                    </a:p>
                    <a:p>
                      <a:pPr algn="ctr" fontAlgn="b"/>
                      <a:r>
                        <a:rPr lang="ru-RU" sz="1800" dirty="0">
                          <a:latin typeface="Times New Roman" pitchFamily="18" charset="0"/>
                          <a:cs typeface="Times New Roman" pitchFamily="18" charset="0"/>
                        </a:rPr>
                        <a:t>«ОБЩЕГОСУДАРСТВЕННЫЕ ВОПРОСЫ» (ТЫС. РУБ.)</a:t>
                      </a:r>
                      <a:r>
                        <a:rPr lang="ru-RU" sz="1800" b="0"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48302">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dirty="0">
                          <a:latin typeface="Times New Roman" pitchFamily="18" charset="0"/>
                          <a:cs typeface="Times New Roman" pitchFamily="18" charset="0"/>
                        </a:rPr>
                        <a:t>Структура расходов</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dirty="0">
                          <a:latin typeface="Times New Roman" pitchFamily="18" charset="0"/>
                          <a:cs typeface="Times New Roman" pitchFamily="18" charset="0"/>
                        </a:rPr>
                        <a:t>2020 год (факт) </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dirty="0">
                          <a:latin typeface="Times New Roman" pitchFamily="18" charset="0"/>
                          <a:cs typeface="Times New Roman" pitchFamily="18" charset="0"/>
                        </a:rPr>
                        <a:t>2021 год (план)</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dirty="0">
                          <a:latin typeface="Times New Roman" pitchFamily="18" charset="0"/>
                          <a:cs typeface="Times New Roman" pitchFamily="18" charset="0"/>
                        </a:rPr>
                        <a:t>2022 год </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dirty="0">
                          <a:latin typeface="Times New Roman" pitchFamily="18" charset="0"/>
                          <a:cs typeface="Times New Roman" pitchFamily="18" charset="0"/>
                        </a:rPr>
                        <a:t>2023 год </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r>
                        <a:rPr lang="ru-RU" sz="1400" b="1" dirty="0">
                          <a:latin typeface="Times New Roman" pitchFamily="18" charset="0"/>
                          <a:cs typeface="Times New Roman" pitchFamily="18" charset="0"/>
                        </a:rPr>
                        <a:t>2024 год </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639192">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163 036,7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173 345,5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162 450,0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168 048,9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173 871,7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9132">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94 562,3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103 150,2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105 418,7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101 193,2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104 435,2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578">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Судебная система</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95 690,2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123 018,0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a:t>
                      </a:r>
                      <a:r>
                        <a:rPr lang="en-US" sz="1200" b="1" i="0" u="none" strike="noStrike" dirty="0">
                          <a:solidFill>
                            <a:srgbClr val="000000"/>
                          </a:solidFill>
                          <a:latin typeface="Times New Roman"/>
                        </a:rPr>
                        <a:t>32</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735</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8</a:t>
                      </a: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95</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978</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8</a:t>
                      </a: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3</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108</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3</a:t>
                      </a: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9192">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88 829,2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95 567,7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96 925,9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100 854,3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104 018,5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6395">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Обеспечение проведения выборов и референдумов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86 419,0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62 937,3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36 908,5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38 051,9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39 440,6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4050">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Фундаментальные исследования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37 346,9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47 044,8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56</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5</a:t>
                      </a:r>
                      <a:r>
                        <a:rPr lang="ru-RU" sz="1200" b="1" i="0" u="none" strike="noStrike" dirty="0">
                          <a:solidFill>
                            <a:srgbClr val="000000"/>
                          </a:solidFill>
                          <a:latin typeface="Times New Roman"/>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51 698,4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54 757,8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8234">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Резервные фонды</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150 433,0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127</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722</a:t>
                      </a:r>
                      <a:r>
                        <a:rPr lang="ru-RU" sz="1200" b="1" i="0" u="none" strike="noStrike" dirty="0">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30 000,0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30 000,0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2048">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Другие общегосударственные вопросы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393 983,2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571 424,9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714</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777</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7</a:t>
                      </a: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95</a:t>
                      </a:r>
                      <a:r>
                        <a:rPr lang="en-US" sz="1200" b="1" i="0" u="none" strike="noStrike" dirty="0">
                          <a:solidFill>
                            <a:srgbClr val="000000"/>
                          </a:solidFill>
                          <a:latin typeface="Times New Roman"/>
                        </a:rPr>
                        <a:t>9</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184</a:t>
                      </a:r>
                      <a:r>
                        <a:rPr lang="ru-RU" sz="1200" b="1" i="0" u="none" strike="noStrike" dirty="0">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 </a:t>
                      </a:r>
                      <a:r>
                        <a:rPr lang="en-US" sz="1200" b="1" i="0" u="none" strike="noStrike" dirty="0">
                          <a:solidFill>
                            <a:srgbClr val="000000"/>
                          </a:solidFill>
                          <a:latin typeface="Times New Roman"/>
                        </a:rPr>
                        <a:t>704</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493</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0</a:t>
                      </a: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96395">
                <a:tc>
                  <a:txBody>
                    <a:bodyPr/>
                    <a:lstStyle/>
                    <a:p>
                      <a:pPr algn="l" fontAlgn="b"/>
                      <a:r>
                        <a:rPr lang="ru-RU" sz="1400" b="0" i="0" u="none" strike="noStrike" dirty="0">
                          <a:solidFill>
                            <a:srgbClr val="000000"/>
                          </a:solidFill>
                          <a:latin typeface="Times New Roman" pitchFamily="18" charset="0"/>
                          <a:cs typeface="Times New Roman" pitchFamily="18" charset="0"/>
                        </a:rPr>
                        <a:t> </a:t>
                      </a:r>
                      <a:r>
                        <a:rPr lang="ru-RU" sz="1400" b="1" dirty="0">
                          <a:latin typeface="Times New Roman" pitchFamily="18" charset="0"/>
                          <a:cs typeface="Times New Roman" pitchFamily="18" charset="0"/>
                        </a:rPr>
                        <a:t>ВСЕГО</a:t>
                      </a:r>
                      <a:r>
                        <a:rPr lang="ru-RU" sz="1400" dirty="0">
                          <a:latin typeface="Times New Roman" pitchFamily="18" charset="0"/>
                          <a:cs typeface="Times New Roman" pitchFamily="18" charset="0"/>
                        </a:rPr>
                        <a:t>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959 867,5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1 326 921,4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 </a:t>
                      </a:r>
                      <a:r>
                        <a:rPr lang="en-US" sz="1200" b="1" i="0" u="none" strike="noStrike" dirty="0">
                          <a:solidFill>
                            <a:srgbClr val="000000"/>
                          </a:solidFill>
                          <a:latin typeface="Times New Roman"/>
                        </a:rPr>
                        <a:t>433</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457</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9</a:t>
                      </a: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1 5</a:t>
                      </a:r>
                      <a:r>
                        <a:rPr lang="en-US" sz="1200" b="1" i="0" u="none" strike="noStrike" dirty="0">
                          <a:solidFill>
                            <a:srgbClr val="000000"/>
                          </a:solidFill>
                          <a:latin typeface="Times New Roman"/>
                        </a:rPr>
                        <a:t>45</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009</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8</a:t>
                      </a: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latin typeface="Times New Roman"/>
                        </a:rPr>
                        <a:t>2 21</a:t>
                      </a:r>
                      <a:r>
                        <a:rPr lang="en-US" sz="1200" b="1" i="0" u="none" strike="noStrike" dirty="0">
                          <a:solidFill>
                            <a:srgbClr val="000000"/>
                          </a:solidFill>
                          <a:latin typeface="Times New Roman"/>
                        </a:rPr>
                        <a:t>4</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125</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1</a:t>
                      </a:r>
                      <a:endParaRPr lang="ru-RU"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Номер слайда 4"/>
          <p:cNvSpPr>
            <a:spLocks noGrp="1"/>
          </p:cNvSpPr>
          <p:nvPr>
            <p:ph type="sldNum" sz="quarter" idx="12"/>
          </p:nvPr>
        </p:nvSpPr>
        <p:spPr>
          <a:xfrm>
            <a:off x="7010400" y="6492875"/>
            <a:ext cx="2133600" cy="365125"/>
          </a:xfrm>
        </p:spPr>
        <p:txBody>
          <a:bodyPr/>
          <a:lstStyle/>
          <a:p>
            <a:fld id="{055EE535-72A8-4E0F-A886-40F55435ED15}" type="slidenum">
              <a:rPr lang="ru-RU" smtClean="0"/>
              <a:pPr/>
              <a:t>27</a:t>
            </a:fld>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2">
              <a:lumMod val="9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2" name="Таблица 1"/>
          <p:cNvGraphicFramePr>
            <a:graphicFrameLocks noGrp="1"/>
          </p:cNvGraphicFramePr>
          <p:nvPr/>
        </p:nvGraphicFramePr>
        <p:xfrm>
          <a:off x="395536" y="116633"/>
          <a:ext cx="8496943" cy="1446941"/>
        </p:xfrm>
        <a:graphic>
          <a:graphicData uri="http://schemas.openxmlformats.org/drawingml/2006/table">
            <a:tbl>
              <a:tblPr/>
              <a:tblGrid>
                <a:gridCol w="3620306">
                  <a:extLst>
                    <a:ext uri="{9D8B030D-6E8A-4147-A177-3AD203B41FA5}">
                      <a16:colId xmlns:a16="http://schemas.microsoft.com/office/drawing/2014/main" val="20000"/>
                    </a:ext>
                  </a:extLst>
                </a:gridCol>
                <a:gridCol w="1114660">
                  <a:extLst>
                    <a:ext uri="{9D8B030D-6E8A-4147-A177-3AD203B41FA5}">
                      <a16:colId xmlns:a16="http://schemas.microsoft.com/office/drawing/2014/main" val="20001"/>
                    </a:ext>
                  </a:extLst>
                </a:gridCol>
                <a:gridCol w="1114660">
                  <a:extLst>
                    <a:ext uri="{9D8B030D-6E8A-4147-A177-3AD203B41FA5}">
                      <a16:colId xmlns:a16="http://schemas.microsoft.com/office/drawing/2014/main" val="20002"/>
                    </a:ext>
                  </a:extLst>
                </a:gridCol>
                <a:gridCol w="905662">
                  <a:extLst>
                    <a:ext uri="{9D8B030D-6E8A-4147-A177-3AD203B41FA5}">
                      <a16:colId xmlns:a16="http://schemas.microsoft.com/office/drawing/2014/main" val="20003"/>
                    </a:ext>
                  </a:extLst>
                </a:gridCol>
                <a:gridCol w="905662">
                  <a:extLst>
                    <a:ext uri="{9D8B030D-6E8A-4147-A177-3AD203B41FA5}">
                      <a16:colId xmlns:a16="http://schemas.microsoft.com/office/drawing/2014/main" val="20004"/>
                    </a:ext>
                  </a:extLst>
                </a:gridCol>
                <a:gridCol w="835993">
                  <a:extLst>
                    <a:ext uri="{9D8B030D-6E8A-4147-A177-3AD203B41FA5}">
                      <a16:colId xmlns:a16="http://schemas.microsoft.com/office/drawing/2014/main" val="20005"/>
                    </a:ext>
                  </a:extLst>
                </a:gridCol>
              </a:tblGrid>
              <a:tr h="185623">
                <a:tc gridSpan="6">
                  <a:txBody>
                    <a:bodyPr/>
                    <a:lstStyle/>
                    <a:p>
                      <a:pPr algn="ctr" fontAlgn="b"/>
                      <a:r>
                        <a:rPr lang="ru-RU" sz="1200" b="1" dirty="0">
                          <a:latin typeface="Times New Roman" pitchFamily="18" charset="0"/>
                          <a:cs typeface="Times New Roman" pitchFamily="18" charset="0"/>
                        </a:rPr>
                        <a:t>РАСХОДЫ НА НАЦИОНАЛЬНУЮ ОБОРОНУ (ТЫС. РУБ. )</a:t>
                      </a:r>
                      <a:r>
                        <a:rPr lang="ru-RU" sz="1200" b="0" i="0" u="none" strike="noStrike" dirty="0">
                          <a:solidFill>
                            <a:srgbClr val="000000"/>
                          </a:solidFill>
                          <a:latin typeface="Times New Roman" pitchFamily="18" charset="0"/>
                          <a:cs typeface="Times New Roman" pitchFamily="18" charset="0"/>
                        </a:rPr>
                        <a:t> </a:t>
                      </a:r>
                      <a:endParaRPr lang="en-US"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96273">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Структура расходов</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2020</a:t>
                      </a:r>
                      <a:r>
                        <a:rPr lang="ru-RU" sz="1100" b="1" baseline="0" dirty="0">
                          <a:latin typeface="Times New Roman" pitchFamily="18" charset="0"/>
                          <a:cs typeface="Times New Roman" pitchFamily="18" charset="0"/>
                        </a:rPr>
                        <a:t> </a:t>
                      </a:r>
                      <a:r>
                        <a:rPr lang="ru-RU" sz="1100" b="1" dirty="0">
                          <a:latin typeface="Times New Roman" pitchFamily="18" charset="0"/>
                          <a:cs typeface="Times New Roman" pitchFamily="18" charset="0"/>
                        </a:rPr>
                        <a:t>год (факт) </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2021 год (план)</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2022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2023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2024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16433">
                <a:tc>
                  <a:txBody>
                    <a:bodyPr/>
                    <a:lstStyle/>
                    <a:p>
                      <a:pPr algn="l" fontAlgn="b"/>
                      <a:r>
                        <a:rPr lang="ru-RU" sz="1100" b="0" i="0" u="none" strike="noStrike" dirty="0">
                          <a:solidFill>
                            <a:srgbClr val="000000"/>
                          </a:solidFill>
                          <a:latin typeface="Calibri"/>
                        </a:rPr>
                        <a:t> </a:t>
                      </a:r>
                      <a:r>
                        <a:rPr lang="ru-RU" sz="1100" dirty="0"/>
                        <a:t>Мобилизационная и вневойсковая подготовка</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12 935,4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195" b="0" i="0" u="none" strike="noStrike" dirty="0">
                          <a:solidFill>
                            <a:srgbClr val="000000"/>
                          </a:solidFill>
                          <a:latin typeface="Times New Roman"/>
                        </a:rPr>
                        <a:t>13 370,4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13 627,2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14 052,1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14 512,4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23043">
                <a:tc>
                  <a:txBody>
                    <a:bodyPr/>
                    <a:lstStyle/>
                    <a:p>
                      <a:pPr algn="l" fontAlgn="b"/>
                      <a:r>
                        <a:rPr lang="ru-RU" sz="1100" b="0" i="0" u="none" strike="noStrike" dirty="0">
                          <a:solidFill>
                            <a:srgbClr val="000000"/>
                          </a:solidFill>
                          <a:latin typeface="Calibri"/>
                        </a:rPr>
                        <a:t> </a:t>
                      </a:r>
                      <a:r>
                        <a:rPr lang="ru-RU" sz="1100" dirty="0"/>
                        <a:t>Мобилизационная подготовка экономики</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7 358,9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195" b="0" i="0" u="none" strike="noStrike" dirty="0">
                          <a:solidFill>
                            <a:srgbClr val="000000"/>
                          </a:solidFill>
                          <a:latin typeface="Times New Roman"/>
                        </a:rPr>
                        <a:t>7 198,1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7 371,8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7 586,1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389,3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18787">
                <a:tc>
                  <a:txBody>
                    <a:bodyPr/>
                    <a:lstStyle/>
                    <a:p>
                      <a:pPr algn="l" fontAlgn="b"/>
                      <a:r>
                        <a:rPr lang="ru-RU" sz="1100" b="1" i="0" u="none" strike="noStrike" dirty="0">
                          <a:solidFill>
                            <a:srgbClr val="000000"/>
                          </a:solidFill>
                          <a:latin typeface="Calibri"/>
                        </a:rPr>
                        <a:t> </a:t>
                      </a:r>
                      <a:r>
                        <a:rPr lang="ru-RU" sz="1100" b="1" dirty="0"/>
                        <a:t>ВСЕГО</a:t>
                      </a:r>
                      <a:endParaRPr lang="ru-RU"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0" u="none" strike="noStrike" dirty="0">
                          <a:solidFill>
                            <a:srgbClr val="000000"/>
                          </a:solidFill>
                          <a:latin typeface="Times New Roman"/>
                        </a:rPr>
                        <a:t>20 294,3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0" u="none" strike="noStrike" dirty="0">
                          <a:solidFill>
                            <a:srgbClr val="000000"/>
                          </a:solidFill>
                          <a:latin typeface="Times New Roman"/>
                        </a:rPr>
                        <a:t>20 568,5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0" u="none" strike="noStrike" dirty="0">
                          <a:solidFill>
                            <a:srgbClr val="000000"/>
                          </a:solidFill>
                          <a:latin typeface="Times New Roman"/>
                        </a:rPr>
                        <a:t>20 999,0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0" u="none" strike="noStrike" dirty="0">
                          <a:solidFill>
                            <a:srgbClr val="000000"/>
                          </a:solidFill>
                          <a:latin typeface="Times New Roman"/>
                        </a:rPr>
                        <a:t>21 638,2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0" u="none" strike="noStrike" dirty="0">
                          <a:solidFill>
                            <a:srgbClr val="000000"/>
                          </a:solidFill>
                          <a:latin typeface="Times New Roman"/>
                        </a:rPr>
                        <a:t>14 901,7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4" name="Таблица 3"/>
          <p:cNvGraphicFramePr>
            <a:graphicFrameLocks noGrp="1"/>
          </p:cNvGraphicFramePr>
          <p:nvPr/>
        </p:nvGraphicFramePr>
        <p:xfrm>
          <a:off x="395536" y="1628800"/>
          <a:ext cx="8496946" cy="1728191"/>
        </p:xfrm>
        <a:graphic>
          <a:graphicData uri="http://schemas.openxmlformats.org/drawingml/2006/table">
            <a:tbl>
              <a:tblPr/>
              <a:tblGrid>
                <a:gridCol w="3661288">
                  <a:extLst>
                    <a:ext uri="{9D8B030D-6E8A-4147-A177-3AD203B41FA5}">
                      <a16:colId xmlns:a16="http://schemas.microsoft.com/office/drawing/2014/main" val="20000"/>
                    </a:ext>
                  </a:extLst>
                </a:gridCol>
                <a:gridCol w="1105293">
                  <a:extLst>
                    <a:ext uri="{9D8B030D-6E8A-4147-A177-3AD203B41FA5}">
                      <a16:colId xmlns:a16="http://schemas.microsoft.com/office/drawing/2014/main" val="20001"/>
                    </a:ext>
                  </a:extLst>
                </a:gridCol>
                <a:gridCol w="1105293">
                  <a:extLst>
                    <a:ext uri="{9D8B030D-6E8A-4147-A177-3AD203B41FA5}">
                      <a16:colId xmlns:a16="http://schemas.microsoft.com/office/drawing/2014/main" val="20002"/>
                    </a:ext>
                  </a:extLst>
                </a:gridCol>
                <a:gridCol w="898051">
                  <a:extLst>
                    <a:ext uri="{9D8B030D-6E8A-4147-A177-3AD203B41FA5}">
                      <a16:colId xmlns:a16="http://schemas.microsoft.com/office/drawing/2014/main" val="20003"/>
                    </a:ext>
                  </a:extLst>
                </a:gridCol>
                <a:gridCol w="898051">
                  <a:extLst>
                    <a:ext uri="{9D8B030D-6E8A-4147-A177-3AD203B41FA5}">
                      <a16:colId xmlns:a16="http://schemas.microsoft.com/office/drawing/2014/main" val="20004"/>
                    </a:ext>
                  </a:extLst>
                </a:gridCol>
                <a:gridCol w="828970">
                  <a:extLst>
                    <a:ext uri="{9D8B030D-6E8A-4147-A177-3AD203B41FA5}">
                      <a16:colId xmlns:a16="http://schemas.microsoft.com/office/drawing/2014/main" val="20005"/>
                    </a:ext>
                  </a:extLst>
                </a:gridCol>
              </a:tblGrid>
              <a:tr h="201649">
                <a:tc gridSpan="6">
                  <a:txBody>
                    <a:bodyPr/>
                    <a:lstStyle/>
                    <a:p>
                      <a:pPr algn="ctr" fontAlgn="b"/>
                      <a:r>
                        <a:rPr lang="ru-RU" sz="1200" b="1" dirty="0">
                          <a:latin typeface="Times New Roman" pitchFamily="18" charset="0"/>
                          <a:cs typeface="Times New Roman" pitchFamily="18" charset="0"/>
                        </a:rPr>
                        <a:t>РАСХОДЫ НА НАЦИОНАЛЬНУЮ БЕЗОПАСНОСТЬ И ПРАВООХРАНИТЕЛЬНУЮ ДЕЯТЕЛЬНОСТЬ (ТЫС. РУБ.)</a:t>
                      </a:r>
                      <a:r>
                        <a:rPr lang="ru-RU" sz="1200" b="1"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99652">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Структура расходов</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2020 год (факт) </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2021 год (план)</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2022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2023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2024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01649">
                <a:tc>
                  <a:txBody>
                    <a:bodyPr/>
                    <a:lstStyle/>
                    <a:p>
                      <a:pPr algn="l" fontAlgn="b"/>
                      <a:r>
                        <a:rPr lang="ru-RU" sz="1100" b="0" i="0" u="none" strike="noStrike" dirty="0">
                          <a:solidFill>
                            <a:srgbClr val="000000"/>
                          </a:solidFill>
                          <a:latin typeface="Calibri"/>
                        </a:rPr>
                        <a:t> </a:t>
                      </a:r>
                      <a:r>
                        <a:rPr lang="ru-RU" sz="1100" dirty="0"/>
                        <a:t>Органы юстиции</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38 323,3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195" b="0" i="0" u="none" strike="noStrike" dirty="0">
                          <a:solidFill>
                            <a:srgbClr val="000000"/>
                          </a:solidFill>
                          <a:latin typeface="Times New Roman"/>
                        </a:rPr>
                        <a:t>24 228,1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22 500,1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19 340,8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0" u="none" strike="noStrike" dirty="0">
                          <a:solidFill>
                            <a:srgbClr val="000000"/>
                          </a:solidFill>
                          <a:latin typeface="Times New Roman"/>
                        </a:rPr>
                        <a:t>20 088,6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01649">
                <a:tc>
                  <a:txBody>
                    <a:bodyPr/>
                    <a:lstStyle/>
                    <a:p>
                      <a:pPr algn="l" fontAlgn="b"/>
                      <a:r>
                        <a:rPr lang="ru-RU" sz="1100" b="0" i="0" u="none" strike="noStrike" dirty="0">
                          <a:solidFill>
                            <a:srgbClr val="000000"/>
                          </a:solidFill>
                          <a:latin typeface="Calibri"/>
                        </a:rPr>
                        <a:t> </a:t>
                      </a:r>
                      <a:r>
                        <a:rPr lang="ru-RU" sz="1100" dirty="0"/>
                        <a:t>Гражданская оборона</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200" b="0" i="0" u="none" strike="noStrike" dirty="0">
                          <a:solidFill>
                            <a:srgbClr val="000000"/>
                          </a:solidFill>
                          <a:latin typeface="Times New Roman"/>
                        </a:rPr>
                        <a:t>112 213,1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195" b="0" i="0" u="none" strike="noStrike" dirty="0">
                          <a:solidFill>
                            <a:srgbClr val="000000"/>
                          </a:solidFill>
                          <a:latin typeface="Times New Roman"/>
                        </a:rPr>
                        <a:t>2 300,0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200" b="0" i="0" u="none" strike="noStrike" dirty="0">
                          <a:solidFill>
                            <a:srgbClr val="000000"/>
                          </a:solidFill>
                          <a:latin typeface="Times New Roman"/>
                        </a:rPr>
                        <a:t>2 300,0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200" b="0" i="0" u="none" strike="noStrike" dirty="0">
                          <a:solidFill>
                            <a:srgbClr val="000000"/>
                          </a:solidFill>
                          <a:latin typeface="Times New Roman"/>
                        </a:rPr>
                        <a:t>2 300,0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200" b="0" i="0" u="none" strike="noStrike" dirty="0">
                          <a:solidFill>
                            <a:srgbClr val="000000"/>
                          </a:solidFill>
                          <a:latin typeface="Times New Roman"/>
                        </a:rPr>
                        <a:t>2 300,0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61371">
                <a:tc>
                  <a:txBody>
                    <a:bodyPr/>
                    <a:lstStyle/>
                    <a:p>
                      <a:pPr algn="l" fontAlgn="b"/>
                      <a:r>
                        <a:rPr lang="ru-RU" sz="1100" b="0" i="0" u="none" strike="noStrike" dirty="0">
                          <a:solidFill>
                            <a:srgbClr val="000000"/>
                          </a:solidFill>
                          <a:latin typeface="Calibri"/>
                        </a:rPr>
                        <a:t> </a:t>
                      </a:r>
                      <a:r>
                        <a:rPr lang="ru-RU" sz="1100" dirty="0"/>
                        <a:t>Защита населения и территории от чрезвычайных ситуаций природного и техногенного характера, гражданская оборона</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14 766,8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110 536,5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135 365,6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190 559,2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175 096,8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61371">
                <a:tc>
                  <a:txBody>
                    <a:bodyPr/>
                    <a:lstStyle/>
                    <a:p>
                      <a:pPr algn="l" fontAlgn="b"/>
                      <a:r>
                        <a:rPr lang="ru-RU" sz="1100" b="0" i="0" u="none" strike="noStrike" dirty="0">
                          <a:solidFill>
                            <a:srgbClr val="000000"/>
                          </a:solidFill>
                          <a:latin typeface="Calibri"/>
                        </a:rPr>
                        <a:t> </a:t>
                      </a:r>
                      <a:r>
                        <a:rPr lang="ru-RU" sz="1100" dirty="0"/>
                        <a:t>Другие вопросы в области национальной безопасности и правоохранительной деятельности</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200" b="0" i="0" u="none" strike="noStrike" dirty="0">
                          <a:solidFill>
                            <a:srgbClr val="000000"/>
                          </a:solidFill>
                          <a:latin typeface="Times New Roman"/>
                        </a:rPr>
                        <a:t>4 046,8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195" b="0" i="0" u="none" strike="noStrike" dirty="0">
                          <a:solidFill>
                            <a:srgbClr val="000000"/>
                          </a:solidFill>
                          <a:latin typeface="Times New Roman"/>
                        </a:rPr>
                        <a:t>4 300,0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2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2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ru-RU" sz="12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200850">
                <a:tc>
                  <a:txBody>
                    <a:bodyPr/>
                    <a:lstStyle/>
                    <a:p>
                      <a:pPr algn="l" fontAlgn="b"/>
                      <a:r>
                        <a:rPr lang="ru-RU" sz="1100" b="1" i="0" u="none" strike="noStrike" dirty="0">
                          <a:solidFill>
                            <a:srgbClr val="000000"/>
                          </a:solidFill>
                          <a:latin typeface="Calibri"/>
                        </a:rPr>
                        <a:t> </a:t>
                      </a:r>
                      <a:r>
                        <a:rPr lang="ru-RU" sz="1100" b="1" dirty="0"/>
                        <a:t>ВСЕГО </a:t>
                      </a:r>
                      <a:endParaRPr lang="ru-R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169 350,0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141 364,6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160 165,7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212 200,0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197 485,4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5" name="Таблица 4"/>
          <p:cNvGraphicFramePr>
            <a:graphicFrameLocks noGrp="1"/>
          </p:cNvGraphicFramePr>
          <p:nvPr/>
        </p:nvGraphicFramePr>
        <p:xfrm>
          <a:off x="395536" y="3428999"/>
          <a:ext cx="8496944" cy="3240366"/>
        </p:xfrm>
        <a:graphic>
          <a:graphicData uri="http://schemas.openxmlformats.org/drawingml/2006/table">
            <a:tbl>
              <a:tblPr/>
              <a:tblGrid>
                <a:gridCol w="338437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263917">
                <a:tc gridSpan="6">
                  <a:txBody>
                    <a:bodyPr/>
                    <a:lstStyle/>
                    <a:p>
                      <a:pPr algn="ctr" fontAlgn="b"/>
                      <a:r>
                        <a:rPr lang="ru-RU" sz="1200" b="1" dirty="0">
                          <a:latin typeface="Times New Roman" pitchFamily="18" charset="0"/>
                          <a:cs typeface="Times New Roman" pitchFamily="18" charset="0"/>
                        </a:rPr>
                        <a:t>РАСХОДЫ НА НАЦИОНАЛЬНУЮ ЭКОНОМИКУ (ТЫС. РУБ.)</a:t>
                      </a:r>
                      <a:r>
                        <a:rPr lang="ru-RU" sz="1200" b="1"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7279">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Структура расходов</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2020 год (факт) </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2021 год (план)</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2022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2023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2024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263917">
                <a:tc>
                  <a:txBody>
                    <a:bodyPr/>
                    <a:lstStyle/>
                    <a:p>
                      <a:pPr algn="l" fontAlgn="b"/>
                      <a:r>
                        <a:rPr lang="ru-RU" sz="1100" b="0" i="0" u="none" strike="noStrike" dirty="0">
                          <a:solidFill>
                            <a:srgbClr val="000000"/>
                          </a:solidFill>
                          <a:latin typeface="Calibri"/>
                        </a:rPr>
                        <a:t> </a:t>
                      </a:r>
                      <a:r>
                        <a:rPr lang="ru-RU" sz="1100" dirty="0"/>
                        <a:t>Общеэкономические вопросы</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136 438,5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120 084,3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145 682,0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129 358,3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132 972,3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63917">
                <a:tc>
                  <a:txBody>
                    <a:bodyPr/>
                    <a:lstStyle/>
                    <a:p>
                      <a:pPr algn="l" fontAlgn="b"/>
                      <a:r>
                        <a:rPr lang="ru-RU" sz="1100" b="0" i="0" u="none" strike="noStrike" dirty="0">
                          <a:solidFill>
                            <a:srgbClr val="000000"/>
                          </a:solidFill>
                          <a:latin typeface="Calibri"/>
                        </a:rPr>
                        <a:t> </a:t>
                      </a:r>
                      <a:r>
                        <a:rPr lang="ru-RU" sz="1100" dirty="0"/>
                        <a:t>Топливно-энергетический комплекс</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47 260,0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41 315,2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4</a:t>
                      </a:r>
                      <a:r>
                        <a:rPr lang="en-US" sz="1200" b="0" i="0" u="none" strike="noStrike" dirty="0">
                          <a:solidFill>
                            <a:srgbClr val="000000"/>
                          </a:solidFill>
                          <a:latin typeface="Times New Roman"/>
                        </a:rPr>
                        <a:t>1</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842</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44 083,9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263917">
                <a:tc>
                  <a:txBody>
                    <a:bodyPr/>
                    <a:lstStyle/>
                    <a:p>
                      <a:pPr algn="l" fontAlgn="b"/>
                      <a:r>
                        <a:rPr lang="ru-RU" sz="1100" b="0" i="0" u="none" strike="noStrike" dirty="0">
                          <a:solidFill>
                            <a:srgbClr val="000000"/>
                          </a:solidFill>
                          <a:latin typeface="Calibri"/>
                        </a:rPr>
                        <a:t> </a:t>
                      </a:r>
                      <a:r>
                        <a:rPr lang="ru-RU" sz="1100" dirty="0"/>
                        <a:t>Сельское хозяйство и рыболовство</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710 561,1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569 665,4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0" i="0" u="none" strike="noStrike" dirty="0">
                          <a:solidFill>
                            <a:srgbClr val="000000"/>
                          </a:solidFill>
                          <a:latin typeface="Times New Roman"/>
                        </a:rPr>
                        <a:t>840</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083</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72</a:t>
                      </a:r>
                      <a:r>
                        <a:rPr lang="en-US" sz="1200" b="0" i="0" u="none" strike="noStrike" dirty="0">
                          <a:solidFill>
                            <a:srgbClr val="000000"/>
                          </a:solidFill>
                          <a:latin typeface="Times New Roman"/>
                        </a:rPr>
                        <a:t>4</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343</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7</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6</a:t>
                      </a:r>
                      <a:r>
                        <a:rPr lang="en-US" sz="1200" b="0" i="0" u="none" strike="noStrike" dirty="0">
                          <a:solidFill>
                            <a:srgbClr val="000000"/>
                          </a:solidFill>
                          <a:latin typeface="Times New Roman"/>
                        </a:rPr>
                        <a:t>05</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191</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7</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263917">
                <a:tc>
                  <a:txBody>
                    <a:bodyPr/>
                    <a:lstStyle/>
                    <a:p>
                      <a:pPr algn="l" fontAlgn="b"/>
                      <a:r>
                        <a:rPr lang="ru-RU" sz="1100" b="0" i="0" u="none" strike="noStrike" dirty="0">
                          <a:solidFill>
                            <a:srgbClr val="000000"/>
                          </a:solidFill>
                          <a:latin typeface="Calibri"/>
                        </a:rPr>
                        <a:t> </a:t>
                      </a:r>
                      <a:r>
                        <a:rPr lang="ru-RU" sz="1100" dirty="0"/>
                        <a:t>Водное хозяйство </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111 918,6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156 884,0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333 4</a:t>
                      </a:r>
                      <a:r>
                        <a:rPr lang="en-US" sz="1200" b="0" i="0" u="none" strike="noStrike" dirty="0">
                          <a:solidFill>
                            <a:srgbClr val="000000"/>
                          </a:solidFill>
                          <a:latin typeface="Times New Roman"/>
                        </a:rPr>
                        <a:t>47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17</a:t>
                      </a:r>
                      <a:r>
                        <a:rPr lang="en-US" sz="1200" b="0" i="0" u="none" strike="noStrike" dirty="0">
                          <a:solidFill>
                            <a:srgbClr val="000000"/>
                          </a:solidFill>
                          <a:latin typeface="Times New Roman"/>
                        </a:rPr>
                        <a:t>0</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963</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6</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95 </a:t>
                      </a:r>
                      <a:r>
                        <a:rPr lang="en-US" sz="1200" b="0" i="0" u="none" strike="noStrike" dirty="0">
                          <a:solidFill>
                            <a:srgbClr val="000000"/>
                          </a:solidFill>
                          <a:latin typeface="Times New Roman"/>
                        </a:rPr>
                        <a:t>652</a:t>
                      </a:r>
                      <a:r>
                        <a:rPr lang="ru-RU" sz="1200" b="0" i="0" u="none" strike="noStrike" dirty="0">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263917">
                <a:tc>
                  <a:txBody>
                    <a:bodyPr/>
                    <a:lstStyle/>
                    <a:p>
                      <a:pPr algn="l" fontAlgn="b"/>
                      <a:r>
                        <a:rPr lang="ru-RU" sz="1100" b="0" i="0" u="none" strike="noStrike" dirty="0">
                          <a:solidFill>
                            <a:srgbClr val="000000"/>
                          </a:solidFill>
                          <a:latin typeface="Calibri"/>
                        </a:rPr>
                        <a:t> </a:t>
                      </a:r>
                      <a:r>
                        <a:rPr lang="ru-RU" sz="1100" dirty="0"/>
                        <a:t>Лесное хозяйство</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120 743,2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108 569,8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a:t>
                      </a:r>
                      <a:r>
                        <a:rPr lang="en-US" sz="1200" b="0" i="0" u="none" strike="noStrike" dirty="0">
                          <a:solidFill>
                            <a:srgbClr val="000000"/>
                          </a:solidFill>
                          <a:latin typeface="Times New Roman"/>
                        </a:rPr>
                        <a:t>21</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488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1 </a:t>
                      </a:r>
                      <a:r>
                        <a:rPr lang="en-US" sz="1200" b="0" i="0" u="none" strike="noStrike" dirty="0">
                          <a:solidFill>
                            <a:srgbClr val="000000"/>
                          </a:solidFill>
                          <a:latin typeface="Times New Roman"/>
                        </a:rPr>
                        <a:t>324</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8</a:t>
                      </a:r>
                      <a:r>
                        <a:rPr lang="en-US" sz="1200" b="0" i="0" u="none" strike="noStrike" dirty="0">
                          <a:solidFill>
                            <a:srgbClr val="000000"/>
                          </a:solidFill>
                          <a:latin typeface="Times New Roman"/>
                        </a:rPr>
                        <a:t>4</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668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263917">
                <a:tc>
                  <a:txBody>
                    <a:bodyPr/>
                    <a:lstStyle/>
                    <a:p>
                      <a:pPr algn="l" fontAlgn="b"/>
                      <a:r>
                        <a:rPr lang="ru-RU" sz="1100" b="0" i="0" u="none" strike="noStrike" dirty="0">
                          <a:solidFill>
                            <a:srgbClr val="000000"/>
                          </a:solidFill>
                          <a:latin typeface="Calibri"/>
                        </a:rPr>
                        <a:t> </a:t>
                      </a:r>
                      <a:r>
                        <a:rPr lang="ru-RU" sz="1100" dirty="0"/>
                        <a:t>Транспорт</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56 227,9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16 094,8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15 199,9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15 595,6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3 600,0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263917">
                <a:tc>
                  <a:txBody>
                    <a:bodyPr/>
                    <a:lstStyle/>
                    <a:p>
                      <a:pPr algn="l" fontAlgn="b"/>
                      <a:r>
                        <a:rPr lang="ru-RU" sz="1100" b="0" i="0" u="none" strike="noStrike" dirty="0">
                          <a:solidFill>
                            <a:srgbClr val="000000"/>
                          </a:solidFill>
                          <a:latin typeface="Calibri"/>
                        </a:rPr>
                        <a:t> </a:t>
                      </a:r>
                      <a:r>
                        <a:rPr lang="ru-RU" sz="1100" dirty="0"/>
                        <a:t>Дорожное хозяйство (дорожные фонды) </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5 591 168,9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7 919 295,7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0" i="0" u="none" strike="noStrike" dirty="0">
                          <a:solidFill>
                            <a:srgbClr val="000000"/>
                          </a:solidFill>
                          <a:latin typeface="Times New Roman"/>
                        </a:rPr>
                        <a:t>5</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848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332</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0" i="0" u="none" strike="noStrike" dirty="0">
                          <a:solidFill>
                            <a:srgbClr val="000000"/>
                          </a:solidFill>
                          <a:latin typeface="Times New Roman"/>
                        </a:rPr>
                        <a:t>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499</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838</a:t>
                      </a:r>
                      <a:r>
                        <a:rPr lang="ru-RU" sz="1200" b="0" i="0" u="none" strike="noStrike" dirty="0">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0" i="0" u="none" strike="noStrike" dirty="0">
                          <a:solidFill>
                            <a:srgbClr val="000000"/>
                          </a:solidFill>
                          <a:latin typeface="Times New Roman"/>
                        </a:rPr>
                        <a:t>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704</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244</a:t>
                      </a:r>
                      <a:r>
                        <a:rPr lang="ru-RU" sz="1200" b="0" i="0" u="none" strike="noStrike" dirty="0">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263917">
                <a:tc>
                  <a:txBody>
                    <a:bodyPr/>
                    <a:lstStyle/>
                    <a:p>
                      <a:pPr algn="l" fontAlgn="b"/>
                      <a:r>
                        <a:rPr lang="ru-RU" sz="1100" b="0" i="0" u="none" strike="noStrike" dirty="0">
                          <a:solidFill>
                            <a:srgbClr val="000000"/>
                          </a:solidFill>
                          <a:latin typeface="Calibri"/>
                        </a:rPr>
                        <a:t> </a:t>
                      </a:r>
                      <a:r>
                        <a:rPr lang="ru-RU" sz="1100" dirty="0"/>
                        <a:t>Связь и информатика</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110 325,6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205 672,0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12</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725</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7</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a:t>
                      </a:r>
                      <a:r>
                        <a:rPr lang="en-US" sz="1200" b="0" i="0" u="none" strike="noStrike" dirty="0">
                          <a:solidFill>
                            <a:srgbClr val="000000"/>
                          </a:solidFill>
                          <a:latin typeface="Times New Roman"/>
                        </a:rPr>
                        <a:t>14</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631</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1</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9</a:t>
                      </a:r>
                      <a:r>
                        <a:rPr lang="en-US" sz="1200" b="0" i="0" u="none" strike="noStrike" dirty="0">
                          <a:solidFill>
                            <a:srgbClr val="000000"/>
                          </a:solidFill>
                          <a:latin typeface="Times New Roman"/>
                        </a:rPr>
                        <a:t>4</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926</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4</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263917">
                <a:tc>
                  <a:txBody>
                    <a:bodyPr/>
                    <a:lstStyle/>
                    <a:p>
                      <a:pPr algn="l" fontAlgn="b"/>
                      <a:r>
                        <a:rPr lang="ru-RU" sz="1100" b="0" i="0" u="none" strike="noStrike" dirty="0">
                          <a:solidFill>
                            <a:srgbClr val="000000"/>
                          </a:solidFill>
                          <a:latin typeface="Calibri"/>
                        </a:rPr>
                        <a:t> </a:t>
                      </a:r>
                      <a:r>
                        <a:rPr lang="ru-RU" sz="1100" dirty="0"/>
                        <a:t>Другие вопросы в области национальной экономики</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332 436,6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0" i="0" u="none" strike="noStrike" dirty="0">
                          <a:solidFill>
                            <a:srgbClr val="000000"/>
                          </a:solidFill>
                          <a:latin typeface="Times New Roman"/>
                        </a:rPr>
                        <a:t>162 993,6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0" i="0" u="none" strike="noStrike" dirty="0">
                          <a:solidFill>
                            <a:srgbClr val="000000"/>
                          </a:solidFill>
                          <a:latin typeface="Times New Roman"/>
                        </a:rPr>
                        <a:t>902</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419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1</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0" i="0" u="none" strike="noStrike" dirty="0">
                          <a:solidFill>
                            <a:srgbClr val="000000"/>
                          </a:solidFill>
                          <a:latin typeface="Times New Roman"/>
                        </a:rPr>
                        <a:t>1</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566</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888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200" b="0" i="0" u="none" strike="noStrike" dirty="0">
                          <a:solidFill>
                            <a:srgbClr val="000000"/>
                          </a:solidFill>
                          <a:latin typeface="Times New Roman"/>
                        </a:rPr>
                        <a:t>1 </a:t>
                      </a:r>
                      <a:r>
                        <a:rPr lang="en-US" sz="1200" b="0" i="0" u="none" strike="noStrike" dirty="0">
                          <a:solidFill>
                            <a:srgbClr val="000000"/>
                          </a:solidFill>
                          <a:latin typeface="Times New Roman"/>
                        </a:rPr>
                        <a:t>240</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010</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0</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r h="263917">
                <a:tc>
                  <a:txBody>
                    <a:bodyPr/>
                    <a:lstStyle/>
                    <a:p>
                      <a:pPr algn="l" fontAlgn="b"/>
                      <a:r>
                        <a:rPr lang="ru-RU" sz="1100" b="1" i="0" u="none" strike="noStrike" dirty="0">
                          <a:solidFill>
                            <a:srgbClr val="000000"/>
                          </a:solidFill>
                          <a:latin typeface="Calibri"/>
                        </a:rPr>
                        <a:t> </a:t>
                      </a:r>
                      <a:r>
                        <a:rPr lang="ru-RU" sz="1100" b="1" dirty="0"/>
                        <a:t>ВСЕГО</a:t>
                      </a:r>
                      <a:endParaRPr lang="ru-R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7 217 080,4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1195" b="1" i="0" u="none" strike="noStrike" dirty="0">
                          <a:solidFill>
                            <a:srgbClr val="000000"/>
                          </a:solidFill>
                          <a:latin typeface="Times New Roman"/>
                        </a:rPr>
                        <a:t>9 300 574,8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195" b="1" i="0" u="none" strike="noStrike" dirty="0">
                          <a:solidFill>
                            <a:srgbClr val="000000"/>
                          </a:solidFill>
                          <a:latin typeface="Times New Roman"/>
                        </a:rPr>
                        <a:t>8</a:t>
                      </a:r>
                      <a:r>
                        <a:rPr lang="ru-RU" sz="1195" b="1" i="0" u="none" strike="noStrike" dirty="0">
                          <a:solidFill>
                            <a:srgbClr val="000000"/>
                          </a:solidFill>
                          <a:latin typeface="Times New Roman"/>
                        </a:rPr>
                        <a:t> 3</a:t>
                      </a:r>
                      <a:r>
                        <a:rPr lang="en-US" sz="1195" b="1" i="0" u="none" strike="noStrike" dirty="0">
                          <a:solidFill>
                            <a:srgbClr val="000000"/>
                          </a:solidFill>
                          <a:latin typeface="Times New Roman"/>
                        </a:rPr>
                        <a:t>7</a:t>
                      </a:r>
                      <a:r>
                        <a:rPr lang="ru-RU" sz="1195" b="1" i="0" u="none" strike="noStrike" dirty="0">
                          <a:solidFill>
                            <a:srgbClr val="000000"/>
                          </a:solidFill>
                          <a:latin typeface="Times New Roman"/>
                        </a:rPr>
                        <a:t>7 </a:t>
                      </a:r>
                      <a:r>
                        <a:rPr lang="en-US" sz="1195" b="1" i="0" u="none" strike="noStrike" dirty="0">
                          <a:solidFill>
                            <a:srgbClr val="000000"/>
                          </a:solidFill>
                          <a:latin typeface="Times New Roman"/>
                        </a:rPr>
                        <a:t>221</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2</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195" b="1" i="0" u="none" strike="noStrike" dirty="0">
                          <a:solidFill>
                            <a:srgbClr val="000000"/>
                          </a:solidFill>
                          <a:latin typeface="Times New Roman"/>
                        </a:rPr>
                        <a:t>6</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302</a:t>
                      </a:r>
                      <a:r>
                        <a:rPr lang="ru-RU" sz="1195" b="1" i="0" u="none" strike="noStrike" dirty="0">
                          <a:solidFill>
                            <a:srgbClr val="000000"/>
                          </a:solidFill>
                          <a:latin typeface="Times New Roman"/>
                        </a:rPr>
                        <a:t> 9</a:t>
                      </a:r>
                      <a:r>
                        <a:rPr lang="en-US" sz="1195" b="1" i="0" u="none" strike="noStrike" dirty="0">
                          <a:solidFill>
                            <a:srgbClr val="000000"/>
                          </a:solidFill>
                          <a:latin typeface="Times New Roman"/>
                        </a:rPr>
                        <a:t>43</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195" b="1" i="0" u="none" strike="noStrike" dirty="0">
                          <a:solidFill>
                            <a:srgbClr val="000000"/>
                          </a:solidFill>
                          <a:latin typeface="Times New Roman"/>
                        </a:rPr>
                        <a:t>6</a:t>
                      </a:r>
                      <a:r>
                        <a:rPr lang="ru-RU" sz="1195" b="1" i="0" u="none" strike="noStrike" dirty="0">
                          <a:solidFill>
                            <a:srgbClr val="000000"/>
                          </a:solidFill>
                          <a:latin typeface="Times New Roman"/>
                        </a:rPr>
                        <a:t> 0</a:t>
                      </a:r>
                      <a:r>
                        <a:rPr lang="en-US" sz="1195" b="1" i="0" u="none" strike="noStrike" dirty="0">
                          <a:solidFill>
                            <a:srgbClr val="000000"/>
                          </a:solidFill>
                          <a:latin typeface="Times New Roman"/>
                        </a:rPr>
                        <a:t>04</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742</a:t>
                      </a:r>
                      <a:r>
                        <a:rPr lang="ru-RU" sz="1195" b="1" i="0" u="none" strike="noStrike" dirty="0">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
        <p:nvSpPr>
          <p:cNvPr id="7" name="Номер слайда 6"/>
          <p:cNvSpPr>
            <a:spLocks noGrp="1"/>
          </p:cNvSpPr>
          <p:nvPr>
            <p:ph type="sldNum" sz="quarter" idx="12"/>
          </p:nvPr>
        </p:nvSpPr>
        <p:spPr>
          <a:xfrm>
            <a:off x="6553200" y="6669360"/>
            <a:ext cx="2590800" cy="188640"/>
          </a:xfrm>
        </p:spPr>
        <p:txBody>
          <a:bodyPr/>
          <a:lstStyle/>
          <a:p>
            <a:fld id="{055EE535-72A8-4E0F-A886-40F55435ED15}" type="slidenum">
              <a:rPr lang="ru-RU" smtClean="0"/>
              <a:pPr/>
              <a:t>28</a:t>
            </a:fld>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2">
              <a:lumMod val="9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2" name="Таблица 1"/>
          <p:cNvGraphicFramePr>
            <a:graphicFrameLocks noGrp="1"/>
          </p:cNvGraphicFramePr>
          <p:nvPr/>
        </p:nvGraphicFramePr>
        <p:xfrm>
          <a:off x="179514" y="209974"/>
          <a:ext cx="8856984" cy="1562841"/>
        </p:xfrm>
        <a:graphic>
          <a:graphicData uri="http://schemas.openxmlformats.org/drawingml/2006/table">
            <a:tbl>
              <a:tblPr/>
              <a:tblGrid>
                <a:gridCol w="388843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90">
                  <a:extLst>
                    <a:ext uri="{9D8B030D-6E8A-4147-A177-3AD203B41FA5}">
                      <a16:colId xmlns:a16="http://schemas.microsoft.com/office/drawing/2014/main" val="20005"/>
                    </a:ext>
                  </a:extLst>
                </a:gridCol>
              </a:tblGrid>
              <a:tr h="214619">
                <a:tc gridSpan="6">
                  <a:txBody>
                    <a:bodyPr/>
                    <a:lstStyle/>
                    <a:p>
                      <a:pPr algn="ctr" fontAlgn="b"/>
                      <a:r>
                        <a:rPr lang="ru-RU" sz="1200" b="1" dirty="0">
                          <a:latin typeface="Times New Roman" pitchFamily="18" charset="0"/>
                          <a:cs typeface="Times New Roman" pitchFamily="18" charset="0"/>
                        </a:rPr>
                        <a:t>РАСХОДЫ НА ЖИЛИЩНО-КОММУНАЛЬНОЕ ХОЗЯЙСТВО (ТЫС. РУБ.) </a:t>
                      </a:r>
                      <a:r>
                        <a:rPr lang="ru-RU" sz="1200" b="0"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75127">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2020 год (факт)</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2021 год (план)</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2022 год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2023 год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2024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14619">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Жилищное хозяйство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38 982,4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240 183,3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18 773,1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18 773,1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18 773,1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14619">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Коммунальное хозяйство</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2 286 117,8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1 133 389,9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a:t>
                      </a:r>
                      <a:r>
                        <a:rPr lang="en-US" sz="1200" b="0" i="0" u="none" strike="noStrike" dirty="0">
                          <a:solidFill>
                            <a:srgbClr val="000000"/>
                          </a:solidFill>
                          <a:latin typeface="Times New Roman"/>
                        </a:rPr>
                        <a:t> 153</a:t>
                      </a:r>
                      <a:r>
                        <a:rPr lang="en-US" sz="1200" b="0" i="0" u="none" strike="noStrike" baseline="0" dirty="0">
                          <a:solidFill>
                            <a:srgbClr val="000000"/>
                          </a:solidFill>
                          <a:latin typeface="Times New Roman"/>
                        </a:rPr>
                        <a:t> </a:t>
                      </a:r>
                      <a:r>
                        <a:rPr lang="en-US" sz="1200" b="0" i="0" u="none" strike="noStrike" dirty="0">
                          <a:solidFill>
                            <a:srgbClr val="000000"/>
                          </a:solidFill>
                          <a:latin typeface="Times New Roman"/>
                        </a:rPr>
                        <a:t>502</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4</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b="0" i="0" u="none" strike="noStrike" dirty="0">
                          <a:solidFill>
                            <a:srgbClr val="000000"/>
                          </a:solidFill>
                          <a:latin typeface="Times New Roman"/>
                        </a:rPr>
                        <a:t>1</a:t>
                      </a:r>
                      <a:r>
                        <a:rPr lang="en-US" sz="1200" b="0" i="0" u="none" strike="noStrike" baseline="0" dirty="0">
                          <a:solidFill>
                            <a:srgbClr val="000000"/>
                          </a:solidFill>
                          <a:latin typeface="Times New Roman"/>
                        </a:rPr>
                        <a:t> 189 139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687 347,6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14619">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Благоустройство</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306 942,3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174 076,2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a:t>
                      </a:r>
                      <a:r>
                        <a:rPr lang="en-US" sz="1200" b="0" i="0" u="none" strike="noStrike" dirty="0">
                          <a:solidFill>
                            <a:srgbClr val="000000"/>
                          </a:solidFill>
                          <a:latin typeface="Times New Roman"/>
                        </a:rPr>
                        <a:t>2</a:t>
                      </a:r>
                      <a:r>
                        <a:rPr lang="ru-RU" sz="1200" b="0" i="0" u="none" strike="noStrike" dirty="0">
                          <a:solidFill>
                            <a:srgbClr val="000000"/>
                          </a:solidFill>
                          <a:latin typeface="Times New Roman"/>
                        </a:rPr>
                        <a:t>9 4</a:t>
                      </a:r>
                      <a:r>
                        <a:rPr lang="en-US" sz="1200" b="0" i="0" u="none" strike="noStrike" dirty="0">
                          <a:solidFill>
                            <a:srgbClr val="000000"/>
                          </a:solidFill>
                          <a:latin typeface="Times New Roman"/>
                        </a:rPr>
                        <a:t>62</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1</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14</a:t>
                      </a:r>
                      <a:r>
                        <a:rPr lang="en-US" sz="1200" b="0" i="0" u="none" strike="noStrike" dirty="0">
                          <a:solidFill>
                            <a:srgbClr val="000000"/>
                          </a:solidFill>
                          <a:latin typeface="Times New Roman"/>
                        </a:rPr>
                        <a:t>9</a:t>
                      </a:r>
                      <a:r>
                        <a:rPr lang="ru-RU" sz="1200" b="0" i="0" u="none" strike="noStrike" dirty="0">
                          <a:solidFill>
                            <a:srgbClr val="000000"/>
                          </a:solidFill>
                          <a:latin typeface="Times New Roman"/>
                        </a:rPr>
                        <a:t> 2</a:t>
                      </a:r>
                      <a:r>
                        <a:rPr lang="en-US" sz="1200" b="0" i="0" u="none" strike="noStrike" dirty="0">
                          <a:solidFill>
                            <a:srgbClr val="000000"/>
                          </a:solidFill>
                          <a:latin typeface="Times New Roman"/>
                        </a:rPr>
                        <a:t>21</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a:t>
                      </a:r>
                      <a:r>
                        <a:rPr lang="en-US" sz="1200" b="0" i="0" u="none" strike="noStrike" dirty="0">
                          <a:solidFill>
                            <a:srgbClr val="000000"/>
                          </a:solidFill>
                          <a:latin typeface="Times New Roman"/>
                        </a:rPr>
                        <a:t>61 571</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8</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14619">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Другие вопросы в области жилищно-коммунального хозяйства</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132 681,8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175 827,3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93 </a:t>
                      </a:r>
                      <a:r>
                        <a:rPr lang="en-US" sz="1200" b="0" i="0" u="none" strike="noStrike" dirty="0">
                          <a:solidFill>
                            <a:srgbClr val="000000"/>
                          </a:solidFill>
                          <a:latin typeface="Times New Roman"/>
                        </a:rPr>
                        <a:t>411</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b="0" i="0" u="none" strike="noStrike" dirty="0">
                          <a:solidFill>
                            <a:srgbClr val="000000"/>
                          </a:solidFill>
                          <a:latin typeface="Times New Roman"/>
                        </a:rPr>
                        <a:t>116</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598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4</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en-US" sz="1200" b="0" i="0" u="none" strike="noStrike" dirty="0">
                          <a:solidFill>
                            <a:srgbClr val="000000"/>
                          </a:solidFill>
                          <a:latin typeface="Times New Roman" pitchFamily="18" charset="0"/>
                          <a:cs typeface="Times New Roman" pitchFamily="18" charset="0"/>
                        </a:rPr>
                        <a:t>30 02</a:t>
                      </a:r>
                      <a:r>
                        <a:rPr lang="ru-RU" sz="1200" b="0" i="0" u="none" strike="noStrike" dirty="0">
                          <a:solidFill>
                            <a:srgbClr val="000000"/>
                          </a:solidFill>
                          <a:latin typeface="Times New Roman" pitchFamily="18" charset="0"/>
                          <a:cs typeface="Times New Roman" pitchFamily="18" charset="0"/>
                        </a:rPr>
                        <a:t>0,</a:t>
                      </a:r>
                      <a:r>
                        <a:rPr lang="en-US" sz="1200" b="0" i="0" u="none" strike="noStrike" dirty="0">
                          <a:solidFill>
                            <a:srgbClr val="000000"/>
                          </a:solidFill>
                          <a:latin typeface="Times New Roman" pitchFamily="18" charset="0"/>
                          <a:cs typeface="Times New Roman" pitchFamily="18" charset="0"/>
                        </a:rPr>
                        <a:t>7</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14619">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ВСЕГО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2 764 724,3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1 723 476,7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1 4</a:t>
                      </a:r>
                      <a:r>
                        <a:rPr lang="en-US" sz="1195" b="1" i="0" u="none" strike="noStrike" dirty="0">
                          <a:solidFill>
                            <a:srgbClr val="000000"/>
                          </a:solidFill>
                          <a:latin typeface="Times New Roman"/>
                        </a:rPr>
                        <a:t>95</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149</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1</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 </a:t>
                      </a:r>
                      <a:r>
                        <a:rPr lang="en-US" sz="1195" b="1" i="0" u="none" strike="noStrike" dirty="0">
                          <a:solidFill>
                            <a:srgbClr val="000000"/>
                          </a:solidFill>
                          <a:latin typeface="Times New Roman"/>
                        </a:rPr>
                        <a:t>473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732</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3</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8</a:t>
                      </a:r>
                      <a:r>
                        <a:rPr lang="en-US" sz="1195" b="1" i="0" u="none" strike="noStrike" dirty="0">
                          <a:solidFill>
                            <a:srgbClr val="000000"/>
                          </a:solidFill>
                          <a:latin typeface="Times New Roman"/>
                        </a:rPr>
                        <a:t>97</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713</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2</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4" name="Таблица 3"/>
          <p:cNvGraphicFramePr>
            <a:graphicFrameLocks noGrp="1"/>
          </p:cNvGraphicFramePr>
          <p:nvPr/>
        </p:nvGraphicFramePr>
        <p:xfrm>
          <a:off x="179514" y="1844826"/>
          <a:ext cx="8856984" cy="1841736"/>
        </p:xfrm>
        <a:graphic>
          <a:graphicData uri="http://schemas.openxmlformats.org/drawingml/2006/table">
            <a:tbl>
              <a:tblPr/>
              <a:tblGrid>
                <a:gridCol w="360039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08114">
                  <a:extLst>
                    <a:ext uri="{9D8B030D-6E8A-4147-A177-3AD203B41FA5}">
                      <a16:colId xmlns:a16="http://schemas.microsoft.com/office/drawing/2014/main" val="20005"/>
                    </a:ext>
                  </a:extLst>
                </a:gridCol>
              </a:tblGrid>
              <a:tr h="216022">
                <a:tc gridSpan="6">
                  <a:txBody>
                    <a:bodyPr/>
                    <a:lstStyle/>
                    <a:p>
                      <a:pPr algn="ctr" fontAlgn="b"/>
                      <a:r>
                        <a:rPr lang="ru-RU" sz="1200" b="1" dirty="0">
                          <a:latin typeface="Times New Roman" pitchFamily="18" charset="0"/>
                          <a:cs typeface="Times New Roman" pitchFamily="18" charset="0"/>
                        </a:rPr>
                        <a:t>РАСХОДЫ НА ОХРАНУ ОКРУЖАЮЩЕЙ СРЕДЫ (ТЫС. РУБ.)</a:t>
                      </a:r>
                      <a:r>
                        <a:rPr lang="ru-RU" sz="1200" b="1"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32048">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2020 год (факт)</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2021 год (план)</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2022 год </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2023 год </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2024 год </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00772">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Охрана объектов растительного и животного мира и среды их обитания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15 919,4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19 014,0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03</a:t>
                      </a:r>
                      <a:r>
                        <a:rPr lang="ru-RU" sz="1200" b="0" i="0" u="none" strike="noStrike" dirty="0">
                          <a:solidFill>
                            <a:srgbClr val="000000"/>
                          </a:solidFill>
                          <a:latin typeface="Times New Roman"/>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20 </a:t>
                      </a:r>
                      <a:r>
                        <a:rPr lang="en-US" sz="1200" b="0" i="0" u="none" strike="noStrike" dirty="0">
                          <a:solidFill>
                            <a:srgbClr val="000000"/>
                          </a:solidFill>
                          <a:latin typeface="Times New Roman"/>
                        </a:rPr>
                        <a:t>34</a:t>
                      </a:r>
                      <a:r>
                        <a:rPr lang="ru-RU" sz="1200" b="0" i="0" u="none" strike="noStrike" dirty="0">
                          <a:solidFill>
                            <a:srgbClr val="000000"/>
                          </a:solidFill>
                          <a:latin typeface="Times New Roman"/>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8</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88032">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Прикладные научные исследования в области охраны окружающей среды</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2 959,7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52028">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Другие вопросы в области охраны окружающей среды</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35 854,4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41 577,9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41 070,6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42 153,3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43 </a:t>
                      </a:r>
                      <a:r>
                        <a:rPr lang="en-US" sz="1200" b="0" i="0" u="none" strike="noStrike" dirty="0">
                          <a:solidFill>
                            <a:srgbClr val="000000"/>
                          </a:solidFill>
                          <a:latin typeface="Times New Roman"/>
                        </a:rPr>
                        <a:t>551</a:t>
                      </a:r>
                      <a:r>
                        <a:rPr lang="ru-RU" sz="1200" b="0" i="0" u="none" strike="noStrike" dirty="0">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52028">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ВСЕГО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54 733,5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61 191,9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59 </a:t>
                      </a:r>
                      <a:r>
                        <a:rPr lang="en-US" sz="1195" b="1" i="0" u="none" strike="noStrike" dirty="0">
                          <a:solidFill>
                            <a:srgbClr val="000000"/>
                          </a:solidFill>
                          <a:latin typeface="Times New Roman"/>
                        </a:rPr>
                        <a:t>802</a:t>
                      </a:r>
                      <a:r>
                        <a:rPr lang="ru-RU" sz="1195" b="1" i="0" u="none" strike="noStrike" dirty="0">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63 1</a:t>
                      </a:r>
                      <a:r>
                        <a:rPr lang="en-US" sz="1195" b="1" i="0" u="none" strike="noStrike" dirty="0">
                          <a:solidFill>
                            <a:srgbClr val="000000"/>
                          </a:solidFill>
                          <a:latin typeface="Times New Roman"/>
                        </a:rPr>
                        <a:t>9</a:t>
                      </a:r>
                      <a:r>
                        <a:rPr lang="ru-RU" sz="1195" b="1" i="0" u="none" strike="noStrike" dirty="0">
                          <a:solidFill>
                            <a:srgbClr val="000000"/>
                          </a:solidFill>
                          <a:latin typeface="Times New Roman"/>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45 134,3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5" name="Таблица 4"/>
          <p:cNvGraphicFramePr>
            <a:graphicFrameLocks noGrp="1"/>
          </p:cNvGraphicFramePr>
          <p:nvPr/>
        </p:nvGraphicFramePr>
        <p:xfrm>
          <a:off x="179514" y="3789036"/>
          <a:ext cx="8856984" cy="2866770"/>
        </p:xfrm>
        <a:graphic>
          <a:graphicData uri="http://schemas.openxmlformats.org/drawingml/2006/table">
            <a:tbl>
              <a:tblPr/>
              <a:tblGrid>
                <a:gridCol w="331236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936106">
                  <a:extLst>
                    <a:ext uri="{9D8B030D-6E8A-4147-A177-3AD203B41FA5}">
                      <a16:colId xmlns:a16="http://schemas.microsoft.com/office/drawing/2014/main" val="20005"/>
                    </a:ext>
                  </a:extLst>
                </a:gridCol>
              </a:tblGrid>
              <a:tr h="216028">
                <a:tc gridSpan="6">
                  <a:txBody>
                    <a:bodyPr/>
                    <a:lstStyle/>
                    <a:p>
                      <a:pPr algn="ctr" fontAlgn="b"/>
                      <a:r>
                        <a:rPr lang="ru-RU" sz="1200" b="1" dirty="0">
                          <a:latin typeface="Times New Roman" pitchFamily="18" charset="0"/>
                          <a:cs typeface="Times New Roman" pitchFamily="18" charset="0"/>
                        </a:rPr>
                        <a:t>РАСХОДЫ НА ОБРАЗОВАНИЕ (ТЫС. РУБ.) </a:t>
                      </a:r>
                      <a:r>
                        <a:rPr lang="ru-RU" sz="1200" b="1"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60040">
                <a:tc>
                  <a:txBody>
                    <a:bodyPr/>
                    <a:lstStyle/>
                    <a:p>
                      <a:pPr algn="ctr" fontAlgn="b"/>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2020 год (факт)</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2021 год (план)</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dirty="0">
                          <a:latin typeface="Times New Roman" pitchFamily="18" charset="0"/>
                          <a:cs typeface="Times New Roman" pitchFamily="18" charset="0"/>
                        </a:rPr>
                        <a:t>2022 год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2023 год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2024 год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7363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Дошкольное образование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1 285 079,3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1 432 072,9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1 4</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0 </a:t>
                      </a:r>
                      <a:r>
                        <a:rPr lang="en-US" sz="1200" b="0" i="0" u="none" strike="noStrike" dirty="0">
                          <a:solidFill>
                            <a:srgbClr val="000000"/>
                          </a:solidFill>
                          <a:latin typeface="Times New Roman"/>
                        </a:rPr>
                        <a:t>893</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1 340 154,3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1 315 367,3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7363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Общее образование</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3 035 538,3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3 339 117,4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 </a:t>
                      </a:r>
                      <a:r>
                        <a:rPr lang="en-US" sz="1200" b="0" i="0" u="none" strike="noStrike" dirty="0">
                          <a:solidFill>
                            <a:srgbClr val="000000"/>
                          </a:solidFill>
                          <a:latin typeface="Times New Roman"/>
                        </a:rPr>
                        <a:t>978</a:t>
                      </a:r>
                      <a:r>
                        <a:rPr lang="ru-RU" sz="1200" b="0" i="0" u="none" strike="noStrike" dirty="0">
                          <a:solidFill>
                            <a:srgbClr val="000000"/>
                          </a:solidFill>
                          <a:latin typeface="Times New Roman"/>
                        </a:rPr>
                        <a:t> 0</a:t>
                      </a:r>
                      <a:r>
                        <a:rPr lang="en-US" sz="1200" b="0" i="0" u="none" strike="noStrike" dirty="0">
                          <a:solidFill>
                            <a:srgbClr val="000000"/>
                          </a:solidFill>
                          <a:latin typeface="Times New Roman"/>
                        </a:rPr>
                        <a:t>87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b="0" i="0" u="none" strike="noStrike" dirty="0">
                          <a:solidFill>
                            <a:srgbClr val="000000"/>
                          </a:solidFill>
                          <a:latin typeface="Times New Roman"/>
                        </a:rPr>
                        <a:t>3</a:t>
                      </a:r>
                      <a:r>
                        <a:rPr lang="en-US" sz="1200" b="0" i="0" u="none" strike="noStrike" baseline="0" dirty="0">
                          <a:solidFill>
                            <a:srgbClr val="000000"/>
                          </a:solidFill>
                          <a:latin typeface="Times New Roman"/>
                        </a:rPr>
                        <a:t> 434</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869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4</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3 65</a:t>
                      </a:r>
                      <a:r>
                        <a:rPr lang="en-US" sz="1200" b="0" i="0" u="none" strike="noStrike" dirty="0">
                          <a:solidFill>
                            <a:srgbClr val="000000"/>
                          </a:solidFill>
                          <a:latin typeface="Times New Roman"/>
                        </a:rPr>
                        <a:t>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846</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1</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7363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Дополнительное образование детей</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389 575,9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330 263,2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a:t>
                      </a:r>
                      <a:r>
                        <a:rPr lang="en-US" sz="1200" b="0" i="0" u="none" strike="noStrike" dirty="0">
                          <a:solidFill>
                            <a:srgbClr val="000000"/>
                          </a:solidFill>
                          <a:latin typeface="Times New Roman"/>
                        </a:rPr>
                        <a:t>01</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59</a:t>
                      </a:r>
                      <a:r>
                        <a:rPr lang="ru-RU" sz="1200" b="0" i="0" u="none" strike="noStrike" dirty="0">
                          <a:solidFill>
                            <a:srgbClr val="000000"/>
                          </a:solidFill>
                          <a:latin typeface="Times New Roman"/>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474 573,0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491 391,3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7363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Среднее профессиональное образование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336 225,2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352 787,6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a:t>
                      </a:r>
                      <a:r>
                        <a:rPr lang="en-US" sz="1200" b="0" i="0" u="none" strike="noStrike" dirty="0">
                          <a:solidFill>
                            <a:srgbClr val="000000"/>
                          </a:solidFill>
                          <a:latin typeface="Times New Roman"/>
                        </a:rPr>
                        <a:t>93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009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7</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a:t>
                      </a:r>
                      <a:r>
                        <a:rPr lang="en-US" sz="1200" b="0" i="0" u="none" strike="noStrike" dirty="0">
                          <a:solidFill>
                            <a:srgbClr val="000000"/>
                          </a:solidFill>
                          <a:latin typeface="Times New Roman"/>
                        </a:rPr>
                        <a:t>70</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218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a:t>
                      </a:r>
                      <a:r>
                        <a:rPr lang="en-US" sz="1200" b="0" i="0" u="none" strike="noStrike" dirty="0">
                          <a:solidFill>
                            <a:srgbClr val="000000"/>
                          </a:solidFill>
                          <a:latin typeface="Times New Roman"/>
                        </a:rPr>
                        <a:t>84</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867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1</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7363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Профессиональная подготовка, переподготовка и повышение квалификации</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39 480,8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44 959,8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46 778,1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49 051,1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50 644,4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27363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Молодежная политика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20 428,8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86 210,6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b="0" i="0" u="none" strike="noStrike" dirty="0">
                          <a:solidFill>
                            <a:srgbClr val="000000"/>
                          </a:solidFill>
                          <a:latin typeface="Times New Roman"/>
                        </a:rPr>
                        <a:t>99</a:t>
                      </a:r>
                      <a:r>
                        <a:rPr lang="ru-RU" sz="1200" b="0" i="0" u="none" strike="noStrike" dirty="0">
                          <a:solidFill>
                            <a:srgbClr val="000000"/>
                          </a:solidFill>
                          <a:latin typeface="Times New Roman"/>
                        </a:rPr>
                        <a:t> 368,0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90 010,4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90 601,4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27363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Другие вопросы в области образования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422 743,3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440 609,2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32</a:t>
                      </a:r>
                      <a:r>
                        <a:rPr lang="en-US" sz="1200" b="0" i="0" u="none" strike="noStrike" dirty="0">
                          <a:solidFill>
                            <a:srgbClr val="000000"/>
                          </a:solidFill>
                          <a:latin typeface="Times New Roman"/>
                        </a:rPr>
                        <a:t>5</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679</a:t>
                      </a:r>
                      <a:r>
                        <a:rPr lang="ru-RU" sz="1200" b="0" i="0" u="none" strike="noStrike" dirty="0">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396 351,1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431 603,4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73631">
                <a:tc>
                  <a:txBody>
                    <a:bodyPr/>
                    <a:lstStyle/>
                    <a:p>
                      <a:pPr algn="l"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ВСЕГО </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5 529 071,6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6 026 020,7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6 </a:t>
                      </a:r>
                      <a:r>
                        <a:rPr lang="en-US" sz="1195" b="1" i="0" u="none" strike="noStrike" dirty="0">
                          <a:solidFill>
                            <a:srgbClr val="000000"/>
                          </a:solidFill>
                          <a:latin typeface="Times New Roman"/>
                        </a:rPr>
                        <a:t>7</a:t>
                      </a:r>
                      <a:r>
                        <a:rPr lang="ru-RU" sz="1195" b="1" i="0" u="none" strike="noStrike" dirty="0">
                          <a:solidFill>
                            <a:srgbClr val="000000"/>
                          </a:solidFill>
                          <a:latin typeface="Times New Roman"/>
                        </a:rPr>
                        <a:t>25 4</a:t>
                      </a:r>
                      <a:r>
                        <a:rPr lang="en-US" sz="1195" b="1" i="0" u="none" strike="noStrike" dirty="0">
                          <a:solidFill>
                            <a:srgbClr val="000000"/>
                          </a:solidFill>
                          <a:latin typeface="Times New Roman"/>
                        </a:rPr>
                        <a:t>0</a:t>
                      </a:r>
                      <a:r>
                        <a:rPr lang="ru-RU" sz="1195" b="1" i="0" u="none" strike="noStrike" dirty="0">
                          <a:solidFill>
                            <a:srgbClr val="000000"/>
                          </a:solidFill>
                          <a:latin typeface="Times New Roman"/>
                        </a:rPr>
                        <a:t>7,</a:t>
                      </a:r>
                      <a:r>
                        <a:rPr lang="en-US" sz="1195" b="1" i="0" u="none" strike="noStrike" dirty="0">
                          <a:solidFill>
                            <a:srgbClr val="000000"/>
                          </a:solidFill>
                          <a:latin typeface="Times New Roman"/>
                        </a:rPr>
                        <a:t>6</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95" b="1" i="0" u="none" strike="noStrike" dirty="0">
                          <a:solidFill>
                            <a:srgbClr val="000000"/>
                          </a:solidFill>
                          <a:latin typeface="Times New Roman"/>
                        </a:rPr>
                        <a:t>6</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155</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227</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5</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6 4</a:t>
                      </a:r>
                      <a:r>
                        <a:rPr lang="en-US" sz="1195" b="1" i="0" u="none" strike="noStrike" dirty="0">
                          <a:solidFill>
                            <a:srgbClr val="000000"/>
                          </a:solidFill>
                          <a:latin typeface="Times New Roman"/>
                        </a:rPr>
                        <a:t>18</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321</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0</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
        <p:nvSpPr>
          <p:cNvPr id="7" name="Номер слайда 6"/>
          <p:cNvSpPr>
            <a:spLocks noGrp="1"/>
          </p:cNvSpPr>
          <p:nvPr>
            <p:ph type="sldNum" sz="quarter" idx="12"/>
          </p:nvPr>
        </p:nvSpPr>
        <p:spPr>
          <a:xfrm>
            <a:off x="7010400" y="6669360"/>
            <a:ext cx="2133600" cy="188640"/>
          </a:xfrm>
        </p:spPr>
        <p:txBody>
          <a:bodyPr/>
          <a:lstStyle/>
          <a:p>
            <a:fld id="{055EE535-72A8-4E0F-A886-40F55435ED15}" type="slidenum">
              <a:rPr lang="ru-RU" smtClean="0"/>
              <a:pPr/>
              <a:t>29</a:t>
            </a:fld>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bg2"/>
          </a:solidFill>
          <a:ln w="76200">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Прямоугольник 7"/>
          <p:cNvSpPr/>
          <p:nvPr/>
        </p:nvSpPr>
        <p:spPr>
          <a:xfrm>
            <a:off x="2123728" y="188640"/>
            <a:ext cx="5400600" cy="864096"/>
          </a:xfrm>
          <a:prstGeom prst="rect">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Республика Адыгея</a:t>
            </a:r>
          </a:p>
        </p:txBody>
      </p:sp>
      <p:sp>
        <p:nvSpPr>
          <p:cNvPr id="22" name="Прямоугольник 21"/>
          <p:cNvSpPr/>
          <p:nvPr/>
        </p:nvSpPr>
        <p:spPr>
          <a:xfrm>
            <a:off x="3851920" y="1268760"/>
            <a:ext cx="4752528"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419" name="Picture 35" descr="https://ds03.infourok.ru/uploads/ex/0b18/0005eaff-4e505eaf/img2.jpg"/>
          <p:cNvPicPr>
            <a:picLocks noChangeAspect="1" noChangeArrowheads="1"/>
          </p:cNvPicPr>
          <p:nvPr/>
        </p:nvPicPr>
        <p:blipFill>
          <a:blip r:embed="rId2" cstate="print"/>
          <a:srcRect/>
          <a:stretch>
            <a:fillRect/>
          </a:stretch>
        </p:blipFill>
        <p:spPr bwMode="auto">
          <a:xfrm>
            <a:off x="539552" y="1124744"/>
            <a:ext cx="5904656" cy="5472608"/>
          </a:xfrm>
          <a:prstGeom prst="rect">
            <a:avLst/>
          </a:prstGeom>
          <a:noFill/>
          <a:effectLst>
            <a:softEdge rad="317500"/>
          </a:effectLst>
        </p:spPr>
      </p:pic>
      <p:sp>
        <p:nvSpPr>
          <p:cNvPr id="34" name="Прямоугольник 33"/>
          <p:cNvSpPr/>
          <p:nvPr/>
        </p:nvSpPr>
        <p:spPr>
          <a:xfrm>
            <a:off x="5652120" y="1124744"/>
            <a:ext cx="3240360" cy="5400600"/>
          </a:xfrm>
          <a:prstGeom prst="rect">
            <a:avLst/>
          </a:prstGeom>
          <a:solidFill>
            <a:schemeClr val="bg1"/>
          </a:solidFill>
          <a:ln>
            <a:solidFill>
              <a:schemeClr val="accent1">
                <a:lumMod val="20000"/>
                <a:lumOff val="8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Население Республики Адыгея </a:t>
            </a:r>
          </a:p>
          <a:p>
            <a:pPr algn="ctr"/>
            <a:r>
              <a:rPr lang="ru-RU" sz="1400" i="1" dirty="0">
                <a:solidFill>
                  <a:schemeClr val="tx1"/>
                </a:solidFill>
                <a:latin typeface="Times New Roman" pitchFamily="18" charset="0"/>
                <a:cs typeface="Times New Roman" pitchFamily="18" charset="0"/>
              </a:rPr>
              <a:t>463167 человек</a:t>
            </a:r>
          </a:p>
          <a:p>
            <a:pPr algn="ctr"/>
            <a:endParaRPr lang="ru-RU" sz="1400" i="1" dirty="0">
              <a:solidFill>
                <a:schemeClr val="tx1"/>
              </a:solidFill>
              <a:latin typeface="Times New Roman" pitchFamily="18" charset="0"/>
              <a:cs typeface="Times New Roman" pitchFamily="18" charset="0"/>
            </a:endParaRPr>
          </a:p>
        </p:txBody>
      </p:sp>
      <p:sp>
        <p:nvSpPr>
          <p:cNvPr id="9" name="TextBox 8"/>
          <p:cNvSpPr txBox="1"/>
          <p:nvPr/>
        </p:nvSpPr>
        <p:spPr>
          <a:xfrm>
            <a:off x="6084168" y="2971401"/>
            <a:ext cx="2232248" cy="313582"/>
          </a:xfrm>
          <a:prstGeom prst="rect">
            <a:avLst/>
          </a:prstGeom>
          <a:noFill/>
        </p:spPr>
        <p:txBody>
          <a:bodyPr wrap="square" rtlCol="0">
            <a:spAutoFit/>
          </a:bodyPr>
          <a:lstStyle/>
          <a:p>
            <a:r>
              <a:rPr lang="ru-RU" sz="1400" b="1" i="1" dirty="0">
                <a:latin typeface="Times New Roman" pitchFamily="18" charset="0"/>
                <a:cs typeface="Times New Roman" pitchFamily="18" charset="0"/>
              </a:rPr>
              <a:t>Площадь</a:t>
            </a:r>
            <a:r>
              <a:rPr lang="ru-RU" sz="1400" i="1" dirty="0">
                <a:latin typeface="Times New Roman" pitchFamily="18" charset="0"/>
                <a:cs typeface="Times New Roman" pitchFamily="18" charset="0"/>
              </a:rPr>
              <a:t> 7790 кв. км </a:t>
            </a:r>
          </a:p>
        </p:txBody>
      </p:sp>
      <p:sp>
        <p:nvSpPr>
          <p:cNvPr id="11" name="Прямоугольник 10"/>
          <p:cNvSpPr/>
          <p:nvPr/>
        </p:nvSpPr>
        <p:spPr>
          <a:xfrm>
            <a:off x="5220072" y="4005064"/>
            <a:ext cx="345638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u-RU" sz="1400" i="1" dirty="0">
              <a:solidFill>
                <a:schemeClr val="tx1"/>
              </a:solidFill>
              <a:latin typeface="Times New Roman" pitchFamily="18" charset="0"/>
              <a:cs typeface="Times New Roman" pitchFamily="18" charset="0"/>
            </a:endParaRPr>
          </a:p>
          <a:p>
            <a:pPr algn="ctr"/>
            <a:endParaRPr lang="ru-RU" sz="1400" i="1" dirty="0">
              <a:solidFill>
                <a:schemeClr val="tx1"/>
              </a:solidFill>
              <a:latin typeface="Times New Roman" pitchFamily="18" charset="0"/>
              <a:cs typeface="Times New Roman" pitchFamily="18" charset="0"/>
            </a:endParaRPr>
          </a:p>
          <a:p>
            <a:pPr algn="ctr"/>
            <a:r>
              <a:rPr lang="ru-RU" sz="1400" i="1" dirty="0">
                <a:solidFill>
                  <a:schemeClr val="tx1"/>
                </a:solidFill>
                <a:latin typeface="Times New Roman" pitchFamily="18" charset="0"/>
                <a:cs typeface="Times New Roman" pitchFamily="18" charset="0"/>
              </a:rPr>
              <a:t>Городское население – 217846 чел. (47%)</a:t>
            </a:r>
          </a:p>
          <a:p>
            <a:pPr algn="ctr"/>
            <a:r>
              <a:rPr lang="ru-RU" sz="1400" i="1" dirty="0">
                <a:solidFill>
                  <a:schemeClr val="tx1"/>
                </a:solidFill>
                <a:latin typeface="Times New Roman" pitchFamily="18" charset="0"/>
                <a:cs typeface="Times New Roman" pitchFamily="18" charset="0"/>
              </a:rPr>
              <a:t>Сельское население – 245321 чел. (53%)</a:t>
            </a:r>
          </a:p>
          <a:p>
            <a:pPr algn="ctr"/>
            <a:endParaRPr lang="ru-RU" sz="1200" dirty="0">
              <a:solidFill>
                <a:schemeClr val="bg1"/>
              </a:solidFill>
              <a:latin typeface="Times New Roman" pitchFamily="18" charset="0"/>
              <a:cs typeface="Times New Roman" pitchFamily="18" charset="0"/>
            </a:endParaRPr>
          </a:p>
          <a:p>
            <a:pPr algn="ctr"/>
            <a:endParaRPr lang="ru-RU" sz="1200" dirty="0">
              <a:solidFill>
                <a:schemeClr val="bg1"/>
              </a:solidFill>
              <a:latin typeface="Times New Roman" pitchFamily="18" charset="0"/>
              <a:cs typeface="Times New Roman" pitchFamily="18" charset="0"/>
            </a:endParaRPr>
          </a:p>
          <a:p>
            <a:pPr algn="ctr"/>
            <a:r>
              <a:rPr lang="ru-RU" sz="1400" i="1" dirty="0">
                <a:solidFill>
                  <a:schemeClr val="tx1"/>
                </a:solidFill>
                <a:latin typeface="Times New Roman" pitchFamily="18" charset="0"/>
                <a:cs typeface="Times New Roman" pitchFamily="18" charset="0"/>
              </a:rPr>
              <a:t>Мужчины – 216935 чел. (47%)</a:t>
            </a:r>
          </a:p>
          <a:p>
            <a:pPr algn="ctr"/>
            <a:r>
              <a:rPr lang="ru-RU" sz="1400" i="1" dirty="0">
                <a:solidFill>
                  <a:schemeClr val="tx1"/>
                </a:solidFill>
                <a:latin typeface="Times New Roman" pitchFamily="18" charset="0"/>
                <a:cs typeface="Times New Roman" pitchFamily="18" charset="0"/>
              </a:rPr>
              <a:t>Женщины – 246232 чел. (53%) </a:t>
            </a:r>
            <a:endParaRPr lang="ru-RU" sz="1400" i="1" dirty="0">
              <a:solidFill>
                <a:schemeClr val="tx1"/>
              </a:solidFill>
            </a:endParaRPr>
          </a:p>
        </p:txBody>
      </p:sp>
      <p:sp>
        <p:nvSpPr>
          <p:cNvPr id="13" name="Номер слайда 12"/>
          <p:cNvSpPr>
            <a:spLocks noGrp="1"/>
          </p:cNvSpPr>
          <p:nvPr>
            <p:ph type="sldNum" sz="quarter" idx="12"/>
          </p:nvPr>
        </p:nvSpPr>
        <p:spPr>
          <a:xfrm>
            <a:off x="7010400" y="6492875"/>
            <a:ext cx="2133600" cy="365125"/>
          </a:xfrm>
        </p:spPr>
        <p:txBody>
          <a:bodyPr/>
          <a:lstStyle/>
          <a:p>
            <a:fld id="{055EE535-72A8-4E0F-A886-40F55435ED15}" type="slidenum">
              <a:rPr lang="ru-RU" smtClean="0"/>
              <a:pPr/>
              <a:t>3</a:t>
            </a:fld>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2" name="Таблица 1"/>
          <p:cNvGraphicFramePr>
            <a:graphicFrameLocks noGrp="1"/>
          </p:cNvGraphicFramePr>
          <p:nvPr/>
        </p:nvGraphicFramePr>
        <p:xfrm>
          <a:off x="251518" y="188640"/>
          <a:ext cx="8568954" cy="1157089"/>
        </p:xfrm>
        <a:graphic>
          <a:graphicData uri="http://schemas.openxmlformats.org/drawingml/2006/table">
            <a:tbl>
              <a:tblPr/>
              <a:tblGrid>
                <a:gridCol w="360040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190500">
                <a:tc gridSpan="6">
                  <a:txBody>
                    <a:bodyPr/>
                    <a:lstStyle/>
                    <a:p>
                      <a:pPr algn="ctr" fontAlgn="b"/>
                      <a:r>
                        <a:rPr lang="ru-RU" sz="1200" b="1" dirty="0">
                          <a:latin typeface="Times New Roman" pitchFamily="18" charset="0"/>
                          <a:cs typeface="Times New Roman" pitchFamily="18" charset="0"/>
                        </a:rPr>
                        <a:t>РАСХОДЫ НА КУЛЬТУРУ, КИНЕМАТОГРАФИЮ (ТЫС. РУБ.)</a:t>
                      </a:r>
                      <a:r>
                        <a:rPr lang="ru-RU"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90500">
                <a:tc>
                  <a:txBody>
                    <a:bodyPr/>
                    <a:lstStyle/>
                    <a:p>
                      <a:pPr algn="ctr" fontAlgn="b"/>
                      <a:r>
                        <a:rPr lang="ru-RU" sz="1200" b="0"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2020 год (факт)</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2021 год (план)</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2022 год </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2023 год </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2024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95064">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Культура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883 605,0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834 996,7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648 224,4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1 001 132,8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1 045 010,2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90500">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Кинематография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1 595,3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2 056,3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4 654,4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4 751,4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4 854,8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90500">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Другие вопросы в области культуры, кинематографии</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48 480,2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53 458,8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53 368,2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55 107,8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55 883,2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190500">
                <a:tc>
                  <a:txBody>
                    <a:bodyPr/>
                    <a:lstStyle/>
                    <a:p>
                      <a:pPr algn="l"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ВСЕГО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933 680,5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890 511,8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706 247,0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1 060 992,0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1 105 748,2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3" name="Таблица 2"/>
          <p:cNvGraphicFramePr>
            <a:graphicFrameLocks noGrp="1"/>
          </p:cNvGraphicFramePr>
          <p:nvPr/>
        </p:nvGraphicFramePr>
        <p:xfrm>
          <a:off x="251520" y="1556790"/>
          <a:ext cx="8568954" cy="2955015"/>
        </p:xfrm>
        <a:graphic>
          <a:graphicData uri="http://schemas.openxmlformats.org/drawingml/2006/table">
            <a:tbl>
              <a:tblPr/>
              <a:tblGrid>
                <a:gridCol w="331236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936106">
                  <a:extLst>
                    <a:ext uri="{9D8B030D-6E8A-4147-A177-3AD203B41FA5}">
                      <a16:colId xmlns:a16="http://schemas.microsoft.com/office/drawing/2014/main" val="20005"/>
                    </a:ext>
                  </a:extLst>
                </a:gridCol>
              </a:tblGrid>
              <a:tr h="282471">
                <a:tc gridSpan="6">
                  <a:txBody>
                    <a:bodyPr/>
                    <a:lstStyle/>
                    <a:p>
                      <a:pPr algn="ctr" fontAlgn="b"/>
                      <a:r>
                        <a:rPr lang="ru-RU" sz="1200" b="1" dirty="0">
                          <a:latin typeface="Times New Roman" pitchFamily="18" charset="0"/>
                          <a:cs typeface="Times New Roman" pitchFamily="18" charset="0"/>
                        </a:rPr>
                        <a:t>РАСХОДЫ НА ЗДРАВООХРАНЕНИЕ (ТЫС.РУБ.)</a:t>
                      </a:r>
                      <a:r>
                        <a:rPr lang="ru-RU" sz="1200" b="0"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82471">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2020 год (факт)</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2021 год (план)</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2022 год </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2023 год </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2024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27148">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Стационарная медицинская помощь</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1 620 775,9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774 021,1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6</a:t>
                      </a:r>
                      <a:r>
                        <a:rPr lang="en-US" sz="1200" b="0" i="0" u="none" strike="noStrike" dirty="0">
                          <a:solidFill>
                            <a:srgbClr val="000000"/>
                          </a:solidFill>
                          <a:latin typeface="Times New Roman"/>
                        </a:rPr>
                        <a:t>98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745</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5</a:t>
                      </a:r>
                      <a:r>
                        <a:rPr lang="en-US" sz="1200" b="0" i="0" u="none" strike="noStrike" dirty="0">
                          <a:solidFill>
                            <a:srgbClr val="000000"/>
                          </a:solidFill>
                          <a:latin typeface="Times New Roman"/>
                        </a:rPr>
                        <a:t>92</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123</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6</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6</a:t>
                      </a:r>
                      <a:r>
                        <a:rPr lang="en-US" sz="1200" b="0" i="0" u="none" strike="noStrike" dirty="0">
                          <a:solidFill>
                            <a:srgbClr val="000000"/>
                          </a:solidFill>
                          <a:latin typeface="Times New Roman"/>
                        </a:rPr>
                        <a:t>36</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654</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6</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8247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Амбулаторная помощь</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1 286 500,9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980 340,6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latin typeface="Times New Roman"/>
                        </a:rPr>
                        <a:t>1</a:t>
                      </a:r>
                      <a:r>
                        <a:rPr lang="en-US" sz="1200" b="0" i="0" u="none" strike="noStrike" baseline="0" dirty="0">
                          <a:solidFill>
                            <a:srgbClr val="000000"/>
                          </a:solidFill>
                          <a:latin typeface="Times New Roman"/>
                        </a:rPr>
                        <a:t> 023 956</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4</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latin typeface="Times New Roman"/>
                        </a:rPr>
                        <a:t>900</a:t>
                      </a:r>
                      <a:r>
                        <a:rPr lang="ru-RU" sz="1200" b="0" i="0" u="none" strike="noStrike" dirty="0">
                          <a:solidFill>
                            <a:srgbClr val="000000"/>
                          </a:solidFill>
                          <a:latin typeface="Times New Roman"/>
                        </a:rPr>
                        <a:t> 5</a:t>
                      </a:r>
                      <a:r>
                        <a:rPr lang="en-US" sz="1200" b="0" i="0" u="none" strike="noStrike" dirty="0">
                          <a:solidFill>
                            <a:srgbClr val="000000"/>
                          </a:solidFill>
                          <a:latin typeface="Times New Roman"/>
                        </a:rPr>
                        <a:t>37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8</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9</a:t>
                      </a:r>
                      <a:r>
                        <a:rPr lang="en-US" sz="1200" b="0" i="0" u="none" strike="noStrike" dirty="0">
                          <a:solidFill>
                            <a:srgbClr val="000000"/>
                          </a:solidFill>
                          <a:latin typeface="Times New Roman"/>
                        </a:rPr>
                        <a:t>08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61,</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8247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Медицинская помощь в дневных стационарах всех типов</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6 983,7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7 363,9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7 053,2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7 573,9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7 675,4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8247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Скорая медицинская помощь</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168 041,9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100 507,6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75 699,5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67 707,6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69 832,0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8247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Санаторно-оздоровительная помощь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20 802,0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19 887,9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22 </a:t>
                      </a:r>
                      <a:r>
                        <a:rPr lang="en-US" sz="1200" b="0" i="0" u="none" strike="noStrike" dirty="0">
                          <a:solidFill>
                            <a:srgbClr val="000000"/>
                          </a:solidFill>
                          <a:latin typeface="Times New Roman"/>
                        </a:rPr>
                        <a:t>951</a:t>
                      </a:r>
                      <a:r>
                        <a:rPr lang="ru-RU" sz="1200" b="0" i="0" u="none" strike="noStrike" dirty="0">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latin typeface="Times New Roman"/>
                        </a:rPr>
                        <a:t>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213</a:t>
                      </a:r>
                      <a:r>
                        <a:rPr lang="ru-RU" sz="1200" b="0" i="0" u="none" strike="noStrike" dirty="0">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 </a:t>
                      </a:r>
                      <a:r>
                        <a:rPr lang="en-US" sz="1200" b="0" i="0" u="none" strike="noStrike" dirty="0">
                          <a:solidFill>
                            <a:srgbClr val="000000"/>
                          </a:solidFill>
                          <a:latin typeface="Times New Roman"/>
                        </a:rPr>
                        <a:t>731</a:t>
                      </a:r>
                      <a:r>
                        <a:rPr lang="ru-RU" sz="1200" b="0" i="0" u="none" strike="noStrike" dirty="0">
                          <a:solidFill>
                            <a:srgbClr val="000000"/>
                          </a:solidFill>
                          <a:latin typeface="Times New Roman"/>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8247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Заготовка, переработка, хранение и обеспечение безопасности донорской крови и ее компонентов</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51 083,8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51 646,4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54 </a:t>
                      </a:r>
                      <a:r>
                        <a:rPr lang="en-US" sz="1200" b="0" i="0" u="none" strike="noStrike" dirty="0">
                          <a:solidFill>
                            <a:srgbClr val="000000"/>
                          </a:solidFill>
                          <a:latin typeface="Times New Roman"/>
                        </a:rPr>
                        <a:t>822</a:t>
                      </a:r>
                      <a:r>
                        <a:rPr lang="ru-RU" sz="1200" b="0" i="0" u="none" strike="noStrike" dirty="0">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5</a:t>
                      </a:r>
                      <a:r>
                        <a:rPr lang="en-US" sz="1200" b="0" i="0" u="none" strike="noStrike" dirty="0">
                          <a:solidFill>
                            <a:srgbClr val="000000"/>
                          </a:solidFill>
                          <a:latin typeface="Times New Roman"/>
                        </a:rPr>
                        <a:t>6</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67</a:t>
                      </a:r>
                      <a:r>
                        <a:rPr lang="ru-RU" sz="1200" b="0" i="0" u="none" strike="noStrike" dirty="0">
                          <a:solidFill>
                            <a:srgbClr val="000000"/>
                          </a:solidFill>
                          <a:latin typeface="Times New Roman"/>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5</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64</a:t>
                      </a:r>
                      <a:r>
                        <a:rPr lang="ru-RU" sz="1200" b="0" i="0" u="none" strike="noStrike" dirty="0">
                          <a:solidFill>
                            <a:srgbClr val="000000"/>
                          </a:solidFill>
                          <a:latin typeface="Times New Roman"/>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82471">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Другие вопросы в области здравоохранения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800 910,8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663 463,8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4</a:t>
                      </a:r>
                      <a:r>
                        <a:rPr lang="en-US" sz="1200" b="0" i="0" u="none" strike="noStrike" dirty="0">
                          <a:solidFill>
                            <a:srgbClr val="000000"/>
                          </a:solidFill>
                          <a:latin typeface="Times New Roman"/>
                        </a:rPr>
                        <a:t>19</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318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dirty="0">
                          <a:solidFill>
                            <a:srgbClr val="000000"/>
                          </a:solidFill>
                          <a:latin typeface="Times New Roman"/>
                        </a:rPr>
                        <a:t>395</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947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6</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4</a:t>
                      </a:r>
                      <a:r>
                        <a:rPr lang="en-US" sz="1200" b="0" i="0" u="none" strike="noStrike" dirty="0">
                          <a:solidFill>
                            <a:srgbClr val="000000"/>
                          </a:solidFill>
                          <a:latin typeface="Times New Roman"/>
                        </a:rPr>
                        <a:t>07</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103</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82471">
                <a:tc>
                  <a:txBody>
                    <a:bodyPr/>
                    <a:lstStyle/>
                    <a:p>
                      <a:pPr algn="l"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ВСЕГО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3 955 099,0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2 597 231,3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2 </a:t>
                      </a:r>
                      <a:r>
                        <a:rPr lang="en-US" sz="1195" b="1" i="0" u="none" strike="noStrike" dirty="0">
                          <a:solidFill>
                            <a:srgbClr val="000000"/>
                          </a:solidFill>
                          <a:latin typeface="Times New Roman"/>
                        </a:rPr>
                        <a:t>302</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546</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2 02</a:t>
                      </a:r>
                      <a:r>
                        <a:rPr lang="en-US" sz="1195" b="1" i="0" u="none" strike="noStrike" dirty="0">
                          <a:solidFill>
                            <a:srgbClr val="000000"/>
                          </a:solidFill>
                          <a:latin typeface="Times New Roman"/>
                        </a:rPr>
                        <a:t>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78</a:t>
                      </a:r>
                      <a:r>
                        <a:rPr lang="ru-RU" sz="1195" b="1" i="0" u="none" strike="noStrike" dirty="0">
                          <a:solidFill>
                            <a:srgbClr val="000000"/>
                          </a:solidFill>
                          <a:latin typeface="Times New Roman"/>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2 </a:t>
                      </a:r>
                      <a:r>
                        <a:rPr lang="en-US" sz="1195" b="1" i="0" u="none" strike="noStrike" dirty="0">
                          <a:solidFill>
                            <a:srgbClr val="000000"/>
                          </a:solidFill>
                          <a:latin typeface="Times New Roman"/>
                        </a:rPr>
                        <a:t>092</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502</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bl>
          </a:graphicData>
        </a:graphic>
      </p:graphicFrame>
      <p:graphicFrame>
        <p:nvGraphicFramePr>
          <p:cNvPr id="4" name="Таблица 3"/>
          <p:cNvGraphicFramePr>
            <a:graphicFrameLocks noGrp="1"/>
          </p:cNvGraphicFramePr>
          <p:nvPr/>
        </p:nvGraphicFramePr>
        <p:xfrm>
          <a:off x="251520" y="4581128"/>
          <a:ext cx="8568954" cy="1872208"/>
        </p:xfrm>
        <a:graphic>
          <a:graphicData uri="http://schemas.openxmlformats.org/drawingml/2006/table">
            <a:tbl>
              <a:tblPr/>
              <a:tblGrid>
                <a:gridCol w="324036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4">
                  <a:extLst>
                    <a:ext uri="{9D8B030D-6E8A-4147-A177-3AD203B41FA5}">
                      <a16:colId xmlns:a16="http://schemas.microsoft.com/office/drawing/2014/main" val="20005"/>
                    </a:ext>
                  </a:extLst>
                </a:gridCol>
              </a:tblGrid>
              <a:tr h="234026">
                <a:tc gridSpan="6">
                  <a:txBody>
                    <a:bodyPr/>
                    <a:lstStyle/>
                    <a:p>
                      <a:pPr algn="ctr" fontAlgn="b"/>
                      <a:r>
                        <a:rPr lang="ru-RU" sz="1200" b="1" dirty="0">
                          <a:latin typeface="Times New Roman" pitchFamily="18" charset="0"/>
                          <a:cs typeface="Times New Roman" pitchFamily="18" charset="0"/>
                        </a:rPr>
                        <a:t>РАСХОДЫ НА СОЦИАЛЬНУЮ ПОЛИТИКУ (ТЫС. РУБ.) </a:t>
                      </a:r>
                      <a:r>
                        <a:rPr lang="ru-RU" sz="1200" b="0"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34026">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2020 год (факт)</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2021 год (план)</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2022 год </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2023 год </a:t>
                      </a:r>
                      <a:endParaRPr lang="ru-R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0" i="0" u="none" strike="noStrike" dirty="0">
                          <a:solidFill>
                            <a:srgbClr val="000000"/>
                          </a:solidFill>
                          <a:latin typeface="Calibri"/>
                        </a:rPr>
                        <a:t> </a:t>
                      </a:r>
                      <a:r>
                        <a:rPr lang="ru-RU" sz="1100" b="1" dirty="0">
                          <a:latin typeface="Times New Roman" pitchFamily="18" charset="0"/>
                          <a:cs typeface="Times New Roman" pitchFamily="18" charset="0"/>
                        </a:rPr>
                        <a:t>2024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34026">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Пенсионное обеспечение</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124 537,0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129 560,9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140 849,0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149 682,9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2 600,0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34026">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Социальное обслуживание населения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855 289,7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803 335,0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984 </a:t>
                      </a:r>
                      <a:r>
                        <a:rPr lang="en-US" sz="1200" b="0" i="0" u="none" strike="noStrike" dirty="0">
                          <a:solidFill>
                            <a:srgbClr val="000000"/>
                          </a:solidFill>
                          <a:latin typeface="Times New Roman"/>
                        </a:rPr>
                        <a:t>4</a:t>
                      </a:r>
                      <a:r>
                        <a:rPr lang="ru-RU" sz="1200" b="0" i="0" u="none" strike="noStrike" dirty="0">
                          <a:solidFill>
                            <a:srgbClr val="000000"/>
                          </a:solidFill>
                          <a:latin typeface="Times New Roman"/>
                        </a:rPr>
                        <a:t>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1 232 </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1 232 </a:t>
                      </a:r>
                      <a:r>
                        <a:rPr lang="en-US" sz="1200" b="0" i="0" u="none" strike="noStrike" dirty="0">
                          <a:solidFill>
                            <a:srgbClr val="000000"/>
                          </a:solidFill>
                          <a:latin typeface="Times New Roman"/>
                        </a:rPr>
                        <a:t>6</a:t>
                      </a:r>
                      <a:r>
                        <a:rPr lang="ru-RU" sz="1200" b="0" i="0" u="none" strike="noStrike" dirty="0">
                          <a:solidFill>
                            <a:srgbClr val="000000"/>
                          </a:solidFill>
                          <a:latin typeface="Times New Roman"/>
                        </a:rPr>
                        <a:t>60,</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34026">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Социальное обеспечение населения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3 410 101,1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3 217 162,2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3 3</a:t>
                      </a:r>
                      <a:r>
                        <a:rPr lang="en-US" sz="1200" b="0" i="0" u="none" strike="noStrike" dirty="0">
                          <a:solidFill>
                            <a:srgbClr val="000000"/>
                          </a:solidFill>
                          <a:latin typeface="Times New Roman"/>
                        </a:rPr>
                        <a:t>61</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580</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2 98</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140</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3 0</a:t>
                      </a:r>
                      <a:r>
                        <a:rPr lang="en-US" sz="1200" b="0" i="0" u="none" strike="noStrike" dirty="0">
                          <a:solidFill>
                            <a:srgbClr val="000000"/>
                          </a:solidFill>
                          <a:latin typeface="Times New Roman"/>
                        </a:rPr>
                        <a:t>26</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738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8</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34026">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Охрана семьи и детства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2 486 949,7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2 967 032,3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2 9</a:t>
                      </a:r>
                      <a:r>
                        <a:rPr lang="en-US" sz="1200" b="0" i="0" u="none" strike="noStrike" dirty="0">
                          <a:solidFill>
                            <a:srgbClr val="000000"/>
                          </a:solidFill>
                          <a:latin typeface="Times New Roman"/>
                        </a:rPr>
                        <a:t>9</a:t>
                      </a:r>
                      <a:r>
                        <a:rPr lang="ru-RU" sz="1200" b="0" i="0" u="none" strike="noStrike" dirty="0">
                          <a:solidFill>
                            <a:srgbClr val="000000"/>
                          </a:solidFill>
                          <a:latin typeface="Times New Roman"/>
                        </a:rPr>
                        <a:t>2 473,5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3 078 730,8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3 274 377,0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34026">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Другие вопросы в области социальной политики</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310 679,1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0" i="0" u="none" strike="noStrike" dirty="0">
                          <a:solidFill>
                            <a:srgbClr val="000000"/>
                          </a:solidFill>
                          <a:latin typeface="Times New Roman"/>
                        </a:rPr>
                        <a:t>327 683,1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333 681,6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345 102,1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356 666,7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34026">
                <a:tc>
                  <a:txBody>
                    <a:bodyPr/>
                    <a:lstStyle/>
                    <a:p>
                      <a:pPr algn="l"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ВСЕГО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7 187 556,6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7 444 773,5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7 </a:t>
                      </a:r>
                      <a:r>
                        <a:rPr lang="en-US" sz="1195" b="1" i="0" u="none" strike="noStrike" dirty="0">
                          <a:solidFill>
                            <a:srgbClr val="000000"/>
                          </a:solidFill>
                          <a:latin typeface="Times New Roman"/>
                        </a:rPr>
                        <a:t>813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073</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4</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7 7</a:t>
                      </a:r>
                      <a:r>
                        <a:rPr lang="en-US" sz="1195" b="1" i="0" u="none" strike="noStrike" dirty="0">
                          <a:solidFill>
                            <a:srgbClr val="000000"/>
                          </a:solidFill>
                          <a:latin typeface="Times New Roman"/>
                        </a:rPr>
                        <a:t>94</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470</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0</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195" b="1" i="0" u="none" strike="noStrike" dirty="0">
                          <a:solidFill>
                            <a:srgbClr val="000000"/>
                          </a:solidFill>
                          <a:latin typeface="Times New Roman"/>
                        </a:rPr>
                        <a:t>7 8</a:t>
                      </a:r>
                      <a:r>
                        <a:rPr lang="en-US" sz="1195" b="1" i="0" u="none" strike="noStrike" dirty="0">
                          <a:solidFill>
                            <a:srgbClr val="000000"/>
                          </a:solidFill>
                          <a:latin typeface="Times New Roman"/>
                        </a:rPr>
                        <a:t>93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042</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bl>
          </a:graphicData>
        </a:graphic>
      </p:graphicFrame>
      <p:sp>
        <p:nvSpPr>
          <p:cNvPr id="7" name="Номер слайда 6"/>
          <p:cNvSpPr>
            <a:spLocks noGrp="1"/>
          </p:cNvSpPr>
          <p:nvPr>
            <p:ph type="sldNum" sz="quarter" idx="12"/>
          </p:nvPr>
        </p:nvSpPr>
        <p:spPr>
          <a:xfrm>
            <a:off x="7010400" y="6492875"/>
            <a:ext cx="2133600" cy="365125"/>
          </a:xfrm>
        </p:spPr>
        <p:txBody>
          <a:bodyPr/>
          <a:lstStyle/>
          <a:p>
            <a:fld id="{055EE535-72A8-4E0F-A886-40F55435ED15}" type="slidenum">
              <a:rPr lang="ru-RU" smtClean="0"/>
              <a:pPr/>
              <a:t>30</a:t>
            </a:fld>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3" name="Таблица 2"/>
          <p:cNvGraphicFramePr>
            <a:graphicFrameLocks noGrp="1"/>
          </p:cNvGraphicFramePr>
          <p:nvPr/>
        </p:nvGraphicFramePr>
        <p:xfrm>
          <a:off x="251520" y="260648"/>
          <a:ext cx="8568952" cy="1671429"/>
        </p:xfrm>
        <a:graphic>
          <a:graphicData uri="http://schemas.openxmlformats.org/drawingml/2006/table">
            <a:tbl>
              <a:tblPr/>
              <a:tblGrid>
                <a:gridCol w="2880321">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936103">
                  <a:extLst>
                    <a:ext uri="{9D8B030D-6E8A-4147-A177-3AD203B41FA5}">
                      <a16:colId xmlns:a16="http://schemas.microsoft.com/office/drawing/2014/main" val="20005"/>
                    </a:ext>
                  </a:extLst>
                </a:gridCol>
              </a:tblGrid>
              <a:tr h="216024">
                <a:tc gridSpan="6">
                  <a:txBody>
                    <a:bodyPr/>
                    <a:lstStyle/>
                    <a:p>
                      <a:pPr algn="ctr" fontAlgn="b"/>
                      <a:r>
                        <a:rPr lang="ru-RU" sz="1200" b="1" dirty="0">
                          <a:latin typeface="Times New Roman" pitchFamily="18" charset="0"/>
                          <a:cs typeface="Times New Roman" pitchFamily="18" charset="0"/>
                        </a:rPr>
                        <a:t>РАСХОДЫ НА ФИЗИЧЕСКУЮ КУЛЬТУРУ И СПОРТ (ТЫС. РУБ.)</a:t>
                      </a:r>
                      <a:r>
                        <a:rPr lang="ru-RU" sz="1200" b="1"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6024">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a:t>
                      </a:r>
                      <a:r>
                        <a:rPr lang="en-US" sz="1100" b="1" dirty="0">
                          <a:latin typeface="Times New Roman" pitchFamily="18" charset="0"/>
                          <a:cs typeface="Times New Roman" pitchFamily="18" charset="0"/>
                        </a:rPr>
                        <a:t>20</a:t>
                      </a:r>
                      <a:r>
                        <a:rPr lang="ru-RU" sz="1100" b="1" dirty="0">
                          <a:latin typeface="Times New Roman" pitchFamily="18" charset="0"/>
                          <a:cs typeface="Times New Roman" pitchFamily="18" charset="0"/>
                        </a:rPr>
                        <a:t> год (факт)</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a:t>
                      </a:r>
                      <a:r>
                        <a:rPr lang="en-US" sz="1100" b="1" dirty="0">
                          <a:latin typeface="Times New Roman" pitchFamily="18" charset="0"/>
                          <a:cs typeface="Times New Roman" pitchFamily="18" charset="0"/>
                        </a:rPr>
                        <a:t>1</a:t>
                      </a:r>
                      <a:r>
                        <a:rPr lang="ru-RU" sz="1100" b="1" dirty="0">
                          <a:latin typeface="Times New Roman" pitchFamily="18" charset="0"/>
                          <a:cs typeface="Times New Roman" pitchFamily="18" charset="0"/>
                        </a:rPr>
                        <a:t> год (план)</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a:t>
                      </a:r>
                      <a:r>
                        <a:rPr lang="en-US" sz="1100" b="1" dirty="0">
                          <a:latin typeface="Times New Roman" pitchFamily="18" charset="0"/>
                          <a:cs typeface="Times New Roman" pitchFamily="18" charset="0"/>
                        </a:rPr>
                        <a:t>2</a:t>
                      </a:r>
                      <a:r>
                        <a:rPr lang="ru-RU" sz="1100" b="1" dirty="0">
                          <a:latin typeface="Times New Roman" pitchFamily="18" charset="0"/>
                          <a:cs typeface="Times New Roman" pitchFamily="18" charset="0"/>
                        </a:rPr>
                        <a:t>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a:t>
                      </a:r>
                      <a:r>
                        <a:rPr lang="en-US" sz="1100" b="1" dirty="0">
                          <a:latin typeface="Times New Roman" pitchFamily="18" charset="0"/>
                          <a:cs typeface="Times New Roman" pitchFamily="18" charset="0"/>
                        </a:rPr>
                        <a:t>3</a:t>
                      </a:r>
                      <a:r>
                        <a:rPr lang="ru-RU" sz="1100" b="1" dirty="0">
                          <a:latin typeface="Times New Roman" pitchFamily="18" charset="0"/>
                          <a:cs typeface="Times New Roman" pitchFamily="18" charset="0"/>
                        </a:rPr>
                        <a:t> год</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1" i="0" u="none" strike="noStrike" dirty="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202</a:t>
                      </a:r>
                      <a:r>
                        <a:rPr lang="en-US" sz="1100" b="1" dirty="0">
                          <a:latin typeface="Times New Roman" pitchFamily="18" charset="0"/>
                          <a:cs typeface="Times New Roman" pitchFamily="18" charset="0"/>
                        </a:rPr>
                        <a:t>4</a:t>
                      </a:r>
                      <a:r>
                        <a:rPr lang="ru-RU" sz="1100" b="1" dirty="0">
                          <a:latin typeface="Times New Roman" pitchFamily="18" charset="0"/>
                          <a:cs typeface="Times New Roman" pitchFamily="18" charset="0"/>
                        </a:rPr>
                        <a:t> год </a:t>
                      </a:r>
                      <a:endParaRPr lang="ru-RU" sz="11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16024">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Физическая культура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142 379,3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133 542,5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104 803,2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107 406,2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110 188,0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16024">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Массовый спорт</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483 295,4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284 017,9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138 139,2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140 917,4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23</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341</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16024">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Спорт высших достижений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285 438,0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300 783,7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30</a:t>
                      </a:r>
                      <a:r>
                        <a:rPr lang="en-US" sz="1200" b="0" i="0" u="none" strike="noStrike" dirty="0">
                          <a:solidFill>
                            <a:srgbClr val="000000"/>
                          </a:solidFill>
                          <a:latin typeface="Times New Roman"/>
                        </a:rPr>
                        <a:t>9</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535</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4</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313</a:t>
                      </a:r>
                      <a:r>
                        <a:rPr lang="en-US" sz="1200" b="0" i="0" u="none" strike="noStrike" baseline="0" dirty="0">
                          <a:solidFill>
                            <a:srgbClr val="000000"/>
                          </a:solidFill>
                          <a:latin typeface="Times New Roman"/>
                        </a:rPr>
                        <a:t> 359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6</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32</a:t>
                      </a:r>
                      <a:r>
                        <a:rPr lang="en-US" sz="1200" b="0" i="0" u="none" strike="noStrike" dirty="0">
                          <a:solidFill>
                            <a:srgbClr val="000000"/>
                          </a:solidFill>
                          <a:latin typeface="Times New Roman"/>
                        </a:rPr>
                        <a:t>0</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700</a:t>
                      </a:r>
                      <a:r>
                        <a:rPr lang="ru-RU" sz="1200" b="0" i="0" u="none" strike="noStrike" dirty="0">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16024">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Другие вопросы в области физической культуры и спорта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22 587,1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23 889,9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25 227,6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26 093,5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26 994,2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16024">
                <a:tc>
                  <a:txBody>
                    <a:bodyPr/>
                    <a:lstStyle/>
                    <a:p>
                      <a:pPr algn="l"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ВСЕГО</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933 699,8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742 234,0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57</a:t>
                      </a:r>
                      <a:r>
                        <a:rPr lang="en-US" sz="1195" b="1" i="0" u="none" strike="noStrike" dirty="0">
                          <a:solidFill>
                            <a:srgbClr val="000000"/>
                          </a:solidFill>
                          <a:latin typeface="Times New Roman"/>
                        </a:rPr>
                        <a:t>7</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705</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4</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58</a:t>
                      </a:r>
                      <a:r>
                        <a:rPr lang="en-US" sz="1195" b="1" i="0" u="none" strike="noStrike" dirty="0">
                          <a:solidFill>
                            <a:srgbClr val="000000"/>
                          </a:solidFill>
                          <a:latin typeface="Times New Roman"/>
                        </a:rPr>
                        <a:t>7</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776</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7</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69</a:t>
                      </a:r>
                      <a:r>
                        <a:rPr lang="en-US" sz="1195" b="1" i="0" u="none" strike="noStrike" dirty="0">
                          <a:solidFill>
                            <a:srgbClr val="000000"/>
                          </a:solidFill>
                          <a:latin typeface="Times New Roman"/>
                        </a:rPr>
                        <a:t>6</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223</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9</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4" name="Таблица 3"/>
          <p:cNvGraphicFramePr>
            <a:graphicFrameLocks noGrp="1"/>
          </p:cNvGraphicFramePr>
          <p:nvPr/>
        </p:nvGraphicFramePr>
        <p:xfrm>
          <a:off x="251520" y="1988841"/>
          <a:ext cx="8568954" cy="1354593"/>
        </p:xfrm>
        <a:graphic>
          <a:graphicData uri="http://schemas.openxmlformats.org/drawingml/2006/table">
            <a:tbl>
              <a:tblPr/>
              <a:tblGrid>
                <a:gridCol w="288032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08114">
                  <a:extLst>
                    <a:ext uri="{9D8B030D-6E8A-4147-A177-3AD203B41FA5}">
                      <a16:colId xmlns:a16="http://schemas.microsoft.com/office/drawing/2014/main" val="20005"/>
                    </a:ext>
                  </a:extLst>
                </a:gridCol>
              </a:tblGrid>
              <a:tr h="244827">
                <a:tc gridSpan="6">
                  <a:txBody>
                    <a:bodyPr/>
                    <a:lstStyle/>
                    <a:p>
                      <a:pPr algn="ctr" fontAlgn="b"/>
                      <a:r>
                        <a:rPr lang="ru-RU" sz="1200" b="1" dirty="0">
                          <a:latin typeface="Times New Roman" pitchFamily="18" charset="0"/>
                          <a:cs typeface="Times New Roman" pitchFamily="18" charset="0"/>
                        </a:rPr>
                        <a:t>РАСХОДЫ НА СРЕДСТВА МАССОВОЙ ИНФОРМАЦИИ (ТЫС. РУБ.)</a:t>
                      </a:r>
                      <a:r>
                        <a:rPr lang="ru-RU" sz="1200" b="1"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44827">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a:t>
                      </a:r>
                      <a:r>
                        <a:rPr lang="en-US" sz="1200" b="1" dirty="0">
                          <a:latin typeface="Times New Roman" pitchFamily="18" charset="0"/>
                          <a:cs typeface="Times New Roman" pitchFamily="18" charset="0"/>
                        </a:rPr>
                        <a:t>20</a:t>
                      </a:r>
                      <a:r>
                        <a:rPr lang="ru-RU" sz="1200" b="1" dirty="0">
                          <a:latin typeface="Times New Roman" pitchFamily="18" charset="0"/>
                          <a:cs typeface="Times New Roman" pitchFamily="18" charset="0"/>
                        </a:rPr>
                        <a:t> год (факт)</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1</a:t>
                      </a:r>
                      <a:r>
                        <a:rPr lang="ru-RU" sz="1200" b="1" dirty="0">
                          <a:latin typeface="Times New Roman" pitchFamily="18" charset="0"/>
                          <a:cs typeface="Times New Roman" pitchFamily="18" charset="0"/>
                        </a:rPr>
                        <a:t> год (план)</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2</a:t>
                      </a:r>
                      <a:r>
                        <a:rPr lang="ru-RU" sz="1200" b="1" dirty="0">
                          <a:latin typeface="Times New Roman" pitchFamily="18" charset="0"/>
                          <a:cs typeface="Times New Roman" pitchFamily="18" charset="0"/>
                        </a:rPr>
                        <a:t>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3</a:t>
                      </a:r>
                      <a:r>
                        <a:rPr lang="ru-RU" sz="1200" b="1" dirty="0">
                          <a:latin typeface="Times New Roman" pitchFamily="18" charset="0"/>
                          <a:cs typeface="Times New Roman" pitchFamily="18" charset="0"/>
                        </a:rPr>
                        <a:t>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4</a:t>
                      </a:r>
                      <a:r>
                        <a:rPr lang="ru-RU" sz="1200" b="1" dirty="0">
                          <a:latin typeface="Times New Roman" pitchFamily="18" charset="0"/>
                          <a:cs typeface="Times New Roman" pitchFamily="18" charset="0"/>
                        </a:rPr>
                        <a:t> год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44827">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Периодическая печать и издательства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60 250,0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60 289,2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64 759,3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66 347,1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67 998,3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44827">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Другие вопросы в области средств массовой информации</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78 876,6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77 404,0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74 139,1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69 666,4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69 804,1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44827">
                <a:tc>
                  <a:txBody>
                    <a:bodyPr/>
                    <a:lstStyle/>
                    <a:p>
                      <a:pPr algn="l"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ВСЕГО</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139 126,6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137 693,2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138 898,4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136 013,5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137 802,4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Таблица 4"/>
          <p:cNvGraphicFramePr>
            <a:graphicFrameLocks noGrp="1"/>
          </p:cNvGraphicFramePr>
          <p:nvPr/>
        </p:nvGraphicFramePr>
        <p:xfrm>
          <a:off x="251520" y="3356992"/>
          <a:ext cx="8568954" cy="1129562"/>
        </p:xfrm>
        <a:graphic>
          <a:graphicData uri="http://schemas.openxmlformats.org/drawingml/2006/table">
            <a:tbl>
              <a:tblPr/>
              <a:tblGrid>
                <a:gridCol w="2759494">
                  <a:extLst>
                    <a:ext uri="{9D8B030D-6E8A-4147-A177-3AD203B41FA5}">
                      <a16:colId xmlns:a16="http://schemas.microsoft.com/office/drawing/2014/main" val="20000"/>
                    </a:ext>
                  </a:extLst>
                </a:gridCol>
                <a:gridCol w="120094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152130">
                  <a:extLst>
                    <a:ext uri="{9D8B030D-6E8A-4147-A177-3AD203B41FA5}">
                      <a16:colId xmlns:a16="http://schemas.microsoft.com/office/drawing/2014/main" val="20005"/>
                    </a:ext>
                  </a:extLst>
                </a:gridCol>
              </a:tblGrid>
              <a:tr h="288032">
                <a:tc gridSpan="6">
                  <a:txBody>
                    <a:bodyPr/>
                    <a:lstStyle/>
                    <a:p>
                      <a:pPr algn="ctr" fontAlgn="b"/>
                      <a:r>
                        <a:rPr lang="ru-RU" sz="1200" b="1" dirty="0">
                          <a:latin typeface="Times New Roman" pitchFamily="18" charset="0"/>
                          <a:cs typeface="Times New Roman" pitchFamily="18" charset="0"/>
                        </a:rPr>
                        <a:t>РАСХОДЫ НА ОБСЛУЖИВАНИЕ ГОСУДАРСТВЕННОГО ДОЛГА (ТЫС. РУБ.)</a:t>
                      </a:r>
                      <a:r>
                        <a:rPr lang="ru-RU" sz="1200" b="1"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80510">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a:t>
                      </a:r>
                      <a:r>
                        <a:rPr lang="en-US" sz="1200" b="1" dirty="0">
                          <a:latin typeface="Times New Roman" pitchFamily="18" charset="0"/>
                          <a:cs typeface="Times New Roman" pitchFamily="18" charset="0"/>
                        </a:rPr>
                        <a:t>20</a:t>
                      </a:r>
                      <a:r>
                        <a:rPr lang="ru-RU" sz="1200" b="1" dirty="0">
                          <a:latin typeface="Times New Roman" pitchFamily="18" charset="0"/>
                          <a:cs typeface="Times New Roman" pitchFamily="18" charset="0"/>
                        </a:rPr>
                        <a:t> год (факт)</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1</a:t>
                      </a:r>
                      <a:r>
                        <a:rPr lang="ru-RU" sz="1200" b="1" dirty="0">
                          <a:latin typeface="Times New Roman" pitchFamily="18" charset="0"/>
                          <a:cs typeface="Times New Roman" pitchFamily="18" charset="0"/>
                        </a:rPr>
                        <a:t> год (план)</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2</a:t>
                      </a:r>
                      <a:r>
                        <a:rPr lang="ru-RU" sz="1200" b="1" dirty="0">
                          <a:latin typeface="Times New Roman" pitchFamily="18" charset="0"/>
                          <a:cs typeface="Times New Roman" pitchFamily="18" charset="0"/>
                        </a:rPr>
                        <a:t>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3</a:t>
                      </a:r>
                      <a:r>
                        <a:rPr lang="ru-RU" sz="1200" b="1" dirty="0">
                          <a:latin typeface="Times New Roman" pitchFamily="18" charset="0"/>
                          <a:cs typeface="Times New Roman" pitchFamily="18" charset="0"/>
                        </a:rPr>
                        <a:t>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4</a:t>
                      </a:r>
                      <a:r>
                        <a:rPr lang="ru-RU" sz="1200" b="1" dirty="0">
                          <a:latin typeface="Times New Roman" pitchFamily="18" charset="0"/>
                          <a:cs typeface="Times New Roman" pitchFamily="18" charset="0"/>
                        </a:rPr>
                        <a:t> год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80510">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Обслуживание государственного долга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128 880,2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80510">
                <a:tc>
                  <a:txBody>
                    <a:bodyPr/>
                    <a:lstStyle/>
                    <a:p>
                      <a:pPr algn="l"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ВСЕГО</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128 880,2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Таблица 5"/>
          <p:cNvGraphicFramePr>
            <a:graphicFrameLocks noGrp="1"/>
          </p:cNvGraphicFramePr>
          <p:nvPr/>
        </p:nvGraphicFramePr>
        <p:xfrm>
          <a:off x="251519" y="4653137"/>
          <a:ext cx="8568955" cy="1876886"/>
        </p:xfrm>
        <a:graphic>
          <a:graphicData uri="http://schemas.openxmlformats.org/drawingml/2006/table">
            <a:tbl>
              <a:tblPr/>
              <a:tblGrid>
                <a:gridCol w="2880321">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008114">
                  <a:extLst>
                    <a:ext uri="{9D8B030D-6E8A-4147-A177-3AD203B41FA5}">
                      <a16:colId xmlns:a16="http://schemas.microsoft.com/office/drawing/2014/main" val="20005"/>
                    </a:ext>
                  </a:extLst>
                </a:gridCol>
              </a:tblGrid>
              <a:tr h="235859">
                <a:tc gridSpan="6">
                  <a:txBody>
                    <a:bodyPr/>
                    <a:lstStyle/>
                    <a:p>
                      <a:pPr algn="ctr" fontAlgn="b"/>
                      <a:r>
                        <a:rPr lang="ru-RU" sz="1200" b="1" dirty="0">
                          <a:latin typeface="Times New Roman" pitchFamily="18" charset="0"/>
                          <a:cs typeface="Times New Roman" pitchFamily="18" charset="0"/>
                        </a:rPr>
                        <a:t>РАСХОДЫ НА МЕЖБЮДЖЕТНЫЕ ТРАНСФЕРТЫ ОБЩЕГО ХАРАКТЕРА (ТЫС. РУБ.)</a:t>
                      </a:r>
                      <a:r>
                        <a:rPr lang="ru-RU" sz="1200" b="1"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35859">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Структура расходов</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a:t>
                      </a:r>
                      <a:r>
                        <a:rPr lang="en-US" sz="1200" b="1" dirty="0">
                          <a:latin typeface="Times New Roman" pitchFamily="18" charset="0"/>
                          <a:cs typeface="Times New Roman" pitchFamily="18" charset="0"/>
                        </a:rPr>
                        <a:t>20</a:t>
                      </a:r>
                      <a:r>
                        <a:rPr lang="ru-RU" sz="1200" b="1" dirty="0">
                          <a:latin typeface="Times New Roman" pitchFamily="18" charset="0"/>
                          <a:cs typeface="Times New Roman" pitchFamily="18" charset="0"/>
                        </a:rPr>
                        <a:t> год (факт)</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1</a:t>
                      </a:r>
                      <a:r>
                        <a:rPr lang="ru-RU" sz="1200" b="1" dirty="0">
                          <a:latin typeface="Times New Roman" pitchFamily="18" charset="0"/>
                          <a:cs typeface="Times New Roman" pitchFamily="18" charset="0"/>
                        </a:rPr>
                        <a:t> год (план)</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2</a:t>
                      </a:r>
                      <a:r>
                        <a:rPr lang="ru-RU" sz="1200" b="1" dirty="0">
                          <a:latin typeface="Times New Roman" pitchFamily="18" charset="0"/>
                          <a:cs typeface="Times New Roman" pitchFamily="18" charset="0"/>
                        </a:rPr>
                        <a:t>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3</a:t>
                      </a:r>
                      <a:r>
                        <a:rPr lang="ru-RU" sz="1200" b="1" dirty="0">
                          <a:latin typeface="Times New Roman" pitchFamily="18" charset="0"/>
                          <a:cs typeface="Times New Roman" pitchFamily="18" charset="0"/>
                        </a:rPr>
                        <a:t> год</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202</a:t>
                      </a:r>
                      <a:r>
                        <a:rPr lang="en-US" sz="1200" b="1" dirty="0">
                          <a:latin typeface="Times New Roman" pitchFamily="18" charset="0"/>
                          <a:cs typeface="Times New Roman" pitchFamily="18" charset="0"/>
                        </a:rPr>
                        <a:t>4</a:t>
                      </a:r>
                      <a:r>
                        <a:rPr lang="ru-RU" sz="1200" b="1" dirty="0">
                          <a:latin typeface="Times New Roman" pitchFamily="18" charset="0"/>
                          <a:cs typeface="Times New Roman" pitchFamily="18" charset="0"/>
                        </a:rPr>
                        <a:t> год </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55368">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Дотации на выравнивание бюджетной обеспеченности субъектов Российской Федерации и муниципальных образований </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1 099 954,0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1 099 954,0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1 157 552,0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1 157 552,0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1 157 552,0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35859">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Иные дотации</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127 012,5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187 988,8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55 000,0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73405">
                <a:tc>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Прочие межбюджетные трансферты общего характера</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683 653,1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0" i="0" u="none" strike="noStrike" dirty="0">
                          <a:solidFill>
                            <a:srgbClr val="000000"/>
                          </a:solidFill>
                          <a:latin typeface="Times New Roman"/>
                        </a:rPr>
                        <a:t>1 190 728,1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b="0" i="0" u="none" strike="noStrike" dirty="0">
                          <a:solidFill>
                            <a:srgbClr val="000000"/>
                          </a:solidFill>
                          <a:latin typeface="Times New Roman"/>
                        </a:rPr>
                        <a:t>1</a:t>
                      </a:r>
                      <a:r>
                        <a:rPr lang="en-US" sz="1200" b="0" i="0" u="none" strike="noStrike" baseline="0" dirty="0">
                          <a:solidFill>
                            <a:srgbClr val="000000"/>
                          </a:solidFill>
                          <a:latin typeface="Times New Roman"/>
                        </a:rPr>
                        <a:t> 377</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960</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b="0" i="0" u="none" strike="noStrike" dirty="0">
                          <a:solidFill>
                            <a:srgbClr val="000000"/>
                          </a:solidFill>
                          <a:latin typeface="Times New Roman"/>
                        </a:rPr>
                        <a:t>311</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348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8</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200" b="0" i="0" u="none" strike="noStrike" dirty="0">
                          <a:solidFill>
                            <a:srgbClr val="000000"/>
                          </a:solidFill>
                          <a:latin typeface="Times New Roman"/>
                        </a:rPr>
                        <a:t>42 896,9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35859">
                <a:tc>
                  <a:txBody>
                    <a:bodyPr/>
                    <a:lstStyle/>
                    <a:p>
                      <a:pPr algn="l" fontAlgn="b"/>
                      <a:r>
                        <a:rPr lang="ru-RU" sz="1200" b="1" i="0" u="none" strike="noStrike"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ВСЕГО</a:t>
                      </a:r>
                      <a:endParaRPr lang="ru-RU" sz="12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1 910 619,6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2 478 670,9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95" b="1" i="0" u="none" strike="noStrike" dirty="0">
                          <a:solidFill>
                            <a:srgbClr val="000000"/>
                          </a:solidFill>
                          <a:latin typeface="Times New Roman"/>
                        </a:rPr>
                        <a:t>2</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590</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512</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5</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 </a:t>
                      </a:r>
                      <a:r>
                        <a:rPr lang="en-US" sz="1195" b="1" i="0" u="none" strike="noStrike" dirty="0">
                          <a:solidFill>
                            <a:srgbClr val="000000"/>
                          </a:solidFill>
                          <a:latin typeface="Times New Roman"/>
                        </a:rPr>
                        <a:t>473</a:t>
                      </a:r>
                      <a:r>
                        <a:rPr lang="ru-RU" sz="1195" b="1" i="0" u="none" strike="noStrike" dirty="0">
                          <a:solidFill>
                            <a:srgbClr val="000000"/>
                          </a:solidFill>
                          <a:latin typeface="Times New Roman"/>
                        </a:rPr>
                        <a:t> </a:t>
                      </a:r>
                      <a:r>
                        <a:rPr lang="en-US" sz="1195" b="1" i="0" u="none" strike="noStrike" dirty="0">
                          <a:solidFill>
                            <a:srgbClr val="000000"/>
                          </a:solidFill>
                          <a:latin typeface="Times New Roman"/>
                        </a:rPr>
                        <a:t>900</a:t>
                      </a:r>
                      <a:r>
                        <a:rPr lang="ru-RU" sz="1195" b="1" i="0" u="none" strike="noStrike" dirty="0">
                          <a:solidFill>
                            <a:srgbClr val="000000"/>
                          </a:solidFill>
                          <a:latin typeface="Times New Roman"/>
                        </a:rPr>
                        <a:t>,</a:t>
                      </a:r>
                      <a:r>
                        <a:rPr lang="en-US" sz="1195" b="1" i="0" u="none" strike="noStrike" dirty="0">
                          <a:solidFill>
                            <a:srgbClr val="000000"/>
                          </a:solidFill>
                          <a:latin typeface="Times New Roman"/>
                        </a:rPr>
                        <a:t>8</a:t>
                      </a:r>
                      <a:endParaRPr lang="ru-RU" sz="1195"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95" b="1" i="0" u="none" strike="noStrike" dirty="0">
                          <a:solidFill>
                            <a:srgbClr val="000000"/>
                          </a:solidFill>
                          <a:latin typeface="Times New Roman"/>
                        </a:rPr>
                        <a:t>1 205 448,9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8" name="Номер слайда 7"/>
          <p:cNvSpPr>
            <a:spLocks noGrp="1"/>
          </p:cNvSpPr>
          <p:nvPr>
            <p:ph type="sldNum" sz="quarter" idx="12"/>
          </p:nvPr>
        </p:nvSpPr>
        <p:spPr>
          <a:xfrm>
            <a:off x="7010400" y="6492875"/>
            <a:ext cx="2133600" cy="365125"/>
          </a:xfrm>
        </p:spPr>
        <p:txBody>
          <a:bodyPr/>
          <a:lstStyle/>
          <a:p>
            <a:fld id="{055EE535-72A8-4E0F-A886-40F55435ED15}" type="slidenum">
              <a:rPr lang="ru-RU" smtClean="0"/>
              <a:pPr/>
              <a:t>31</a:t>
            </a:fld>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6"/>
          <p:cNvGrpSpPr/>
          <p:nvPr/>
        </p:nvGrpSpPr>
        <p:grpSpPr>
          <a:xfrm>
            <a:off x="2687706" y="3263032"/>
            <a:ext cx="1837556" cy="1832160"/>
            <a:chOff x="4923532" y="2276872"/>
            <a:chExt cx="2060748" cy="2054696"/>
          </a:xfrm>
          <a:solidFill>
            <a:schemeClr val="accent2">
              <a:lumMod val="75000"/>
            </a:schemeClr>
          </a:solidFill>
        </p:grpSpPr>
        <p:sp>
          <p:nvSpPr>
            <p:cNvPr id="68" name="泪滴形 1"/>
            <p:cNvSpPr/>
            <p:nvPr/>
          </p:nvSpPr>
          <p:spPr>
            <a:xfrm>
              <a:off x="4923532" y="2382416"/>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pFill/>
            <a:ln w="6350" cap="flat" cmpd="sng" algn="ctr">
              <a:solidFill>
                <a:sysClr val="window" lastClr="FFFFFF"/>
              </a:soli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9" name="泪滴形 1"/>
            <p:cNvSpPr/>
            <p:nvPr/>
          </p:nvSpPr>
          <p:spPr>
            <a:xfrm>
              <a:off x="5035128" y="2276872"/>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pFill/>
            <a:ln w="6350" cap="flat" cmpd="sng" algn="ctr">
              <a:solidFill>
                <a:sysClr val="window" lastClr="FFFFFF"/>
              </a:soli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0" name="泪滴形 1"/>
            <p:cNvSpPr/>
            <p:nvPr/>
          </p:nvSpPr>
          <p:spPr>
            <a:xfrm>
              <a:off x="5212281" y="2276872"/>
              <a:ext cx="1771999" cy="1007429"/>
            </a:xfrm>
            <a:custGeom>
              <a:avLst/>
              <a:gdLst/>
              <a:ahLst/>
              <a:cxnLst/>
              <a:rect l="l" t="t" r="r" b="b"/>
              <a:pathLst>
                <a:path w="1771999" h="100742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pFill/>
            <a:ln w="3175" cap="flat" cmpd="sng" algn="ctr">
              <a:gradFill flip="none" rotWithShape="1">
                <a:gsLst>
                  <a:gs pos="0">
                    <a:sysClr val="window" lastClr="FFFFFF"/>
                  </a:gs>
                  <a:gs pos="76000">
                    <a:sysClr val="window" lastClr="FFFFFF">
                      <a:alpha val="0"/>
                    </a:sysClr>
                  </a:gs>
                </a:gsLst>
                <a:lin ang="16200000" scaled="1"/>
                <a:tileRect/>
              </a:gra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3" name="组合 70"/>
          <p:cNvGrpSpPr/>
          <p:nvPr/>
        </p:nvGrpSpPr>
        <p:grpSpPr>
          <a:xfrm rot="5400000">
            <a:off x="2680116" y="1415474"/>
            <a:ext cx="1837556" cy="1832160"/>
            <a:chOff x="4923532" y="2276872"/>
            <a:chExt cx="2060748" cy="2054696"/>
          </a:xfrm>
          <a:solidFill>
            <a:schemeClr val="tx2">
              <a:lumMod val="40000"/>
              <a:lumOff val="60000"/>
            </a:schemeClr>
          </a:solidFill>
        </p:grpSpPr>
        <p:sp>
          <p:nvSpPr>
            <p:cNvPr id="72" name="泪滴形 1"/>
            <p:cNvSpPr/>
            <p:nvPr/>
          </p:nvSpPr>
          <p:spPr>
            <a:xfrm>
              <a:off x="4923532" y="2382416"/>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pFill/>
            <a:ln w="3175" cap="flat" cmpd="sng" algn="ctr">
              <a:solidFill>
                <a:sysClr val="window" lastClr="FFFFFF"/>
              </a:solidFill>
              <a:prstDash val="solid"/>
            </a:ln>
            <a:effectLst/>
            <a:scene3d>
              <a:camera prst="orthographicFront"/>
              <a:lightRig rig="threePt" dir="t"/>
            </a:scene3d>
            <a:sp3d prstMaterial="softEdge">
              <a:bevelT w="2032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3" name="泪滴形 1"/>
            <p:cNvSpPr/>
            <p:nvPr/>
          </p:nvSpPr>
          <p:spPr>
            <a:xfrm>
              <a:off x="5035128" y="2276872"/>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pFill/>
            <a:ln w="3175" cap="flat" cmpd="sng" algn="ctr">
              <a:solidFill>
                <a:sysClr val="window" lastClr="FFFFFF"/>
              </a:solidFill>
              <a:prstDash val="solid"/>
            </a:ln>
            <a:effectLst/>
            <a:scene3d>
              <a:camera prst="orthographicFront"/>
              <a:lightRig rig="threePt" dir="t"/>
            </a:scene3d>
            <a:sp3d prstMaterial="softEdge">
              <a:bevelT w="2032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4" name="泪滴形 1"/>
            <p:cNvSpPr/>
            <p:nvPr/>
          </p:nvSpPr>
          <p:spPr>
            <a:xfrm>
              <a:off x="5212281" y="2276872"/>
              <a:ext cx="1771999" cy="1007429"/>
            </a:xfrm>
            <a:custGeom>
              <a:avLst/>
              <a:gdLst/>
              <a:ahLst/>
              <a:cxnLst/>
              <a:rect l="l" t="t" r="r" b="b"/>
              <a:pathLst>
                <a:path w="1771999" h="100742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pFill/>
            <a:ln w="3175" cap="flat" cmpd="sng" algn="ctr">
              <a:gradFill flip="none" rotWithShape="1">
                <a:gsLst>
                  <a:gs pos="0">
                    <a:sysClr val="window" lastClr="FFFFFF"/>
                  </a:gs>
                  <a:gs pos="76000">
                    <a:sysClr val="window" lastClr="FFFFFF">
                      <a:alpha val="0"/>
                    </a:sysClr>
                  </a:gs>
                </a:gsLst>
                <a:lin ang="16200000" scaled="1"/>
                <a:tileRect/>
              </a:gradFill>
              <a:prstDash val="solid"/>
            </a:ln>
            <a:effectLst/>
            <a:scene3d>
              <a:camera prst="orthographicFront"/>
              <a:lightRig rig="threePt" dir="t"/>
            </a:scene3d>
            <a:sp3d prstMaterial="softEdge">
              <a:bevelT w="2032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4" name="组合 74"/>
          <p:cNvGrpSpPr/>
          <p:nvPr/>
        </p:nvGrpSpPr>
        <p:grpSpPr>
          <a:xfrm rot="16200000">
            <a:off x="4548245" y="3265731"/>
            <a:ext cx="1837556" cy="1832160"/>
            <a:chOff x="4923532" y="2276872"/>
            <a:chExt cx="2060748" cy="2054696"/>
          </a:xfrm>
          <a:solidFill>
            <a:schemeClr val="accent6">
              <a:lumMod val="75000"/>
            </a:schemeClr>
          </a:solidFill>
        </p:grpSpPr>
        <p:sp>
          <p:nvSpPr>
            <p:cNvPr id="76" name="泪滴形 1"/>
            <p:cNvSpPr/>
            <p:nvPr/>
          </p:nvSpPr>
          <p:spPr>
            <a:xfrm>
              <a:off x="4923532" y="2382416"/>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pFill/>
            <a:ln w="3175" cap="flat" cmpd="sng" algn="ctr">
              <a:solidFill>
                <a:sysClr val="window" lastClr="FFFFFF"/>
              </a:soli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7" name="泪滴形 1"/>
            <p:cNvSpPr/>
            <p:nvPr/>
          </p:nvSpPr>
          <p:spPr>
            <a:xfrm>
              <a:off x="5035128" y="2276872"/>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pFill/>
            <a:ln w="3175" cap="flat" cmpd="sng" algn="ctr">
              <a:solidFill>
                <a:sysClr val="window" lastClr="FFFFFF"/>
              </a:soli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8" name="泪滴形 1"/>
            <p:cNvSpPr/>
            <p:nvPr/>
          </p:nvSpPr>
          <p:spPr>
            <a:xfrm>
              <a:off x="5212281" y="2276872"/>
              <a:ext cx="1771999" cy="1007429"/>
            </a:xfrm>
            <a:custGeom>
              <a:avLst/>
              <a:gdLst/>
              <a:ahLst/>
              <a:cxnLst/>
              <a:rect l="l" t="t" r="r" b="b"/>
              <a:pathLst>
                <a:path w="1771999" h="100742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pFill/>
            <a:ln w="3175" cap="flat" cmpd="sng" algn="ctr">
              <a:gradFill flip="none" rotWithShape="1">
                <a:gsLst>
                  <a:gs pos="0">
                    <a:sysClr val="window" lastClr="FFFFFF"/>
                  </a:gs>
                  <a:gs pos="76000">
                    <a:sysClr val="window" lastClr="FFFFFF">
                      <a:alpha val="0"/>
                    </a:sysClr>
                  </a:gs>
                </a:gsLst>
                <a:lin ang="16200000" scaled="1"/>
                <a:tileRect/>
              </a:gra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5" name="组合 78"/>
          <p:cNvGrpSpPr/>
          <p:nvPr/>
        </p:nvGrpSpPr>
        <p:grpSpPr>
          <a:xfrm rot="10800000">
            <a:off x="4550943" y="1418501"/>
            <a:ext cx="1837556" cy="1832160"/>
            <a:chOff x="4923532" y="2276872"/>
            <a:chExt cx="2060748" cy="2054696"/>
          </a:xfrm>
          <a:solidFill>
            <a:schemeClr val="accent4">
              <a:lumMod val="40000"/>
              <a:lumOff val="60000"/>
            </a:schemeClr>
          </a:solidFill>
        </p:grpSpPr>
        <p:sp>
          <p:nvSpPr>
            <p:cNvPr id="80" name="泪滴形 1"/>
            <p:cNvSpPr/>
            <p:nvPr/>
          </p:nvSpPr>
          <p:spPr>
            <a:xfrm>
              <a:off x="4923532" y="2382416"/>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pFill/>
            <a:ln w="3175" cap="flat" cmpd="sng" algn="ctr">
              <a:solidFill>
                <a:sysClr val="window" lastClr="FFFFFF"/>
              </a:soli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1" name="泪滴形 1"/>
            <p:cNvSpPr/>
            <p:nvPr/>
          </p:nvSpPr>
          <p:spPr>
            <a:xfrm>
              <a:off x="5035128" y="2276872"/>
              <a:ext cx="1949152" cy="1949152"/>
            </a:xfrm>
            <a:custGeom>
              <a:avLst/>
              <a:gdLst/>
              <a:ahLst/>
              <a:cxnLst/>
              <a:rect l="l" t="t"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pFill/>
            <a:ln w="3175" cap="flat" cmpd="sng" algn="ctr">
              <a:solidFill>
                <a:sysClr val="window" lastClr="FFFFFF"/>
              </a:soli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2" name="泪滴形 1"/>
            <p:cNvSpPr/>
            <p:nvPr/>
          </p:nvSpPr>
          <p:spPr>
            <a:xfrm>
              <a:off x="5212281" y="2276872"/>
              <a:ext cx="1771999" cy="1007429"/>
            </a:xfrm>
            <a:custGeom>
              <a:avLst/>
              <a:gdLst/>
              <a:ahLst/>
              <a:cxnLst/>
              <a:rect l="l" t="t" r="r" b="b"/>
              <a:pathLst>
                <a:path w="1771999" h="100742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pFill/>
            <a:ln w="3175" cap="flat" cmpd="sng" algn="ctr">
              <a:gradFill flip="none" rotWithShape="1">
                <a:gsLst>
                  <a:gs pos="0">
                    <a:sysClr val="window" lastClr="FFFFFF"/>
                  </a:gs>
                  <a:gs pos="76000">
                    <a:sysClr val="window" lastClr="FFFFFF">
                      <a:alpha val="0"/>
                    </a:sysClr>
                  </a:gs>
                </a:gsLst>
                <a:lin ang="16200000" scaled="1"/>
                <a:tileRect/>
              </a:gradFill>
              <a:prstDash val="solid"/>
            </a:ln>
            <a:effectLst/>
            <a:scene3d>
              <a:camera prst="orthographicFront"/>
              <a:lightRig rig="threePt" dir="t"/>
            </a:scene3d>
            <a:sp3d prstMaterial="softEdge">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4" name="TextBox 83"/>
          <p:cNvSpPr txBox="1"/>
          <p:nvPr/>
        </p:nvSpPr>
        <p:spPr>
          <a:xfrm>
            <a:off x="2987824" y="2204864"/>
            <a:ext cx="1384484" cy="307777"/>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ru-RU" altLang="zh-CN"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Kozuka Mincho Pro H" pitchFamily="18" charset="-128"/>
                <a:cs typeface="Times New Roman" pitchFamily="18" charset="0"/>
              </a:rPr>
              <a:t>ДОТАЦИИ</a:t>
            </a:r>
            <a:endParaRPr lang="zh-CN" alt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Kozuka Mincho Pro H" pitchFamily="18" charset="-128"/>
              <a:cs typeface="Times New Roman" pitchFamily="18" charset="0"/>
            </a:endParaRPr>
          </a:p>
        </p:txBody>
      </p:sp>
      <p:sp>
        <p:nvSpPr>
          <p:cNvPr id="85" name="TextBox 84"/>
          <p:cNvSpPr txBox="1"/>
          <p:nvPr/>
        </p:nvSpPr>
        <p:spPr>
          <a:xfrm>
            <a:off x="4860032" y="2204864"/>
            <a:ext cx="1512168" cy="307777"/>
          </a:xfrm>
          <a:prstGeom prst="rect">
            <a:avLst/>
          </a:prstGeom>
          <a:noFill/>
          <a:ln>
            <a:noFill/>
          </a:ln>
        </p:spPr>
        <p:txBody>
          <a:bodyPr wrap="square" rtlCol="0">
            <a:spAutoFit/>
          </a:bodyPr>
          <a:lstStyle/>
          <a:p>
            <a:r>
              <a:rPr lang="ru-RU" altLang="zh-CN"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Kozuka Mincho Pro H" pitchFamily="18" charset="-128"/>
                <a:cs typeface="Times New Roman" pitchFamily="18" charset="0"/>
              </a:rPr>
              <a:t>Субсидии</a:t>
            </a:r>
            <a:endParaRPr lang="zh-CN" alt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Kozuka Mincho Pro H" pitchFamily="18" charset="-128"/>
              <a:cs typeface="Times New Roman" pitchFamily="18" charset="0"/>
            </a:endParaRPr>
          </a:p>
        </p:txBody>
      </p:sp>
      <p:sp>
        <p:nvSpPr>
          <p:cNvPr id="86" name="TextBox 85"/>
          <p:cNvSpPr txBox="1"/>
          <p:nvPr/>
        </p:nvSpPr>
        <p:spPr>
          <a:xfrm>
            <a:off x="2987824" y="3933056"/>
            <a:ext cx="1205971" cy="338554"/>
          </a:xfrm>
          <a:prstGeom prst="rect">
            <a:avLst/>
          </a:prstGeom>
          <a:noFill/>
          <a:ln>
            <a:noFill/>
          </a:ln>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altLang="zh-CN" sz="1600" b="1" dirty="0">
                <a:ln w="11430"/>
                <a:solidFill>
                  <a:schemeClr val="accent2">
                    <a:lumMod val="75000"/>
                  </a:schemeClr>
                </a:solidFill>
                <a:effectLst>
                  <a:outerShdw blurRad="50800" dist="39000" dir="5460000" algn="tl">
                    <a:srgbClr val="000000">
                      <a:alpha val="38000"/>
                    </a:srgbClr>
                  </a:outerShdw>
                </a:effectLst>
                <a:latin typeface="Times New Roman" pitchFamily="18" charset="0"/>
                <a:ea typeface="Kozuka Mincho Pro H" pitchFamily="18" charset="-128"/>
                <a:cs typeface="Times New Roman" pitchFamily="18" charset="0"/>
              </a:rPr>
              <a:t>Субвенции</a:t>
            </a:r>
            <a:endParaRPr lang="zh-CN" altLang="en-US" sz="1600" b="1" dirty="0">
              <a:ln w="11430"/>
              <a:solidFill>
                <a:schemeClr val="accent2">
                  <a:lumMod val="75000"/>
                </a:schemeClr>
              </a:solidFill>
              <a:effectLst>
                <a:outerShdw blurRad="50800" dist="39000" dir="5460000" algn="tl">
                  <a:srgbClr val="000000">
                    <a:alpha val="38000"/>
                  </a:srgbClr>
                </a:outerShdw>
              </a:effectLst>
              <a:latin typeface="Times New Roman" pitchFamily="18" charset="0"/>
              <a:ea typeface="Kozuka Mincho Pro H" pitchFamily="18" charset="-128"/>
              <a:cs typeface="Times New Roman" pitchFamily="18" charset="0"/>
            </a:endParaRPr>
          </a:p>
        </p:txBody>
      </p:sp>
      <p:sp>
        <p:nvSpPr>
          <p:cNvPr id="87" name="TextBox 86"/>
          <p:cNvSpPr txBox="1"/>
          <p:nvPr/>
        </p:nvSpPr>
        <p:spPr>
          <a:xfrm>
            <a:off x="4788024" y="3717032"/>
            <a:ext cx="1296144" cy="738664"/>
          </a:xfrm>
          <a:prstGeom prst="rect">
            <a:avLst/>
          </a:prstGeom>
          <a:noFill/>
          <a:effectLst>
            <a:outerShdw blurRad="76200" dir="18900000" sy="23000" kx="-1200000" algn="bl" rotWithShape="0">
              <a:prstClr val="black">
                <a:alpha val="2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altLang="zh-CN" sz="14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ea typeface="Kozuka Mincho Pro H" pitchFamily="18" charset="-128"/>
                <a:cs typeface="Times New Roman" pitchFamily="18" charset="0"/>
              </a:rPr>
              <a:t>Иные бюджетные трансферты</a:t>
            </a:r>
            <a:endParaRPr lang="zh-CN" altLang="en-US" sz="14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ea typeface="Kozuka Mincho Pro H" pitchFamily="18" charset="-128"/>
              <a:cs typeface="Times New Roman" pitchFamily="18" charset="0"/>
            </a:endParaRPr>
          </a:p>
        </p:txBody>
      </p:sp>
      <p:sp>
        <p:nvSpPr>
          <p:cNvPr id="88" name="TextBox 11"/>
          <p:cNvSpPr txBox="1">
            <a:spLocks noChangeArrowheads="1"/>
          </p:cNvSpPr>
          <p:nvPr/>
        </p:nvSpPr>
        <p:spPr bwMode="auto">
          <a:xfrm flipH="1">
            <a:off x="107504" y="1340768"/>
            <a:ext cx="2664296" cy="73866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defRPr/>
            </a:pPr>
            <a:r>
              <a:rPr lang="en-US" altLang="zh-CN" sz="1400" b="1" kern="0" dirty="0">
                <a:solidFill>
                  <a:srgbClr val="00B0F0"/>
                </a:solidFill>
                <a:latin typeface="Times New Roman" pitchFamily="18" charset="0"/>
                <a:ea typeface="宋体"/>
                <a:cs typeface="Times New Roman" pitchFamily="18" charset="0"/>
              </a:rPr>
              <a:t>2</a:t>
            </a:r>
            <a:r>
              <a:rPr lang="ru-RU" altLang="zh-CN" sz="1400" b="1" kern="0" dirty="0">
                <a:solidFill>
                  <a:srgbClr val="00B0F0"/>
                </a:solidFill>
                <a:latin typeface="Times New Roman" pitchFamily="18" charset="0"/>
                <a:ea typeface="宋体"/>
                <a:cs typeface="Times New Roman" pitchFamily="18" charset="0"/>
              </a:rPr>
              <a:t>022 год - </a:t>
            </a:r>
            <a:r>
              <a:rPr lang="ru-RU" sz="1400" b="1" dirty="0">
                <a:solidFill>
                  <a:srgbClr val="00B0F0"/>
                </a:solidFill>
                <a:latin typeface="Times New Roman" pitchFamily="18" charset="0"/>
                <a:cs typeface="Times New Roman" pitchFamily="18" charset="0"/>
              </a:rPr>
              <a:t>1 212 552</a:t>
            </a:r>
            <a:r>
              <a:rPr lang="ru-RU" altLang="zh-CN" sz="1400" b="1" kern="0" dirty="0">
                <a:solidFill>
                  <a:srgbClr val="00B0F0"/>
                </a:solidFill>
                <a:latin typeface="Times New Roman" pitchFamily="18" charset="0"/>
                <a:ea typeface="宋体"/>
                <a:cs typeface="Times New Roman" pitchFamily="18" charset="0"/>
              </a:rPr>
              <a:t>,0 тыс. руб.</a:t>
            </a:r>
            <a:endParaRPr lang="en-US" altLang="zh-CN" sz="1400" b="1" kern="0" dirty="0">
              <a:solidFill>
                <a:srgbClr val="00B0F0"/>
              </a:solidFill>
              <a:latin typeface="Times New Roman" pitchFamily="18" charset="0"/>
              <a:ea typeface="宋体"/>
              <a:cs typeface="Times New Roman" pitchFamily="18" charset="0"/>
            </a:endParaRPr>
          </a:p>
          <a:p>
            <a:pPr lvl="0" algn="ctr" eaLnBrk="1" hangingPunct="1">
              <a:defRPr/>
            </a:pPr>
            <a:r>
              <a:rPr lang="ru-RU" altLang="zh-CN" sz="1400" b="1" kern="0" dirty="0">
                <a:solidFill>
                  <a:srgbClr val="169CD8"/>
                </a:solidFill>
                <a:latin typeface="Times New Roman" pitchFamily="18" charset="0"/>
                <a:ea typeface="宋体"/>
                <a:cs typeface="Times New Roman" pitchFamily="18" charset="0"/>
              </a:rPr>
              <a:t>2023 год - </a:t>
            </a:r>
            <a:r>
              <a:rPr lang="ru-RU" sz="1400" b="1" dirty="0">
                <a:solidFill>
                  <a:srgbClr val="169CD8"/>
                </a:solidFill>
                <a:latin typeface="Times New Roman" pitchFamily="18" charset="0"/>
                <a:cs typeface="Times New Roman" pitchFamily="18" charset="0"/>
              </a:rPr>
              <a:t>1 162 552</a:t>
            </a:r>
            <a:r>
              <a:rPr lang="ru-RU" altLang="zh-CN" sz="1400" b="1" kern="0" dirty="0">
                <a:solidFill>
                  <a:srgbClr val="169CD8"/>
                </a:solidFill>
                <a:latin typeface="Times New Roman" pitchFamily="18" charset="0"/>
                <a:ea typeface="宋体"/>
                <a:cs typeface="Times New Roman" pitchFamily="18" charset="0"/>
              </a:rPr>
              <a:t>,0 тыс. руб.</a:t>
            </a:r>
          </a:p>
          <a:p>
            <a:pPr lvl="0" algn="ctr" eaLnBrk="1" hangingPunct="1">
              <a:defRPr/>
            </a:pPr>
            <a:r>
              <a:rPr lang="ru-RU" altLang="zh-CN" sz="1400" b="1" kern="0" dirty="0">
                <a:solidFill>
                  <a:srgbClr val="24ABE8"/>
                </a:solidFill>
                <a:latin typeface="Times New Roman" pitchFamily="18" charset="0"/>
                <a:ea typeface="宋体"/>
                <a:cs typeface="Times New Roman" pitchFamily="18" charset="0"/>
              </a:rPr>
              <a:t>2024 год -</a:t>
            </a:r>
            <a:r>
              <a:rPr lang="ru-RU" sz="1400" b="1" dirty="0">
                <a:solidFill>
                  <a:srgbClr val="24ABE8"/>
                </a:solidFill>
                <a:latin typeface="Times New Roman" pitchFamily="18" charset="0"/>
                <a:cs typeface="Times New Roman" pitchFamily="18" charset="0"/>
              </a:rPr>
              <a:t> 1 162 552</a:t>
            </a:r>
            <a:r>
              <a:rPr lang="ru-RU" altLang="zh-CN" sz="1400" b="1" kern="0" dirty="0">
                <a:solidFill>
                  <a:srgbClr val="24ABE8"/>
                </a:solidFill>
                <a:latin typeface="Times New Roman" pitchFamily="18" charset="0"/>
                <a:ea typeface="宋体"/>
                <a:cs typeface="Times New Roman" pitchFamily="18" charset="0"/>
              </a:rPr>
              <a:t> ,0 тыс.руб.</a:t>
            </a:r>
          </a:p>
        </p:txBody>
      </p:sp>
      <p:sp>
        <p:nvSpPr>
          <p:cNvPr id="45" name="AutoShape 558"/>
          <p:cNvSpPr>
            <a:spLocks noChangeArrowheads="1"/>
          </p:cNvSpPr>
          <p:nvPr/>
        </p:nvSpPr>
        <p:spPr bwMode="auto">
          <a:xfrm>
            <a:off x="1547664" y="5157192"/>
            <a:ext cx="1152128" cy="47509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pPr lvl="0" algn="ctr">
              <a:lnSpc>
                <a:spcPct val="120000"/>
              </a:lnSpc>
              <a:spcBef>
                <a:spcPct val="30000"/>
              </a:spcBef>
              <a:defRPr/>
            </a:pPr>
            <a:r>
              <a:rPr kumimoji="0" lang="ru-RU" altLang="ko-KR" sz="2000" b="1" i="0" u="none" strike="noStrike" kern="0" cap="none" spc="0" normalizeH="0" baseline="0" noProof="0" dirty="0">
                <a:ln>
                  <a:noFill/>
                </a:ln>
                <a:effectLst/>
                <a:uLnTx/>
                <a:uFillTx/>
                <a:latin typeface="Times New Roman" pitchFamily="18" charset="0"/>
                <a:cs typeface="Times New Roman" pitchFamily="18" charset="0"/>
              </a:rPr>
              <a:t>ВСЕГО</a:t>
            </a:r>
            <a:endParaRPr kumimoji="0" lang="en-US" altLang="ko-KR" sz="20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47" name="TextBox 11"/>
          <p:cNvSpPr txBox="1">
            <a:spLocks noChangeArrowheads="1"/>
          </p:cNvSpPr>
          <p:nvPr/>
        </p:nvSpPr>
        <p:spPr bwMode="auto">
          <a:xfrm flipH="1">
            <a:off x="6228184" y="1412776"/>
            <a:ext cx="2952328" cy="73866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ru-RU" altLang="zh-CN" sz="1400" b="1" kern="0" dirty="0">
                <a:solidFill>
                  <a:schemeClr val="accent4">
                    <a:lumMod val="75000"/>
                  </a:schemeClr>
                </a:solidFill>
                <a:latin typeface="Times New Roman" pitchFamily="18" charset="0"/>
                <a:ea typeface="宋体"/>
                <a:cs typeface="Times New Roman" pitchFamily="18" charset="0"/>
              </a:rPr>
              <a:t>2022 год</a:t>
            </a:r>
            <a:r>
              <a:rPr lang="en-US" altLang="zh-CN" sz="1400" b="1" kern="0" dirty="0">
                <a:solidFill>
                  <a:schemeClr val="accent4">
                    <a:lumMod val="75000"/>
                  </a:schemeClr>
                </a:solidFill>
                <a:latin typeface="Times New Roman" pitchFamily="18" charset="0"/>
                <a:ea typeface="宋体"/>
                <a:cs typeface="Times New Roman" pitchFamily="18" charset="0"/>
              </a:rPr>
              <a:t> - </a:t>
            </a:r>
            <a:r>
              <a:rPr lang="en-US" altLang="zh-CN" sz="1400" b="1" dirty="0">
                <a:solidFill>
                  <a:schemeClr val="accent4">
                    <a:lumMod val="75000"/>
                  </a:schemeClr>
                </a:solidFill>
                <a:latin typeface="Times New Roman" pitchFamily="18" charset="0"/>
                <a:cs typeface="Times New Roman" pitchFamily="18" charset="0"/>
              </a:rPr>
              <a:t>2</a:t>
            </a:r>
            <a:r>
              <a:rPr lang="ru-RU" sz="1400" b="1" dirty="0">
                <a:solidFill>
                  <a:schemeClr val="accent4">
                    <a:lumMod val="75000"/>
                  </a:schemeClr>
                </a:solidFill>
                <a:latin typeface="Times New Roman" pitchFamily="18" charset="0"/>
                <a:cs typeface="Times New Roman" pitchFamily="18" charset="0"/>
              </a:rPr>
              <a:t> </a:t>
            </a:r>
            <a:r>
              <a:rPr lang="en-US" sz="1400" b="1" dirty="0">
                <a:solidFill>
                  <a:schemeClr val="accent4">
                    <a:lumMod val="75000"/>
                  </a:schemeClr>
                </a:solidFill>
                <a:latin typeface="Times New Roman" pitchFamily="18" charset="0"/>
                <a:cs typeface="Times New Roman" pitchFamily="18" charset="0"/>
              </a:rPr>
              <a:t>896</a:t>
            </a:r>
            <a:r>
              <a:rPr lang="ru-RU" sz="1400" b="1" dirty="0">
                <a:solidFill>
                  <a:schemeClr val="accent4">
                    <a:lumMod val="75000"/>
                  </a:schemeClr>
                </a:solidFill>
                <a:latin typeface="Times New Roman" pitchFamily="18" charset="0"/>
                <a:cs typeface="Times New Roman" pitchFamily="18" charset="0"/>
              </a:rPr>
              <a:t> </a:t>
            </a:r>
            <a:r>
              <a:rPr lang="en-US" sz="1400" b="1" dirty="0">
                <a:solidFill>
                  <a:schemeClr val="accent4">
                    <a:lumMod val="75000"/>
                  </a:schemeClr>
                </a:solidFill>
                <a:latin typeface="Times New Roman" pitchFamily="18" charset="0"/>
                <a:cs typeface="Times New Roman" pitchFamily="18" charset="0"/>
              </a:rPr>
              <a:t>107</a:t>
            </a:r>
            <a:r>
              <a:rPr lang="ru-RU" sz="1400" b="1" dirty="0">
                <a:solidFill>
                  <a:schemeClr val="accent4">
                    <a:lumMod val="75000"/>
                  </a:schemeClr>
                </a:solidFill>
                <a:latin typeface="Times New Roman" pitchFamily="18" charset="0"/>
                <a:cs typeface="Times New Roman" pitchFamily="18" charset="0"/>
              </a:rPr>
              <a:t>,</a:t>
            </a:r>
            <a:r>
              <a:rPr lang="en-US" sz="1400" b="1" dirty="0">
                <a:solidFill>
                  <a:schemeClr val="accent4">
                    <a:lumMod val="75000"/>
                  </a:schemeClr>
                </a:solidFill>
                <a:latin typeface="Times New Roman" pitchFamily="18" charset="0"/>
                <a:cs typeface="Times New Roman" pitchFamily="18" charset="0"/>
              </a:rPr>
              <a:t>2</a:t>
            </a:r>
            <a:r>
              <a:rPr lang="ru-RU" sz="1400" b="1" dirty="0">
                <a:solidFill>
                  <a:schemeClr val="accent4">
                    <a:lumMod val="75000"/>
                  </a:schemeClr>
                </a:solidFill>
                <a:latin typeface="Times New Roman" pitchFamily="18" charset="0"/>
                <a:cs typeface="Times New Roman" pitchFamily="18" charset="0"/>
              </a:rPr>
              <a:t> </a:t>
            </a:r>
            <a:r>
              <a:rPr lang="ru-RU" altLang="zh-CN" sz="1400" b="1" kern="0" dirty="0">
                <a:solidFill>
                  <a:schemeClr val="accent4">
                    <a:lumMod val="75000"/>
                  </a:schemeClr>
                </a:solidFill>
                <a:latin typeface="Times New Roman" pitchFamily="18" charset="0"/>
                <a:ea typeface="宋体"/>
                <a:cs typeface="Times New Roman" pitchFamily="18" charset="0"/>
              </a:rPr>
              <a:t>тыс. руб.</a:t>
            </a:r>
          </a:p>
          <a:p>
            <a:pPr algn="ctr" eaLnBrk="1" hangingPunct="1">
              <a:defRPr/>
            </a:pPr>
            <a:r>
              <a:rPr lang="ru-RU" altLang="zh-CN" sz="1400" b="1" kern="0" dirty="0">
                <a:solidFill>
                  <a:schemeClr val="accent4">
                    <a:lumMod val="75000"/>
                  </a:schemeClr>
                </a:solidFill>
                <a:latin typeface="Times New Roman" pitchFamily="18" charset="0"/>
                <a:ea typeface="宋体"/>
                <a:cs typeface="Times New Roman" pitchFamily="18" charset="0"/>
              </a:rPr>
              <a:t>2023 год - </a:t>
            </a:r>
            <a:r>
              <a:rPr lang="ru-RU" sz="1400" b="1" dirty="0">
                <a:solidFill>
                  <a:schemeClr val="accent4">
                    <a:lumMod val="75000"/>
                  </a:schemeClr>
                </a:solidFill>
                <a:latin typeface="Times New Roman" pitchFamily="18" charset="0"/>
                <a:cs typeface="Times New Roman" pitchFamily="18" charset="0"/>
              </a:rPr>
              <a:t>1 </a:t>
            </a:r>
            <a:r>
              <a:rPr lang="en-US" sz="1400" b="1" dirty="0">
                <a:solidFill>
                  <a:schemeClr val="accent4">
                    <a:lumMod val="75000"/>
                  </a:schemeClr>
                </a:solidFill>
                <a:latin typeface="Times New Roman" pitchFamily="18" charset="0"/>
                <a:cs typeface="Times New Roman" pitchFamily="18" charset="0"/>
              </a:rPr>
              <a:t>370</a:t>
            </a:r>
            <a:r>
              <a:rPr lang="ru-RU" sz="1400" b="1" dirty="0">
                <a:solidFill>
                  <a:schemeClr val="accent4">
                    <a:lumMod val="75000"/>
                  </a:schemeClr>
                </a:solidFill>
                <a:latin typeface="Times New Roman" pitchFamily="18" charset="0"/>
                <a:cs typeface="Times New Roman" pitchFamily="18" charset="0"/>
              </a:rPr>
              <a:t> </a:t>
            </a:r>
            <a:r>
              <a:rPr lang="en-US" sz="1400" b="1" dirty="0">
                <a:solidFill>
                  <a:schemeClr val="accent4">
                    <a:lumMod val="75000"/>
                  </a:schemeClr>
                </a:solidFill>
                <a:latin typeface="Times New Roman" pitchFamily="18" charset="0"/>
                <a:cs typeface="Times New Roman" pitchFamily="18" charset="0"/>
              </a:rPr>
              <a:t>651</a:t>
            </a:r>
            <a:r>
              <a:rPr lang="ru-RU" sz="1400" b="1" dirty="0">
                <a:solidFill>
                  <a:schemeClr val="accent4">
                    <a:lumMod val="75000"/>
                  </a:schemeClr>
                </a:solidFill>
                <a:latin typeface="Times New Roman" pitchFamily="18" charset="0"/>
                <a:cs typeface="Times New Roman" pitchFamily="18" charset="0"/>
              </a:rPr>
              <a:t>,5 </a:t>
            </a:r>
            <a:r>
              <a:rPr lang="ru-RU" altLang="zh-CN" sz="1400" b="1" kern="0" dirty="0">
                <a:solidFill>
                  <a:schemeClr val="accent4">
                    <a:lumMod val="75000"/>
                  </a:schemeClr>
                </a:solidFill>
                <a:latin typeface="Times New Roman" pitchFamily="18" charset="0"/>
                <a:ea typeface="宋体"/>
                <a:cs typeface="Times New Roman" pitchFamily="18" charset="0"/>
              </a:rPr>
              <a:t>тыс. руб.</a:t>
            </a:r>
          </a:p>
          <a:p>
            <a:pPr algn="ctr" eaLnBrk="1" hangingPunct="1">
              <a:defRPr/>
            </a:pPr>
            <a:r>
              <a:rPr lang="ru-RU" altLang="zh-CN" sz="1400" b="1" kern="0" dirty="0">
                <a:solidFill>
                  <a:schemeClr val="accent4">
                    <a:lumMod val="75000"/>
                  </a:schemeClr>
                </a:solidFill>
                <a:latin typeface="Times New Roman" pitchFamily="18" charset="0"/>
                <a:ea typeface="宋体"/>
                <a:cs typeface="Times New Roman" pitchFamily="18" charset="0"/>
              </a:rPr>
              <a:t>2024 год -</a:t>
            </a:r>
            <a:r>
              <a:rPr lang="ru-RU" sz="1400" b="1" dirty="0">
                <a:solidFill>
                  <a:schemeClr val="accent4">
                    <a:lumMod val="75000"/>
                  </a:schemeClr>
                </a:solidFill>
                <a:latin typeface="Times New Roman" pitchFamily="18" charset="0"/>
                <a:cs typeface="Times New Roman" pitchFamily="18" charset="0"/>
              </a:rPr>
              <a:t> 1 </a:t>
            </a:r>
            <a:r>
              <a:rPr lang="en-US" sz="1400" b="1" dirty="0">
                <a:solidFill>
                  <a:schemeClr val="accent4">
                    <a:lumMod val="75000"/>
                  </a:schemeClr>
                </a:solidFill>
                <a:latin typeface="Times New Roman" pitchFamily="18" charset="0"/>
                <a:cs typeface="Times New Roman" pitchFamily="18" charset="0"/>
              </a:rPr>
              <a:t>310</a:t>
            </a:r>
            <a:r>
              <a:rPr lang="ru-RU" sz="1400" b="1" dirty="0">
                <a:solidFill>
                  <a:schemeClr val="accent4">
                    <a:lumMod val="75000"/>
                  </a:schemeClr>
                </a:solidFill>
                <a:latin typeface="Times New Roman" pitchFamily="18" charset="0"/>
                <a:cs typeface="Times New Roman" pitchFamily="18" charset="0"/>
              </a:rPr>
              <a:t> </a:t>
            </a:r>
            <a:r>
              <a:rPr lang="en-US" sz="1400" b="1" dirty="0">
                <a:solidFill>
                  <a:schemeClr val="accent4">
                    <a:lumMod val="75000"/>
                  </a:schemeClr>
                </a:solidFill>
                <a:latin typeface="Times New Roman" pitchFamily="18" charset="0"/>
                <a:cs typeface="Times New Roman" pitchFamily="18" charset="0"/>
              </a:rPr>
              <a:t>150</a:t>
            </a:r>
            <a:r>
              <a:rPr lang="ru-RU" sz="1400" b="1" dirty="0">
                <a:solidFill>
                  <a:schemeClr val="accent4">
                    <a:lumMod val="75000"/>
                  </a:schemeClr>
                </a:solidFill>
                <a:latin typeface="Times New Roman" pitchFamily="18" charset="0"/>
                <a:cs typeface="Times New Roman" pitchFamily="18" charset="0"/>
              </a:rPr>
              <a:t>,</a:t>
            </a:r>
            <a:r>
              <a:rPr lang="en-US" sz="1400" b="1" dirty="0">
                <a:solidFill>
                  <a:schemeClr val="accent4">
                    <a:lumMod val="75000"/>
                  </a:schemeClr>
                </a:solidFill>
                <a:latin typeface="Times New Roman" pitchFamily="18" charset="0"/>
                <a:cs typeface="Times New Roman" pitchFamily="18" charset="0"/>
              </a:rPr>
              <a:t>9</a:t>
            </a:r>
            <a:r>
              <a:rPr lang="ru-RU" sz="1400" b="1" dirty="0">
                <a:solidFill>
                  <a:schemeClr val="accent4">
                    <a:lumMod val="75000"/>
                  </a:schemeClr>
                </a:solidFill>
                <a:latin typeface="Times New Roman" pitchFamily="18" charset="0"/>
                <a:cs typeface="Times New Roman" pitchFamily="18" charset="0"/>
              </a:rPr>
              <a:t> </a:t>
            </a:r>
            <a:r>
              <a:rPr lang="ru-RU" altLang="zh-CN" sz="1400" b="1" kern="0" dirty="0">
                <a:solidFill>
                  <a:schemeClr val="accent4">
                    <a:lumMod val="75000"/>
                  </a:schemeClr>
                </a:solidFill>
                <a:latin typeface="Times New Roman" pitchFamily="18" charset="0"/>
                <a:ea typeface="宋体"/>
                <a:cs typeface="Times New Roman" pitchFamily="18" charset="0"/>
              </a:rPr>
              <a:t>тыс. руб.</a:t>
            </a:r>
          </a:p>
        </p:txBody>
      </p:sp>
      <p:sp>
        <p:nvSpPr>
          <p:cNvPr id="48" name="TextBox 11"/>
          <p:cNvSpPr txBox="1">
            <a:spLocks noChangeArrowheads="1"/>
          </p:cNvSpPr>
          <p:nvPr/>
        </p:nvSpPr>
        <p:spPr bwMode="auto">
          <a:xfrm flipH="1">
            <a:off x="6372200" y="3645024"/>
            <a:ext cx="2664296" cy="73866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ru-RU" altLang="zh-CN" sz="1400" b="1" kern="0" dirty="0">
                <a:solidFill>
                  <a:schemeClr val="accent6">
                    <a:lumMod val="50000"/>
                  </a:schemeClr>
                </a:solidFill>
                <a:latin typeface="Times New Roman" pitchFamily="18" charset="0"/>
                <a:ea typeface="宋体"/>
                <a:cs typeface="Times New Roman" pitchFamily="18" charset="0"/>
              </a:rPr>
              <a:t> 2022 год – </a:t>
            </a:r>
            <a:r>
              <a:rPr lang="ru-RU" sz="1400" b="1" dirty="0">
                <a:solidFill>
                  <a:schemeClr val="accent6">
                    <a:lumMod val="50000"/>
                  </a:schemeClr>
                </a:solidFill>
                <a:latin typeface="Times New Roman" pitchFamily="18" charset="0"/>
                <a:cs typeface="Times New Roman" pitchFamily="18" charset="0"/>
              </a:rPr>
              <a:t>550 681,7 </a:t>
            </a:r>
            <a:r>
              <a:rPr lang="ru-RU" altLang="zh-CN" sz="1400" b="1" kern="0" dirty="0">
                <a:solidFill>
                  <a:schemeClr val="accent6">
                    <a:lumMod val="50000"/>
                  </a:schemeClr>
                </a:solidFill>
                <a:latin typeface="Times New Roman" pitchFamily="18" charset="0"/>
                <a:ea typeface="宋体"/>
                <a:cs typeface="Times New Roman" pitchFamily="18" charset="0"/>
              </a:rPr>
              <a:t>тыс. руб.</a:t>
            </a:r>
          </a:p>
          <a:p>
            <a:pPr algn="ctr" eaLnBrk="1" hangingPunct="1">
              <a:defRPr/>
            </a:pPr>
            <a:r>
              <a:rPr lang="ru-RU" altLang="zh-CN" sz="1400" b="1" kern="0" dirty="0">
                <a:solidFill>
                  <a:schemeClr val="accent6">
                    <a:lumMod val="50000"/>
                  </a:schemeClr>
                </a:solidFill>
                <a:latin typeface="Times New Roman" pitchFamily="18" charset="0"/>
                <a:ea typeface="宋体"/>
                <a:cs typeface="Times New Roman" pitchFamily="18" charset="0"/>
              </a:rPr>
              <a:t>2023 год - </a:t>
            </a:r>
            <a:r>
              <a:rPr lang="ru-RU" sz="1400" b="1" dirty="0">
                <a:solidFill>
                  <a:schemeClr val="accent6">
                    <a:lumMod val="50000"/>
                  </a:schemeClr>
                </a:solidFill>
                <a:latin typeface="Times New Roman" pitchFamily="18" charset="0"/>
                <a:cs typeface="Times New Roman" pitchFamily="18" charset="0"/>
              </a:rPr>
              <a:t>482 561,2 </a:t>
            </a:r>
            <a:r>
              <a:rPr lang="ru-RU" altLang="zh-CN" sz="1400" b="1" kern="0" dirty="0">
                <a:solidFill>
                  <a:schemeClr val="accent6">
                    <a:lumMod val="50000"/>
                  </a:schemeClr>
                </a:solidFill>
                <a:latin typeface="Times New Roman" pitchFamily="18" charset="0"/>
                <a:ea typeface="宋体"/>
                <a:cs typeface="Times New Roman" pitchFamily="18" charset="0"/>
              </a:rPr>
              <a:t>тыс. руб.</a:t>
            </a:r>
          </a:p>
          <a:p>
            <a:pPr algn="ctr" eaLnBrk="1" hangingPunct="1">
              <a:defRPr/>
            </a:pPr>
            <a:r>
              <a:rPr lang="ru-RU" altLang="zh-CN" sz="1400" b="1" kern="0" dirty="0">
                <a:solidFill>
                  <a:schemeClr val="accent6">
                    <a:lumMod val="50000"/>
                  </a:schemeClr>
                </a:solidFill>
                <a:latin typeface="Times New Roman" pitchFamily="18" charset="0"/>
                <a:ea typeface="宋体"/>
                <a:cs typeface="Times New Roman" pitchFamily="18" charset="0"/>
              </a:rPr>
              <a:t>2024 год -</a:t>
            </a:r>
            <a:r>
              <a:rPr lang="ru-RU" sz="1400" b="1" dirty="0">
                <a:solidFill>
                  <a:schemeClr val="accent6">
                    <a:lumMod val="50000"/>
                  </a:schemeClr>
                </a:solidFill>
                <a:latin typeface="Times New Roman" pitchFamily="18" charset="0"/>
                <a:cs typeface="Times New Roman" pitchFamily="18" charset="0"/>
              </a:rPr>
              <a:t> 511 304,9 </a:t>
            </a:r>
            <a:r>
              <a:rPr lang="ru-RU" altLang="zh-CN" sz="1400" b="1" kern="0" dirty="0">
                <a:solidFill>
                  <a:schemeClr val="accent6">
                    <a:lumMod val="50000"/>
                  </a:schemeClr>
                </a:solidFill>
                <a:latin typeface="Times New Roman" pitchFamily="18" charset="0"/>
                <a:ea typeface="宋体"/>
                <a:cs typeface="Times New Roman" pitchFamily="18" charset="0"/>
              </a:rPr>
              <a:t>тыс. руб.</a:t>
            </a:r>
          </a:p>
        </p:txBody>
      </p:sp>
      <p:sp>
        <p:nvSpPr>
          <p:cNvPr id="49" name="TextBox 11"/>
          <p:cNvSpPr txBox="1">
            <a:spLocks noChangeArrowheads="1"/>
          </p:cNvSpPr>
          <p:nvPr/>
        </p:nvSpPr>
        <p:spPr bwMode="auto">
          <a:xfrm flipH="1">
            <a:off x="35496" y="3554432"/>
            <a:ext cx="2664296" cy="73866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ru-RU" altLang="zh-CN" sz="1400" b="1" kern="0" dirty="0">
                <a:solidFill>
                  <a:srgbClr val="C00000"/>
                </a:solidFill>
                <a:latin typeface="Times New Roman" pitchFamily="18" charset="0"/>
                <a:ea typeface="宋体"/>
                <a:cs typeface="Times New Roman" pitchFamily="18" charset="0"/>
              </a:rPr>
              <a:t>2022 год </a:t>
            </a:r>
            <a:r>
              <a:rPr lang="en-US" altLang="zh-CN" sz="1400" b="1" kern="0" dirty="0">
                <a:solidFill>
                  <a:srgbClr val="C00000"/>
                </a:solidFill>
                <a:latin typeface="Times New Roman" pitchFamily="18" charset="0"/>
                <a:ea typeface="宋体"/>
                <a:cs typeface="Times New Roman" pitchFamily="18" charset="0"/>
              </a:rPr>
              <a:t>-</a:t>
            </a:r>
            <a:r>
              <a:rPr lang="ru-RU" altLang="zh-CN" sz="1400" b="1" kern="0" dirty="0">
                <a:solidFill>
                  <a:srgbClr val="C00000"/>
                </a:solidFill>
                <a:latin typeface="Times New Roman" pitchFamily="18" charset="0"/>
                <a:ea typeface="宋体"/>
                <a:cs typeface="Times New Roman" pitchFamily="18" charset="0"/>
              </a:rPr>
              <a:t> </a:t>
            </a:r>
            <a:r>
              <a:rPr lang="ru-RU" sz="1400" b="1" dirty="0">
                <a:solidFill>
                  <a:srgbClr val="C00000"/>
                </a:solidFill>
                <a:latin typeface="Times New Roman" pitchFamily="18" charset="0"/>
                <a:cs typeface="Times New Roman" pitchFamily="18" charset="0"/>
              </a:rPr>
              <a:t>4 1</a:t>
            </a:r>
            <a:r>
              <a:rPr lang="en-US" sz="1400" b="1" dirty="0">
                <a:solidFill>
                  <a:srgbClr val="C00000"/>
                </a:solidFill>
                <a:latin typeface="Times New Roman" pitchFamily="18" charset="0"/>
                <a:cs typeface="Times New Roman" pitchFamily="18" charset="0"/>
              </a:rPr>
              <a:t>9</a:t>
            </a:r>
            <a:r>
              <a:rPr lang="ru-RU" sz="1400" b="1" dirty="0">
                <a:solidFill>
                  <a:srgbClr val="C00000"/>
                </a:solidFill>
                <a:latin typeface="Times New Roman" pitchFamily="18" charset="0"/>
                <a:cs typeface="Times New Roman" pitchFamily="18" charset="0"/>
              </a:rPr>
              <a:t>4 300,1</a:t>
            </a:r>
            <a:r>
              <a:rPr lang="ru-RU" altLang="zh-CN" sz="1400" b="1" kern="0" dirty="0">
                <a:solidFill>
                  <a:srgbClr val="C00000"/>
                </a:solidFill>
                <a:latin typeface="Times New Roman" pitchFamily="18" charset="0"/>
                <a:ea typeface="宋体"/>
                <a:cs typeface="Times New Roman" pitchFamily="18" charset="0"/>
              </a:rPr>
              <a:t>тыс. руб.</a:t>
            </a:r>
          </a:p>
          <a:p>
            <a:pPr algn="ctr" eaLnBrk="1" hangingPunct="1">
              <a:defRPr/>
            </a:pPr>
            <a:r>
              <a:rPr lang="ru-RU" altLang="zh-CN" sz="1400" b="1" kern="0" dirty="0">
                <a:solidFill>
                  <a:srgbClr val="C00000"/>
                </a:solidFill>
                <a:latin typeface="Times New Roman" pitchFamily="18" charset="0"/>
                <a:ea typeface="宋体"/>
                <a:cs typeface="Times New Roman" pitchFamily="18" charset="0"/>
              </a:rPr>
              <a:t>2023 год - </a:t>
            </a:r>
            <a:r>
              <a:rPr lang="ru-RU" sz="1400" b="1" dirty="0">
                <a:solidFill>
                  <a:srgbClr val="C00000"/>
                </a:solidFill>
                <a:latin typeface="Times New Roman" pitchFamily="18" charset="0"/>
                <a:cs typeface="Times New Roman" pitchFamily="18" charset="0"/>
              </a:rPr>
              <a:t>4 177 702,0 </a:t>
            </a:r>
            <a:r>
              <a:rPr lang="ru-RU" altLang="zh-CN" sz="1400" b="1" kern="0" dirty="0">
                <a:solidFill>
                  <a:srgbClr val="C00000"/>
                </a:solidFill>
                <a:latin typeface="Times New Roman" pitchFamily="18" charset="0"/>
                <a:ea typeface="宋体"/>
                <a:cs typeface="Times New Roman" pitchFamily="18" charset="0"/>
              </a:rPr>
              <a:t>тыс. руб.</a:t>
            </a:r>
          </a:p>
          <a:p>
            <a:pPr algn="ctr" eaLnBrk="1" hangingPunct="1">
              <a:defRPr/>
            </a:pPr>
            <a:r>
              <a:rPr lang="ru-RU" altLang="zh-CN" sz="1400" b="1" kern="0" dirty="0">
                <a:solidFill>
                  <a:srgbClr val="C00000"/>
                </a:solidFill>
                <a:latin typeface="Times New Roman" pitchFamily="18" charset="0"/>
                <a:ea typeface="宋体"/>
                <a:cs typeface="Times New Roman" pitchFamily="18" charset="0"/>
              </a:rPr>
              <a:t>2024 год -</a:t>
            </a:r>
            <a:r>
              <a:rPr lang="ru-RU" sz="1400" b="1" dirty="0">
                <a:solidFill>
                  <a:srgbClr val="C00000"/>
                </a:solidFill>
                <a:latin typeface="Times New Roman" pitchFamily="18" charset="0"/>
                <a:cs typeface="Times New Roman" pitchFamily="18" charset="0"/>
              </a:rPr>
              <a:t> 4 176 123,4 </a:t>
            </a:r>
            <a:r>
              <a:rPr lang="ru-RU" altLang="zh-CN" sz="1400" b="1" kern="0" dirty="0">
                <a:solidFill>
                  <a:srgbClr val="C00000"/>
                </a:solidFill>
                <a:latin typeface="Times New Roman" pitchFamily="18" charset="0"/>
                <a:ea typeface="宋体"/>
                <a:cs typeface="Times New Roman" pitchFamily="18" charset="0"/>
              </a:rPr>
              <a:t>тыс. руб.</a:t>
            </a:r>
          </a:p>
        </p:txBody>
      </p:sp>
      <p:sp>
        <p:nvSpPr>
          <p:cNvPr id="51" name="TextBox 11"/>
          <p:cNvSpPr txBox="1">
            <a:spLocks noChangeArrowheads="1"/>
          </p:cNvSpPr>
          <p:nvPr/>
        </p:nvSpPr>
        <p:spPr bwMode="auto">
          <a:xfrm flipH="1">
            <a:off x="2843808" y="5229200"/>
            <a:ext cx="3600400" cy="92333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ru-RU" altLang="zh-CN" b="1" kern="0" dirty="0">
                <a:latin typeface="Times New Roman" pitchFamily="18" charset="0"/>
                <a:ea typeface="宋体"/>
                <a:cs typeface="Times New Roman" pitchFamily="18" charset="0"/>
              </a:rPr>
              <a:t>2022 год – </a:t>
            </a:r>
            <a:r>
              <a:rPr lang="en-US" altLang="zh-CN" b="1" dirty="0">
                <a:latin typeface="Times New Roman" pitchFamily="18" charset="0"/>
                <a:cs typeface="Times New Roman" pitchFamily="18" charset="0"/>
              </a:rPr>
              <a:t>8</a:t>
            </a: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853</a:t>
            </a: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641</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0</a:t>
            </a:r>
            <a:r>
              <a:rPr lang="ru-RU" b="1" dirty="0">
                <a:latin typeface="Times New Roman" pitchFamily="18" charset="0"/>
                <a:cs typeface="Times New Roman" pitchFamily="18" charset="0"/>
              </a:rPr>
              <a:t> </a:t>
            </a:r>
            <a:r>
              <a:rPr lang="ru-RU" altLang="zh-CN" b="1" kern="0" dirty="0">
                <a:latin typeface="Times New Roman" pitchFamily="18" charset="0"/>
                <a:ea typeface="宋体"/>
                <a:cs typeface="Times New Roman" pitchFamily="18" charset="0"/>
              </a:rPr>
              <a:t>тыс. руб.</a:t>
            </a:r>
          </a:p>
          <a:p>
            <a:pPr algn="ctr" eaLnBrk="1" hangingPunct="1">
              <a:defRPr/>
            </a:pPr>
            <a:r>
              <a:rPr lang="ru-RU" altLang="zh-CN" b="1" kern="0" dirty="0">
                <a:latin typeface="Times New Roman" pitchFamily="18" charset="0"/>
                <a:ea typeface="宋体"/>
                <a:cs typeface="Times New Roman" pitchFamily="18" charset="0"/>
              </a:rPr>
              <a:t>2023 год - </a:t>
            </a:r>
            <a:r>
              <a:rPr lang="en-US" altLang="zh-CN" b="1" dirty="0">
                <a:latin typeface="Times New Roman" pitchFamily="18" charset="0"/>
                <a:cs typeface="Times New Roman" pitchFamily="18" charset="0"/>
              </a:rPr>
              <a:t>7</a:t>
            </a: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193</a:t>
            </a: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466</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7</a:t>
            </a:r>
            <a:r>
              <a:rPr lang="ru-RU" b="1" dirty="0">
                <a:latin typeface="Times New Roman" pitchFamily="18" charset="0"/>
                <a:cs typeface="Times New Roman" pitchFamily="18" charset="0"/>
              </a:rPr>
              <a:t> </a:t>
            </a:r>
            <a:r>
              <a:rPr lang="ru-RU" altLang="zh-CN" b="1" kern="0" dirty="0">
                <a:latin typeface="Times New Roman" pitchFamily="18" charset="0"/>
                <a:ea typeface="宋体"/>
                <a:cs typeface="Times New Roman" pitchFamily="18" charset="0"/>
              </a:rPr>
              <a:t>тыс. руб.</a:t>
            </a:r>
          </a:p>
          <a:p>
            <a:pPr algn="ctr" eaLnBrk="1" hangingPunct="1">
              <a:defRPr/>
            </a:pPr>
            <a:r>
              <a:rPr lang="ru-RU" altLang="zh-CN" b="1" kern="0" dirty="0">
                <a:latin typeface="Times New Roman" pitchFamily="18" charset="0"/>
                <a:ea typeface="宋体"/>
                <a:cs typeface="Times New Roman" pitchFamily="18" charset="0"/>
              </a:rPr>
              <a:t>2024 год -</a:t>
            </a:r>
            <a:r>
              <a:rPr lang="ru-RU" b="1" dirty="0">
                <a:latin typeface="Times New Roman" pitchFamily="18" charset="0"/>
                <a:cs typeface="Times New Roman" pitchFamily="18" charset="0"/>
              </a:rPr>
              <a:t> 7 </a:t>
            </a:r>
            <a:r>
              <a:rPr lang="en-US" b="1" dirty="0">
                <a:latin typeface="Times New Roman" pitchFamily="18" charset="0"/>
                <a:cs typeface="Times New Roman" pitchFamily="18" charset="0"/>
              </a:rPr>
              <a:t>160</a:t>
            </a: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131</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2</a:t>
            </a:r>
            <a:r>
              <a:rPr lang="ru-RU" b="1" dirty="0">
                <a:latin typeface="Times New Roman" pitchFamily="18" charset="0"/>
                <a:cs typeface="Times New Roman" pitchFamily="18" charset="0"/>
              </a:rPr>
              <a:t> </a:t>
            </a:r>
            <a:r>
              <a:rPr lang="ru-RU" altLang="zh-CN" b="1" kern="0" dirty="0">
                <a:latin typeface="Times New Roman" pitchFamily="18" charset="0"/>
                <a:ea typeface="宋体"/>
                <a:cs typeface="Times New Roman" pitchFamily="18" charset="0"/>
              </a:rPr>
              <a:t>тыс. руб</a:t>
            </a:r>
            <a:r>
              <a:rPr lang="ru-RU" altLang="zh-CN" b="1" kern="0" dirty="0">
                <a:solidFill>
                  <a:schemeClr val="accent4">
                    <a:lumMod val="75000"/>
                  </a:schemeClr>
                </a:solidFill>
                <a:latin typeface="Times New Roman" pitchFamily="18" charset="0"/>
                <a:ea typeface="宋体"/>
                <a:cs typeface="Times New Roman" pitchFamily="18" charset="0"/>
              </a:rPr>
              <a:t>.</a:t>
            </a:r>
          </a:p>
        </p:txBody>
      </p:sp>
      <p:sp>
        <p:nvSpPr>
          <p:cNvPr id="34" name="Прямоугольник 33"/>
          <p:cNvSpPr/>
          <p:nvPr/>
        </p:nvSpPr>
        <p:spPr>
          <a:xfrm>
            <a:off x="0" y="0"/>
            <a:ext cx="9144000" cy="836712"/>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ru-RU" sz="1600" b="1" cap="all" dirty="0">
                <a:solidFill>
                  <a:schemeClr val="bg1"/>
                </a:solidFill>
                <a:latin typeface="Times New Roman" pitchFamily="18" charset="0"/>
                <a:cs typeface="Times New Roman" pitchFamily="18" charset="0"/>
              </a:rPr>
              <a:t>Межбюджетные трансферты в бюджеты муниципальных образований</a:t>
            </a:r>
          </a:p>
        </p:txBody>
      </p:sp>
      <p:sp>
        <p:nvSpPr>
          <p:cNvPr id="35" name="Прямоугольник 34"/>
          <p:cNvSpPr/>
          <p:nvPr/>
        </p:nvSpPr>
        <p:spPr>
          <a:xfrm>
            <a:off x="0" y="6165304"/>
            <a:ext cx="9144000" cy="692696"/>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Номер слайда 7"/>
          <p:cNvSpPr txBox="1">
            <a:spLocks/>
          </p:cNvSpPr>
          <p:nvPr/>
        </p:nvSpPr>
        <p:spPr>
          <a:xfrm>
            <a:off x="8773616" y="6492875"/>
            <a:ext cx="370384"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087DD9-7422-4247-A9F9-381B31FDFDDE}" type="slidenum">
              <a:rPr kumimoji="0" lang="ru-RU" sz="1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ru-RU" sz="1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69768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6" name="Picture 4" descr="Смотреть исходное изображение"/>
          <p:cNvPicPr>
            <a:picLocks noChangeAspect="1" noChangeArrowheads="1"/>
          </p:cNvPicPr>
          <p:nvPr/>
        </p:nvPicPr>
        <p:blipFill>
          <a:blip r:embed="rId2" cstate="print"/>
          <a:srcRect/>
          <a:stretch>
            <a:fillRect/>
          </a:stretch>
        </p:blipFill>
        <p:spPr bwMode="auto">
          <a:xfrm>
            <a:off x="0" y="5589240"/>
            <a:ext cx="1403648" cy="1268760"/>
          </a:xfrm>
          <a:prstGeom prst="rect">
            <a:avLst/>
          </a:prstGeom>
          <a:noFill/>
          <a:effectLst>
            <a:softEdge rad="228600"/>
          </a:effectLst>
        </p:spPr>
      </p:pic>
      <p:pic>
        <p:nvPicPr>
          <p:cNvPr id="1028" name="Picture 4" descr="Смотреть исходное изображение"/>
          <p:cNvPicPr>
            <a:picLocks noChangeAspect="1" noChangeArrowheads="1"/>
          </p:cNvPicPr>
          <p:nvPr/>
        </p:nvPicPr>
        <p:blipFill>
          <a:blip r:embed="rId2" cstate="print"/>
          <a:srcRect/>
          <a:stretch>
            <a:fillRect/>
          </a:stretch>
        </p:blipFill>
        <p:spPr bwMode="auto">
          <a:xfrm>
            <a:off x="7847856" y="0"/>
            <a:ext cx="1296144" cy="1224136"/>
          </a:xfrm>
          <a:prstGeom prst="rect">
            <a:avLst/>
          </a:prstGeom>
          <a:noFill/>
          <a:effectLst>
            <a:softEdge rad="228600"/>
          </a:effectLst>
        </p:spPr>
      </p:pic>
      <p:sp>
        <p:nvSpPr>
          <p:cNvPr id="2" name="Прямоугольник 1"/>
          <p:cNvSpPr/>
          <p:nvPr/>
        </p:nvSpPr>
        <p:spPr>
          <a:xfrm rot="10800000" flipV="1">
            <a:off x="2286000" y="250777"/>
            <a:ext cx="4572000" cy="954107"/>
          </a:xfrm>
          <a:prstGeom prst="rect">
            <a:avLst/>
          </a:prstGeom>
        </p:spPr>
        <p:txBody>
          <a:bodyPr wrap="square">
            <a:spAutoFit/>
          </a:bodyPr>
          <a:lstStyle/>
          <a:p>
            <a:pPr algn="ctr"/>
            <a:r>
              <a:rPr lang="ru-RU" sz="2800" b="1" dirty="0">
                <a:solidFill>
                  <a:srgbClr val="002060"/>
                </a:solidFill>
                <a:latin typeface="Times New Roman" pitchFamily="18" charset="0"/>
                <a:cs typeface="Times New Roman" pitchFamily="18" charset="0"/>
              </a:rPr>
              <a:t>Дотации муниципальным образованиям на 2022 год</a:t>
            </a:r>
            <a:endParaRPr lang="ru-RU" sz="2800" dirty="0">
              <a:solidFill>
                <a:srgbClr val="002060"/>
              </a:solidFill>
            </a:endParaRPr>
          </a:p>
        </p:txBody>
      </p:sp>
      <p:sp>
        <p:nvSpPr>
          <p:cNvPr id="3" name="Стрелка вниз 2"/>
          <p:cNvSpPr/>
          <p:nvPr/>
        </p:nvSpPr>
        <p:spPr>
          <a:xfrm rot="1857947">
            <a:off x="2090518" y="1447270"/>
            <a:ext cx="1132704"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Стрелка вниз 3"/>
          <p:cNvSpPr/>
          <p:nvPr/>
        </p:nvSpPr>
        <p:spPr>
          <a:xfrm rot="19572028">
            <a:off x="5708998" y="1449943"/>
            <a:ext cx="1132704"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p:cNvSpPr/>
          <p:nvPr/>
        </p:nvSpPr>
        <p:spPr>
          <a:xfrm>
            <a:off x="179512" y="2852936"/>
            <a:ext cx="3096344" cy="2952328"/>
          </a:xfrm>
          <a:prstGeom prst="ellipse">
            <a:avLst/>
          </a:prstGeom>
          <a:solidFill>
            <a:schemeClr val="tx2">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itchFamily="18" charset="0"/>
              </a:rPr>
              <a:t>Дотации на поощрение достижения наилучших показателей деятельности органов местного самоуправления городских округов и муниципальных районов</a:t>
            </a:r>
          </a:p>
          <a:p>
            <a:pPr algn="ctr"/>
            <a:endParaRPr lang="ru-RU" sz="1400" dirty="0">
              <a:solidFill>
                <a:schemeClr val="accent3">
                  <a:lumMod val="50000"/>
                </a:schemeClr>
              </a:solidFill>
              <a:latin typeface="Times New Roman" pitchFamily="18" charset="0"/>
              <a:cs typeface="Times New Roman" pitchFamily="18" charset="0"/>
            </a:endParaRPr>
          </a:p>
          <a:p>
            <a:pPr algn="ct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5 000,0</a:t>
            </a:r>
          </a:p>
        </p:txBody>
      </p:sp>
      <p:sp>
        <p:nvSpPr>
          <p:cNvPr id="7" name="Овал 6"/>
          <p:cNvSpPr/>
          <p:nvPr/>
        </p:nvSpPr>
        <p:spPr>
          <a:xfrm>
            <a:off x="6084168" y="2852936"/>
            <a:ext cx="2880320" cy="2664296"/>
          </a:xfrm>
          <a:prstGeom prst="ellipse">
            <a:avLst/>
          </a:prstGeom>
          <a:solidFill>
            <a:schemeClr val="tx2">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Дотации на выравнивание бюджетной обеспеченности муниципальных районов (городских округов)</a:t>
            </a:r>
          </a:p>
          <a:p>
            <a:pPr algn="ctr"/>
            <a:endParaRPr lang="ru-RU" sz="1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ct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1 157 552,0</a:t>
            </a:r>
            <a:endParaRPr lang="ru-RU" sz="1600" b="1" dirty="0">
              <a:solidFill>
                <a:srgbClr val="002060"/>
              </a:solidFill>
              <a:cs typeface="Times New Roman" pitchFamily="18" charset="0"/>
            </a:endParaRPr>
          </a:p>
        </p:txBody>
      </p:sp>
      <p:sp>
        <p:nvSpPr>
          <p:cNvPr id="8" name="Овал 7"/>
          <p:cNvSpPr/>
          <p:nvPr/>
        </p:nvSpPr>
        <p:spPr>
          <a:xfrm>
            <a:off x="3419872" y="1340768"/>
            <a:ext cx="2007840" cy="172819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4">
                    <a:lumMod val="50000"/>
                  </a:schemeClr>
                </a:solidFill>
                <a:latin typeface="Times New Roman" pitchFamily="18" charset="0"/>
                <a:cs typeface="Times New Roman" pitchFamily="18" charset="0"/>
              </a:rPr>
              <a:t>ВСЕГО</a:t>
            </a:r>
          </a:p>
          <a:p>
            <a:pPr algn="ctr"/>
            <a:endParaRPr lang="ru-RU" sz="1600" b="1" dirty="0">
              <a:solidFill>
                <a:schemeClr val="accent4">
                  <a:lumMod val="50000"/>
                </a:schemeClr>
              </a:solidFill>
              <a:latin typeface="Times New Roman" pitchFamily="18" charset="0"/>
              <a:cs typeface="Times New Roman" pitchFamily="18" charset="0"/>
            </a:endParaRPr>
          </a:p>
          <a:p>
            <a:pPr algn="ctr"/>
            <a:r>
              <a:rPr lang="ru-RU" sz="1600" b="1" dirty="0">
                <a:solidFill>
                  <a:schemeClr val="accent4">
                    <a:lumMod val="50000"/>
                  </a:schemeClr>
                </a:solidFill>
                <a:latin typeface="Times New Roman" pitchFamily="18" charset="0"/>
                <a:cs typeface="Times New Roman" pitchFamily="18" charset="0"/>
              </a:rPr>
              <a:t>1 212 552,0</a:t>
            </a:r>
          </a:p>
        </p:txBody>
      </p:sp>
      <p:sp>
        <p:nvSpPr>
          <p:cNvPr id="11" name="TextBox 10"/>
          <p:cNvSpPr txBox="1"/>
          <p:nvPr/>
        </p:nvSpPr>
        <p:spPr>
          <a:xfrm>
            <a:off x="7524328" y="1340768"/>
            <a:ext cx="1224136" cy="338554"/>
          </a:xfrm>
          <a:prstGeom prst="rect">
            <a:avLst/>
          </a:prstGeom>
          <a:noFill/>
        </p:spPr>
        <p:txBody>
          <a:bodyPr wrap="square" rtlCol="0">
            <a:spAutoFit/>
          </a:bodyPr>
          <a:lstStyle/>
          <a:p>
            <a:r>
              <a:rPr lang="ru-RU" sz="1600" i="1" dirty="0">
                <a:latin typeface="Times New Roman" pitchFamily="18" charset="0"/>
                <a:cs typeface="Times New Roman" pitchFamily="18" charset="0"/>
              </a:rPr>
              <a:t>тыс. руб.</a:t>
            </a:r>
            <a:endParaRPr lang="ru-RU" i="1" dirty="0"/>
          </a:p>
        </p:txBody>
      </p:sp>
      <p:sp>
        <p:nvSpPr>
          <p:cNvPr id="13" name="Стрелка вниз 12"/>
          <p:cNvSpPr/>
          <p:nvPr/>
        </p:nvSpPr>
        <p:spPr>
          <a:xfrm rot="21428597">
            <a:off x="4064416" y="3215485"/>
            <a:ext cx="936104" cy="861675"/>
          </a:xfrm>
          <a:prstGeom prst="downArrow">
            <a:avLst>
              <a:gd name="adj1" fmla="val 50000"/>
              <a:gd name="adj2" fmla="val 53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узел 13"/>
          <p:cNvSpPr/>
          <p:nvPr/>
        </p:nvSpPr>
        <p:spPr>
          <a:xfrm>
            <a:off x="3131840" y="4149080"/>
            <a:ext cx="3024336" cy="2592288"/>
          </a:xfrm>
          <a:prstGeom prst="flowChartConnector">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18415" cmpd="sng">
                  <a:solidFill>
                    <a:srgbClr val="FFFFFF"/>
                  </a:solidFill>
                  <a:prstDash val="solid"/>
                </a:ln>
                <a:solidFill>
                  <a:srgbClr val="FFFFFF"/>
                </a:solidFill>
                <a:effectLst>
                  <a:outerShdw blurRad="63500" dir="3600000" algn="tl" rotWithShape="0">
                    <a:srgbClr val="000000">
                      <a:alpha val="70000"/>
                    </a:srgbClr>
                  </a:outerShdw>
                </a:effectLst>
              </a:rPr>
              <a:t>Дотации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400" dirty="0">
                <a:ln w="18415" cmpd="sng">
                  <a:solidFill>
                    <a:srgbClr val="FFFFFF"/>
                  </a:solidFill>
                  <a:prstDash val="solid"/>
                </a:ln>
                <a:solidFill>
                  <a:srgbClr val="FFFFFF"/>
                </a:solidFill>
                <a:effectLst>
                  <a:outerShdw blurRad="63500" dir="3600000" algn="tl" rotWithShape="0">
                    <a:srgbClr val="000000">
                      <a:alpha val="70000"/>
                    </a:srgbClr>
                  </a:outerShdw>
                </a:effectLst>
              </a:rPr>
              <a:t>бюджетам муниципальных районов (городских округов) на поддержку мер по обеспечению сбалансированности бюджетов</a:t>
            </a:r>
          </a:p>
          <a:p>
            <a:pPr algn="ctr"/>
            <a:endParaRPr lang="ru-RU"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50 000,0</a:t>
            </a:r>
          </a:p>
        </p:txBody>
      </p:sp>
      <p:sp>
        <p:nvSpPr>
          <p:cNvPr id="15" name="Номер слайда 14"/>
          <p:cNvSpPr>
            <a:spLocks noGrp="1"/>
          </p:cNvSpPr>
          <p:nvPr>
            <p:ph type="sldNum" sz="quarter" idx="12"/>
          </p:nvPr>
        </p:nvSpPr>
        <p:spPr/>
        <p:txBody>
          <a:bodyPr/>
          <a:lstStyle/>
          <a:p>
            <a:fld id="{055EE535-72A8-4E0F-A886-40F55435ED15}" type="slidenum">
              <a:rPr lang="ru-RU" smtClean="0"/>
              <a:pPr/>
              <a:t>33</a:t>
            </a:fld>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Блок-схема: документ 11"/>
          <p:cNvSpPr/>
          <p:nvPr/>
        </p:nvSpPr>
        <p:spPr>
          <a:xfrm>
            <a:off x="5643363" y="1328083"/>
            <a:ext cx="1296144" cy="432048"/>
          </a:xfrm>
          <a:prstGeom prst="flowChartDocumen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2" name="Диаграмма 1"/>
          <p:cNvGraphicFramePr/>
          <p:nvPr>
            <p:extLst>
              <p:ext uri="{D42A27DB-BD31-4B8C-83A1-F6EECF244321}">
                <p14:modId xmlns:p14="http://schemas.microsoft.com/office/powerpoint/2010/main" val="2232296535"/>
              </p:ext>
            </p:extLst>
          </p:nvPr>
        </p:nvGraphicFramePr>
        <p:xfrm>
          <a:off x="323404" y="1488719"/>
          <a:ext cx="3281002" cy="5184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p:nvPr>
            <p:extLst>
              <p:ext uri="{D42A27DB-BD31-4B8C-83A1-F6EECF244321}">
                <p14:modId xmlns:p14="http://schemas.microsoft.com/office/powerpoint/2010/main" val="1631497479"/>
              </p:ext>
            </p:extLst>
          </p:nvPr>
        </p:nvGraphicFramePr>
        <p:xfrm>
          <a:off x="5393871" y="1544107"/>
          <a:ext cx="3281002" cy="5121860"/>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3733412" y="1470484"/>
            <a:ext cx="156247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г. Адыгейск</a:t>
            </a:r>
          </a:p>
        </p:txBody>
      </p:sp>
      <p:sp>
        <p:nvSpPr>
          <p:cNvPr id="5" name="Прямоугольник 4"/>
          <p:cNvSpPr/>
          <p:nvPr/>
        </p:nvSpPr>
        <p:spPr>
          <a:xfrm>
            <a:off x="3501503" y="2192096"/>
            <a:ext cx="20665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Гиагинский район </a:t>
            </a:r>
          </a:p>
        </p:txBody>
      </p:sp>
      <p:sp>
        <p:nvSpPr>
          <p:cNvPr id="6" name="Прямоугольник 5"/>
          <p:cNvSpPr/>
          <p:nvPr/>
        </p:nvSpPr>
        <p:spPr>
          <a:xfrm>
            <a:off x="3697526" y="2899878"/>
            <a:ext cx="1800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Кошехабльский  район</a:t>
            </a:r>
          </a:p>
        </p:txBody>
      </p:sp>
      <p:sp>
        <p:nvSpPr>
          <p:cNvPr id="8" name="Прямоугольник 7"/>
          <p:cNvSpPr/>
          <p:nvPr/>
        </p:nvSpPr>
        <p:spPr>
          <a:xfrm>
            <a:off x="76672" y="27100"/>
            <a:ext cx="8784976" cy="957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u="sng" dirty="0">
                <a:solidFill>
                  <a:schemeClr val="accent2">
                    <a:lumMod val="50000"/>
                  </a:schemeClr>
                </a:solidFill>
                <a:latin typeface="Times New Roman" pitchFamily="18" charset="0"/>
                <a:cs typeface="Times New Roman" pitchFamily="18" charset="0"/>
              </a:rPr>
              <a:t>Распределение дотации на выравнивание бюджетной обеспеченности муниципальных районов и городских округов</a:t>
            </a:r>
          </a:p>
        </p:txBody>
      </p:sp>
      <p:sp>
        <p:nvSpPr>
          <p:cNvPr id="9" name="Прямоугольник 8"/>
          <p:cNvSpPr/>
          <p:nvPr/>
        </p:nvSpPr>
        <p:spPr>
          <a:xfrm>
            <a:off x="7861872" y="499765"/>
            <a:ext cx="1296144" cy="338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тыс. руб.</a:t>
            </a:r>
          </a:p>
        </p:txBody>
      </p:sp>
      <p:sp>
        <p:nvSpPr>
          <p:cNvPr id="11" name="Прямоугольник 10"/>
          <p:cNvSpPr/>
          <p:nvPr/>
        </p:nvSpPr>
        <p:spPr>
          <a:xfrm>
            <a:off x="5730072" y="1338755"/>
            <a:ext cx="1165704" cy="369332"/>
          </a:xfrm>
          <a:prstGeom prst="rect">
            <a:avLst/>
          </a:prstGeom>
          <a:ln>
            <a:solidFill>
              <a:schemeClr val="tx2">
                <a:lumMod val="40000"/>
                <a:lumOff val="60000"/>
              </a:schemeClr>
            </a:solidFill>
          </a:ln>
        </p:spPr>
        <p:txBody>
          <a:bodyPr wrap="none">
            <a:spAutoFit/>
          </a:bodyPr>
          <a:lstStyle/>
          <a:p>
            <a:r>
              <a:rPr lang="ru-RU" b="1" dirty="0">
                <a:latin typeface="Times New Roman" pitchFamily="18" charset="0"/>
                <a:cs typeface="Times New Roman" pitchFamily="18" charset="0"/>
              </a:rPr>
              <a:t>1 157 552 </a:t>
            </a:r>
          </a:p>
        </p:txBody>
      </p:sp>
      <p:sp>
        <p:nvSpPr>
          <p:cNvPr id="13" name="Прямоугольник 12"/>
          <p:cNvSpPr/>
          <p:nvPr/>
        </p:nvSpPr>
        <p:spPr>
          <a:xfrm>
            <a:off x="1619672" y="6381328"/>
            <a:ext cx="597666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Критерий выравнивания бюджетной обеспеченности 1,1</a:t>
            </a:r>
          </a:p>
        </p:txBody>
      </p:sp>
      <p:sp>
        <p:nvSpPr>
          <p:cNvPr id="14" name="Прямоугольник 13"/>
          <p:cNvSpPr/>
          <p:nvPr/>
        </p:nvSpPr>
        <p:spPr>
          <a:xfrm>
            <a:off x="3635896" y="5007475"/>
            <a:ext cx="1800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Теучежский  район</a:t>
            </a:r>
          </a:p>
        </p:txBody>
      </p:sp>
      <p:sp>
        <p:nvSpPr>
          <p:cNvPr id="15" name="Прямоугольник 14"/>
          <p:cNvSpPr/>
          <p:nvPr/>
        </p:nvSpPr>
        <p:spPr>
          <a:xfrm>
            <a:off x="3398524" y="3574592"/>
            <a:ext cx="2232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Красногвардейский район</a:t>
            </a:r>
          </a:p>
        </p:txBody>
      </p:sp>
      <p:sp>
        <p:nvSpPr>
          <p:cNvPr id="16" name="Прямоугольник 15"/>
          <p:cNvSpPr/>
          <p:nvPr/>
        </p:nvSpPr>
        <p:spPr>
          <a:xfrm>
            <a:off x="3687467" y="5736726"/>
            <a:ext cx="1800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Шовгеновский  район</a:t>
            </a:r>
          </a:p>
        </p:txBody>
      </p:sp>
      <p:sp>
        <p:nvSpPr>
          <p:cNvPr id="17" name="Прямоугольник 16"/>
          <p:cNvSpPr/>
          <p:nvPr/>
        </p:nvSpPr>
        <p:spPr>
          <a:xfrm>
            <a:off x="3645599" y="4215780"/>
            <a:ext cx="1800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Майкопский  район</a:t>
            </a:r>
          </a:p>
        </p:txBody>
      </p:sp>
      <p:sp>
        <p:nvSpPr>
          <p:cNvPr id="19" name="Блок-схема: документ 18"/>
          <p:cNvSpPr/>
          <p:nvPr/>
        </p:nvSpPr>
        <p:spPr>
          <a:xfrm>
            <a:off x="2150544" y="1283109"/>
            <a:ext cx="1296144" cy="432048"/>
          </a:xfrm>
          <a:prstGeom prst="flowChartDocument">
            <a:avLst/>
          </a:prstGeom>
          <a:solidFill>
            <a:schemeClr val="accent4">
              <a:lumMod val="75000"/>
            </a:schemeClr>
          </a:solidFill>
          <a:ln>
            <a:noFill/>
          </a:ln>
          <a:scene3d>
            <a:camera prst="orthographicFront">
              <a:rot lat="12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itchFamily="18" charset="0"/>
              <a:cs typeface="Times New Roman" pitchFamily="18" charset="0"/>
            </a:endParaRPr>
          </a:p>
        </p:txBody>
      </p:sp>
      <p:sp>
        <p:nvSpPr>
          <p:cNvPr id="20" name="Прямоугольник 19"/>
          <p:cNvSpPr/>
          <p:nvPr/>
        </p:nvSpPr>
        <p:spPr>
          <a:xfrm>
            <a:off x="2220947" y="1283109"/>
            <a:ext cx="1165705" cy="369332"/>
          </a:xfrm>
          <a:prstGeom prst="rect">
            <a:avLst/>
          </a:prstGeom>
        </p:spPr>
        <p:txBody>
          <a:bodyPr wrap="none">
            <a:spAutoFit/>
          </a:bodyPr>
          <a:lstStyle/>
          <a:p>
            <a:pPr algn="ctr"/>
            <a:r>
              <a:rPr lang="ru-RU" b="1" dirty="0">
                <a:solidFill>
                  <a:schemeClr val="bg1"/>
                </a:solidFill>
                <a:latin typeface="Times New Roman" pitchFamily="18" charset="0"/>
                <a:cs typeface="Times New Roman" pitchFamily="18" charset="0"/>
              </a:rPr>
              <a:t>1 099 954 </a:t>
            </a:r>
          </a:p>
        </p:txBody>
      </p:sp>
      <p:sp>
        <p:nvSpPr>
          <p:cNvPr id="18" name="Номер слайда 17"/>
          <p:cNvSpPr>
            <a:spLocks noGrp="1"/>
          </p:cNvSpPr>
          <p:nvPr>
            <p:ph type="sldNum" sz="quarter" idx="12"/>
          </p:nvPr>
        </p:nvSpPr>
        <p:spPr>
          <a:xfrm>
            <a:off x="8676456" y="6453336"/>
            <a:ext cx="370384" cy="293117"/>
          </a:xfrm>
        </p:spPr>
        <p:txBody>
          <a:bodyPr/>
          <a:lstStyle/>
          <a:p>
            <a:fld id="{562CBC98-693A-43E0-9527-6DBA59A2138E}" type="slidenum">
              <a:rPr lang="ru-RU" sz="1100" smtClean="0">
                <a:solidFill>
                  <a:schemeClr val="tx1"/>
                </a:solidFill>
              </a:rPr>
              <a:pPr/>
              <a:t>34</a:t>
            </a:fld>
            <a:endParaRPr lang="ru-RU" sz="1100" dirty="0">
              <a:solidFill>
                <a:schemeClr val="tx1"/>
              </a:solidFill>
            </a:endParaRPr>
          </a:p>
        </p:txBody>
      </p:sp>
      <p:sp>
        <p:nvSpPr>
          <p:cNvPr id="7" name="TextBox 6">
            <a:extLst>
              <a:ext uri="{FF2B5EF4-FFF2-40B4-BE49-F238E27FC236}">
                <a16:creationId xmlns:a16="http://schemas.microsoft.com/office/drawing/2014/main" id="{AD95770F-CC32-4BB8-8E2A-488BF27CEDB7}"/>
              </a:ext>
            </a:extLst>
          </p:cNvPr>
          <p:cNvSpPr txBox="1"/>
          <p:nvPr/>
        </p:nvSpPr>
        <p:spPr>
          <a:xfrm>
            <a:off x="6874673" y="984864"/>
            <a:ext cx="1296144" cy="338554"/>
          </a:xfrm>
          <a:prstGeom prst="rect">
            <a:avLst/>
          </a:prstGeom>
          <a:noFill/>
        </p:spPr>
        <p:txBody>
          <a:bodyPr wrap="square" rtlCol="0">
            <a:spAutoFit/>
          </a:bodyPr>
          <a:lstStyle/>
          <a:p>
            <a:r>
              <a:rPr lang="ru-RU" sz="1600" b="1" dirty="0">
                <a:solidFill>
                  <a:schemeClr val="accent1">
                    <a:lumMod val="50000"/>
                  </a:schemeClr>
                </a:solidFill>
                <a:latin typeface="Times New Roman" panose="02020603050405020304" pitchFamily="18" charset="0"/>
                <a:cs typeface="Times New Roman" panose="02020603050405020304" pitchFamily="18" charset="0"/>
              </a:rPr>
              <a:t>20</a:t>
            </a:r>
            <a:r>
              <a:rPr lang="en-US" sz="1600" b="1" dirty="0">
                <a:solidFill>
                  <a:schemeClr val="accent1">
                    <a:lumMod val="50000"/>
                  </a:schemeClr>
                </a:solidFill>
                <a:latin typeface="Times New Roman" panose="02020603050405020304" pitchFamily="18" charset="0"/>
                <a:cs typeface="Times New Roman" panose="02020603050405020304" pitchFamily="18" charset="0"/>
              </a:rPr>
              <a:t>22</a:t>
            </a:r>
            <a:r>
              <a:rPr lang="ru-RU" sz="1600" b="1" dirty="0">
                <a:solidFill>
                  <a:schemeClr val="accent1">
                    <a:lumMod val="50000"/>
                  </a:schemeClr>
                </a:solidFill>
                <a:latin typeface="Times New Roman" panose="02020603050405020304" pitchFamily="18" charset="0"/>
                <a:cs typeface="Times New Roman" panose="02020603050405020304" pitchFamily="18" charset="0"/>
              </a:rPr>
              <a:t> год</a:t>
            </a:r>
          </a:p>
        </p:txBody>
      </p:sp>
      <p:sp>
        <p:nvSpPr>
          <p:cNvPr id="10" name="TextBox 9">
            <a:extLst>
              <a:ext uri="{FF2B5EF4-FFF2-40B4-BE49-F238E27FC236}">
                <a16:creationId xmlns:a16="http://schemas.microsoft.com/office/drawing/2014/main" id="{6F796855-D187-4F34-83B6-449AFCBE046B}"/>
              </a:ext>
            </a:extLst>
          </p:cNvPr>
          <p:cNvSpPr txBox="1"/>
          <p:nvPr/>
        </p:nvSpPr>
        <p:spPr>
          <a:xfrm>
            <a:off x="1322087" y="964710"/>
            <a:ext cx="1064177" cy="338554"/>
          </a:xfrm>
          <a:prstGeom prst="rect">
            <a:avLst/>
          </a:prstGeom>
          <a:noFill/>
        </p:spPr>
        <p:txBody>
          <a:bodyPr wrap="square" rtlCol="0">
            <a:spAutoFit/>
          </a:bodyPr>
          <a:lstStyle/>
          <a:p>
            <a:r>
              <a:rPr lang="ru-RU" sz="1600" b="1" dirty="0">
                <a:solidFill>
                  <a:schemeClr val="accent2">
                    <a:lumMod val="50000"/>
                  </a:schemeClr>
                </a:solidFill>
                <a:latin typeface="Times New Roman" panose="02020603050405020304" pitchFamily="18" charset="0"/>
                <a:cs typeface="Times New Roman" panose="02020603050405020304" pitchFamily="18" charset="0"/>
              </a:rPr>
              <a:t>2021 год</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2" name="Таблица 1"/>
          <p:cNvGraphicFramePr>
            <a:graphicFrameLocks noGrp="1"/>
          </p:cNvGraphicFramePr>
          <p:nvPr/>
        </p:nvGraphicFramePr>
        <p:xfrm>
          <a:off x="107504" y="620688"/>
          <a:ext cx="4464495" cy="5977716"/>
        </p:xfrm>
        <a:graphic>
          <a:graphicData uri="http://schemas.openxmlformats.org/drawingml/2006/table">
            <a:tbl>
              <a:tblPr/>
              <a:tblGrid>
                <a:gridCol w="2529881">
                  <a:extLst>
                    <a:ext uri="{9D8B030D-6E8A-4147-A177-3AD203B41FA5}">
                      <a16:colId xmlns:a16="http://schemas.microsoft.com/office/drawing/2014/main" val="20000"/>
                    </a:ext>
                  </a:extLst>
                </a:gridCol>
                <a:gridCol w="595266">
                  <a:extLst>
                    <a:ext uri="{9D8B030D-6E8A-4147-A177-3AD203B41FA5}">
                      <a16:colId xmlns:a16="http://schemas.microsoft.com/office/drawing/2014/main" val="20001"/>
                    </a:ext>
                  </a:extLst>
                </a:gridCol>
                <a:gridCol w="669674">
                  <a:extLst>
                    <a:ext uri="{9D8B030D-6E8A-4147-A177-3AD203B41FA5}">
                      <a16:colId xmlns:a16="http://schemas.microsoft.com/office/drawing/2014/main" val="20002"/>
                    </a:ext>
                  </a:extLst>
                </a:gridCol>
                <a:gridCol w="669674">
                  <a:extLst>
                    <a:ext uri="{9D8B030D-6E8A-4147-A177-3AD203B41FA5}">
                      <a16:colId xmlns:a16="http://schemas.microsoft.com/office/drawing/2014/main" val="20003"/>
                    </a:ext>
                  </a:extLst>
                </a:gridCol>
              </a:tblGrid>
              <a:tr h="210031">
                <a:tc>
                  <a:txBody>
                    <a:bodyPr/>
                    <a:lstStyle/>
                    <a:p>
                      <a:pPr algn="ctr" fontAlgn="b"/>
                      <a:r>
                        <a:rPr lang="ru-RU" sz="1400" b="1" i="0" u="none" strike="noStrike" dirty="0">
                          <a:solidFill>
                            <a:srgbClr val="FFFFFF"/>
                          </a:solidFill>
                          <a:latin typeface="Times New Roman" pitchFamily="18" charset="0"/>
                          <a:cs typeface="Times New Roman" pitchFamily="18" charset="0"/>
                        </a:rPr>
                        <a:t>НАИМЕНОВАНИЕ</a:t>
                      </a:r>
                    </a:p>
                  </a:txBody>
                  <a:tcPr marL="4546" marR="4546" marT="45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b"/>
                      <a:r>
                        <a:rPr lang="ru-RU" sz="1200" b="1" i="0" u="none" strike="noStrike" dirty="0">
                          <a:solidFill>
                            <a:srgbClr val="FFFFFF"/>
                          </a:solidFill>
                          <a:latin typeface="Times New Roman" pitchFamily="18" charset="0"/>
                          <a:cs typeface="Times New Roman" pitchFamily="18" charset="0"/>
                        </a:rPr>
                        <a:t>2022год</a:t>
                      </a:r>
                    </a:p>
                  </a:txBody>
                  <a:tcPr marL="4546" marR="4546" marT="45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b"/>
                      <a:r>
                        <a:rPr lang="ru-RU" sz="1200" b="1" i="0" u="none" strike="noStrike" dirty="0">
                          <a:solidFill>
                            <a:srgbClr val="FFFFFF"/>
                          </a:solidFill>
                          <a:latin typeface="Times New Roman" pitchFamily="18" charset="0"/>
                          <a:cs typeface="Times New Roman" pitchFamily="18" charset="0"/>
                        </a:rPr>
                        <a:t>2023 год</a:t>
                      </a:r>
                    </a:p>
                  </a:txBody>
                  <a:tcPr marL="4546" marR="4546" marT="45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b"/>
                      <a:r>
                        <a:rPr lang="ru-RU" sz="1200" b="1" i="0" u="none" strike="noStrike" dirty="0">
                          <a:solidFill>
                            <a:srgbClr val="FFFFFF"/>
                          </a:solidFill>
                          <a:latin typeface="Times New Roman" pitchFamily="18" charset="0"/>
                          <a:cs typeface="Times New Roman" pitchFamily="18" charset="0"/>
                        </a:rPr>
                        <a:t>2024 год</a:t>
                      </a:r>
                    </a:p>
                  </a:txBody>
                  <a:tcPr marL="4546" marR="4546" marT="45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58619">
                <a:tc>
                  <a:txBody>
                    <a:bodyPr/>
                    <a:lstStyle/>
                    <a:p>
                      <a:pPr algn="l" fontAlgn="t"/>
                      <a:r>
                        <a:rPr lang="ru-RU" sz="1050" b="1" i="0" u="none" strike="noStrike" dirty="0">
                          <a:solidFill>
                            <a:srgbClr val="000000"/>
                          </a:solidFill>
                          <a:latin typeface="Times New Roman"/>
                        </a:rPr>
                        <a:t>Гиагинский район, в том числе: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4 789,8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4 789,8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4 789,8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58619">
                <a:tc>
                  <a:txBody>
                    <a:bodyPr/>
                    <a:lstStyle/>
                    <a:p>
                      <a:pPr algn="l" fontAlgn="t"/>
                      <a:r>
                        <a:rPr lang="ru-RU" sz="1050" b="0" i="0" u="none" strike="noStrike" dirty="0">
                          <a:solidFill>
                            <a:srgbClr val="000000"/>
                          </a:solidFill>
                          <a:latin typeface="Times New Roman"/>
                        </a:rPr>
                        <a:t> - </a:t>
                      </a:r>
                      <a:r>
                        <a:rPr lang="ru-RU" sz="1050" b="0" i="1" u="none" strike="noStrike" dirty="0" err="1">
                          <a:solidFill>
                            <a:srgbClr val="000000"/>
                          </a:solidFill>
                          <a:latin typeface="Times New Roman"/>
                        </a:rPr>
                        <a:t>Айрюмовское</a:t>
                      </a:r>
                      <a:r>
                        <a:rPr lang="ru-RU" sz="1050" b="0" i="1" u="none" strike="noStrike" dirty="0">
                          <a:solidFill>
                            <a:srgbClr val="000000"/>
                          </a:solidFill>
                          <a:latin typeface="Times New Roman"/>
                        </a:rPr>
                        <a:t> сельское поселение</a:t>
                      </a:r>
                      <a:endParaRPr lang="ru-RU" sz="1050" b="0" i="0" u="none" strike="noStrike" dirty="0">
                        <a:solidFill>
                          <a:srgbClr val="000000"/>
                        </a:solidFill>
                        <a:latin typeface="Times New Roman"/>
                      </a:endParaRP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468,6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468,6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468,6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Гиагинское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2 360,1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2 360,1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2 360,1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Дондуковское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1 046,6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1 046,6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1 046,6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Келермесское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475,8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475,8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475,8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Сергиевское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442,7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442,7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442,7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58619">
                <a:tc>
                  <a:txBody>
                    <a:bodyPr/>
                    <a:lstStyle/>
                    <a:p>
                      <a:pPr algn="l" fontAlgn="t"/>
                      <a:r>
                        <a:rPr lang="ru-RU" sz="1050" b="1" i="0" u="none" strike="noStrike" dirty="0" err="1">
                          <a:solidFill>
                            <a:srgbClr val="000000"/>
                          </a:solidFill>
                          <a:latin typeface="Times New Roman"/>
                        </a:rPr>
                        <a:t>Кошехабльский</a:t>
                      </a:r>
                      <a:r>
                        <a:rPr lang="ru-RU" sz="1050" b="1" i="0" u="none" strike="noStrike" dirty="0">
                          <a:solidFill>
                            <a:srgbClr val="000000"/>
                          </a:solidFill>
                          <a:latin typeface="Times New Roman"/>
                        </a:rPr>
                        <a:t> район, в том числе: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4 448,0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4 448,0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4 448,0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7"/>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Блечепсинское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463,2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463,2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463,2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Вольненское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627,6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627,6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627,6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58619">
                <a:tc>
                  <a:txBody>
                    <a:bodyPr/>
                    <a:lstStyle/>
                    <a:p>
                      <a:pPr algn="l" fontAlgn="t"/>
                      <a:r>
                        <a:rPr lang="ru-RU" sz="1050" b="0" i="1" u="none" strike="noStrike" dirty="0">
                          <a:solidFill>
                            <a:srgbClr val="000000"/>
                          </a:solidFill>
                          <a:latin typeface="Times New Roman"/>
                        </a:rPr>
                        <a:t> - Дмитриевское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520,2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520,2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520,2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Егерухайское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000" b="0" i="1" u="none" strike="noStrike" dirty="0">
                          <a:solidFill>
                            <a:schemeClr val="tx1"/>
                          </a:solidFill>
                          <a:latin typeface="Times New Roman" pitchFamily="18" charset="0"/>
                          <a:cs typeface="Times New Roman" pitchFamily="18" charset="0"/>
                        </a:rPr>
                        <a:t>240,8</a:t>
                      </a:r>
                    </a:p>
                  </a:txBody>
                  <a:tcPr marL="6030" marR="6030" marT="60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000" b="0" i="1" u="none" strike="noStrike" dirty="0">
                          <a:solidFill>
                            <a:schemeClr val="tx1"/>
                          </a:solidFill>
                          <a:latin typeface="Times New Roman" pitchFamily="18" charset="0"/>
                          <a:cs typeface="Times New Roman" pitchFamily="18" charset="0"/>
                        </a:rPr>
                        <a:t>240,8</a:t>
                      </a:r>
                    </a:p>
                  </a:txBody>
                  <a:tcPr marL="6030" marR="6030" marT="60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000" b="0" i="1" u="none" strike="noStrike" dirty="0">
                          <a:solidFill>
                            <a:schemeClr val="tx1"/>
                          </a:solidFill>
                          <a:latin typeface="Times New Roman" pitchFamily="18" charset="0"/>
                          <a:cs typeface="Times New Roman" pitchFamily="18" charset="0"/>
                        </a:rPr>
                        <a:t>240,8</a:t>
                      </a:r>
                    </a:p>
                  </a:txBody>
                  <a:tcPr marL="6030" marR="6030" marT="60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Игнатьевское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138,6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138,6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138,6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58619">
                <a:tc>
                  <a:txBody>
                    <a:bodyPr/>
                    <a:lstStyle/>
                    <a:p>
                      <a:pPr algn="l" fontAlgn="t"/>
                      <a:r>
                        <a:rPr lang="ru-RU" sz="1050" b="0" i="1" u="none" strike="noStrike">
                          <a:solidFill>
                            <a:srgbClr val="000000"/>
                          </a:solidFill>
                          <a:latin typeface="Times New Roman"/>
                        </a:rPr>
                        <a:t> - Кошехабльское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1 081,3</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1 081,3</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1 081,3</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58619">
                <a:tc>
                  <a:txBody>
                    <a:bodyPr/>
                    <a:lstStyle/>
                    <a:p>
                      <a:pPr algn="l" fontAlgn="t"/>
                      <a:r>
                        <a:rPr lang="ru-RU" sz="1050" b="0" i="1" u="none" strike="noStrike" dirty="0">
                          <a:solidFill>
                            <a:srgbClr val="000000"/>
                          </a:solidFill>
                          <a:latin typeface="Times New Roman"/>
                        </a:rPr>
                        <a:t> - Майское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382,1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382,1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382,1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Натырбовское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582,2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582,2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582,2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58619">
                <a:tc>
                  <a:txBody>
                    <a:bodyPr/>
                    <a:lstStyle/>
                    <a:p>
                      <a:pPr algn="l" fontAlgn="t"/>
                      <a:r>
                        <a:rPr lang="ru-RU" sz="1050" b="0" i="1" u="none" strike="noStrike">
                          <a:solidFill>
                            <a:srgbClr val="000000"/>
                          </a:solidFill>
                          <a:latin typeface="Times New Roman"/>
                        </a:rPr>
                        <a:t> - Ходзинское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412,0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412,0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412,0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58619">
                <a:tc>
                  <a:txBody>
                    <a:bodyPr/>
                    <a:lstStyle/>
                    <a:p>
                      <a:pPr algn="l" fontAlgn="t"/>
                      <a:r>
                        <a:rPr lang="ru-RU" sz="1050" b="1" i="0" u="none" strike="noStrike" dirty="0">
                          <a:solidFill>
                            <a:srgbClr val="000000"/>
                          </a:solidFill>
                          <a:latin typeface="Times New Roman"/>
                        </a:rPr>
                        <a:t>Красногвардейский район, в том числе: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4 829,7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4 829,7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4 829,7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7"/>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Белосельское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859,6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859,6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859,6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Большесидоровское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325,8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328,3</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325,3</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Еленовское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493,2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493,2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493,2</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58619">
                <a:tc>
                  <a:txBody>
                    <a:bodyPr/>
                    <a:lstStyle/>
                    <a:p>
                      <a:pPr algn="l" fontAlgn="t"/>
                      <a:r>
                        <a:rPr lang="ru-RU" sz="1050" b="0" i="1" u="none" strike="noStrike" dirty="0">
                          <a:solidFill>
                            <a:srgbClr val="000000"/>
                          </a:solidFill>
                          <a:latin typeface="Times New Roman"/>
                        </a:rPr>
                        <a:t> - Красногвардейское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1 651,6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1 651,6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1 651,6</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58619">
                <a:tc>
                  <a:txBody>
                    <a:bodyPr/>
                    <a:lstStyle/>
                    <a:p>
                      <a:pPr algn="l" fontAlgn="t"/>
                      <a:r>
                        <a:rPr lang="ru-RU" sz="1050" b="0" i="1" u="none" strike="noStrike">
                          <a:solidFill>
                            <a:srgbClr val="000000"/>
                          </a:solidFill>
                          <a:latin typeface="Times New Roman"/>
                        </a:rPr>
                        <a:t> - Садовское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463,8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463,8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463,8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58619">
                <a:tc>
                  <a:txBody>
                    <a:bodyPr/>
                    <a:lstStyle/>
                    <a:p>
                      <a:pPr algn="l" fontAlgn="t"/>
                      <a:r>
                        <a:rPr lang="ru-RU" sz="1050" b="0" i="1" u="none" strike="noStrike">
                          <a:solidFill>
                            <a:srgbClr val="000000"/>
                          </a:solidFill>
                          <a:latin typeface="Times New Roman"/>
                        </a:rPr>
                        <a:t> - Уляпское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258,8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258,8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258,8</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Хатукайское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776,9</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776,9</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776,9</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58619">
                <a:tc>
                  <a:txBody>
                    <a:bodyPr/>
                    <a:lstStyle/>
                    <a:p>
                      <a:pPr algn="l" fontAlgn="t"/>
                      <a:r>
                        <a:rPr lang="ru-RU" sz="1050" b="1" i="0" u="none" strike="noStrike" dirty="0" err="1">
                          <a:solidFill>
                            <a:srgbClr val="000000"/>
                          </a:solidFill>
                          <a:latin typeface="Times New Roman"/>
                        </a:rPr>
                        <a:t>Майкопский</a:t>
                      </a:r>
                      <a:r>
                        <a:rPr lang="ru-RU" sz="1050" b="1" i="0" u="none" strike="noStrike" dirty="0">
                          <a:solidFill>
                            <a:srgbClr val="000000"/>
                          </a:solidFill>
                          <a:latin typeface="Times New Roman"/>
                        </a:rPr>
                        <a:t> район, в том числе: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9 198,0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9 198,0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1" u="none" strike="noStrike" dirty="0">
                          <a:solidFill>
                            <a:srgbClr val="000000"/>
                          </a:solidFill>
                          <a:latin typeface="Times New Roman"/>
                        </a:rPr>
                        <a:t>9 198,0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25"/>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Абадзехское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968,7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968,7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968,7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Даховское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400,7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400,7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400,7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Каменномостское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1 087,3</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1 087,3</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1 087,3</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58619">
                <a:tc>
                  <a:txBody>
                    <a:bodyPr/>
                    <a:lstStyle/>
                    <a:p>
                      <a:pPr algn="l" fontAlgn="t"/>
                      <a:r>
                        <a:rPr lang="ru-RU" sz="1050" b="0" i="1" u="none" strike="noStrike" dirty="0">
                          <a:solidFill>
                            <a:srgbClr val="000000"/>
                          </a:solidFill>
                          <a:latin typeface="Times New Roman"/>
                        </a:rPr>
                        <a:t> - Кировское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948,7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948,7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948,7</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58619">
                <a:tc>
                  <a:txBody>
                    <a:bodyPr/>
                    <a:lstStyle/>
                    <a:p>
                      <a:pPr algn="l" fontAlgn="t"/>
                      <a:r>
                        <a:rPr lang="ru-RU" sz="1050" b="0" i="1" u="none" strike="noStrike">
                          <a:solidFill>
                            <a:srgbClr val="000000"/>
                          </a:solidFill>
                          <a:latin typeface="Times New Roman"/>
                        </a:rPr>
                        <a:t> - Краснооктябрьское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1 755,0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1 755,0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1 755,0</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Красноульское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281,1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281,1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281,1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Кужорское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633,5</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633,5</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633,5</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2"/>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Победенское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829,5</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829,5</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829,5</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3"/>
                  </a:ext>
                </a:extLst>
              </a:tr>
              <a:tr h="158619">
                <a:tc>
                  <a:txBody>
                    <a:bodyPr/>
                    <a:lstStyle/>
                    <a:p>
                      <a:pPr algn="l" fontAlgn="t"/>
                      <a:r>
                        <a:rPr lang="ru-RU" sz="1050" b="0" i="1" u="none" strike="noStrike" dirty="0">
                          <a:solidFill>
                            <a:srgbClr val="000000"/>
                          </a:solidFill>
                          <a:latin typeface="Times New Roman"/>
                        </a:rPr>
                        <a:t> - </a:t>
                      </a:r>
                      <a:r>
                        <a:rPr lang="ru-RU" sz="1050" b="0" i="1" u="none" strike="noStrike" dirty="0" err="1">
                          <a:solidFill>
                            <a:srgbClr val="000000"/>
                          </a:solidFill>
                          <a:latin typeface="Times New Roman"/>
                        </a:rPr>
                        <a:t>Тимирязевское</a:t>
                      </a:r>
                      <a:r>
                        <a:rPr lang="ru-RU" sz="1050" b="0" i="1" u="none" strike="noStrike" dirty="0">
                          <a:solidFill>
                            <a:srgbClr val="000000"/>
                          </a:solidFill>
                          <a:latin typeface="Times New Roman"/>
                        </a:rPr>
                        <a:t>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590,1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590,1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590,1</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4"/>
                  </a:ext>
                </a:extLst>
              </a:tr>
              <a:tr h="158619">
                <a:tc>
                  <a:txBody>
                    <a:bodyPr/>
                    <a:lstStyle/>
                    <a:p>
                      <a:pPr algn="l" fontAlgn="t"/>
                      <a:r>
                        <a:rPr lang="ru-RU" sz="1050" b="0" i="1" u="none" strike="noStrike" dirty="0">
                          <a:solidFill>
                            <a:srgbClr val="000000"/>
                          </a:solidFill>
                          <a:latin typeface="Times New Roman"/>
                        </a:rPr>
                        <a:t> - Тульское сельское поселение</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1 703,4</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1 703,4</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1 703,4</a:t>
                      </a:r>
                    </a:p>
                  </a:txBody>
                  <a:tcPr marL="4546" marR="4546" marT="45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5"/>
                  </a:ext>
                </a:extLst>
              </a:tr>
            </a:tbl>
          </a:graphicData>
        </a:graphic>
      </p:graphicFrame>
      <p:graphicFrame>
        <p:nvGraphicFramePr>
          <p:cNvPr id="3" name="Таблица 2"/>
          <p:cNvGraphicFramePr>
            <a:graphicFrameLocks noGrp="1"/>
          </p:cNvGraphicFramePr>
          <p:nvPr/>
        </p:nvGraphicFramePr>
        <p:xfrm>
          <a:off x="4716016" y="836714"/>
          <a:ext cx="4320480" cy="5084256"/>
        </p:xfrm>
        <a:graphic>
          <a:graphicData uri="http://schemas.openxmlformats.org/drawingml/2006/table">
            <a:tbl>
              <a:tblPr/>
              <a:tblGrid>
                <a:gridCol w="2376264">
                  <a:extLst>
                    <a:ext uri="{9D8B030D-6E8A-4147-A177-3AD203B41FA5}">
                      <a16:colId xmlns:a16="http://schemas.microsoft.com/office/drawing/2014/main" val="20000"/>
                    </a:ext>
                  </a:extLst>
                </a:gridCol>
                <a:gridCol w="630122">
                  <a:extLst>
                    <a:ext uri="{9D8B030D-6E8A-4147-A177-3AD203B41FA5}">
                      <a16:colId xmlns:a16="http://schemas.microsoft.com/office/drawing/2014/main" val="20001"/>
                    </a:ext>
                  </a:extLst>
                </a:gridCol>
                <a:gridCol w="607202">
                  <a:extLst>
                    <a:ext uri="{9D8B030D-6E8A-4147-A177-3AD203B41FA5}">
                      <a16:colId xmlns:a16="http://schemas.microsoft.com/office/drawing/2014/main" val="20002"/>
                    </a:ext>
                  </a:extLst>
                </a:gridCol>
                <a:gridCol w="706892">
                  <a:extLst>
                    <a:ext uri="{9D8B030D-6E8A-4147-A177-3AD203B41FA5}">
                      <a16:colId xmlns:a16="http://schemas.microsoft.com/office/drawing/2014/main" val="20003"/>
                    </a:ext>
                  </a:extLst>
                </a:gridCol>
              </a:tblGrid>
              <a:tr h="233564">
                <a:tc>
                  <a:txBody>
                    <a:bodyPr/>
                    <a:lstStyle/>
                    <a:p>
                      <a:pPr algn="ctr"/>
                      <a:r>
                        <a:rPr lang="ru-RU" sz="1400" b="1" dirty="0">
                          <a:solidFill>
                            <a:schemeClr val="bg1">
                              <a:lumMod val="95000"/>
                            </a:schemeClr>
                          </a:solidFill>
                          <a:latin typeface="Times New Roman" pitchFamily="18" charset="0"/>
                          <a:cs typeface="Times New Roman" pitchFamily="18" charset="0"/>
                        </a:rPr>
                        <a:t>НАИМЕНОВАНИЕ</a:t>
                      </a:r>
                    </a:p>
                  </a:txBody>
                  <a:tcPr marL="6030" marR="6030" marT="60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ru-RU" sz="1200" b="1" dirty="0">
                          <a:solidFill>
                            <a:schemeClr val="bg1">
                              <a:lumMod val="95000"/>
                            </a:schemeClr>
                          </a:solidFill>
                          <a:latin typeface="Times New Roman" pitchFamily="18" charset="0"/>
                          <a:cs typeface="Times New Roman" pitchFamily="18" charset="0"/>
                        </a:rPr>
                        <a:t>2022 год</a:t>
                      </a:r>
                      <a:r>
                        <a:rPr lang="ru-RU" sz="1200" b="1" baseline="0" dirty="0">
                          <a:solidFill>
                            <a:schemeClr val="bg1">
                              <a:lumMod val="95000"/>
                            </a:schemeClr>
                          </a:solidFill>
                          <a:latin typeface="Times New Roman" pitchFamily="18" charset="0"/>
                          <a:cs typeface="Times New Roman" pitchFamily="18" charset="0"/>
                        </a:rPr>
                        <a:t> </a:t>
                      </a:r>
                      <a:endParaRPr lang="ru-RU" sz="1200" b="1" dirty="0">
                        <a:solidFill>
                          <a:schemeClr val="bg1">
                            <a:lumMod val="95000"/>
                          </a:schemeClr>
                        </a:solidFill>
                        <a:latin typeface="Times New Roman" pitchFamily="18" charset="0"/>
                        <a:cs typeface="Times New Roman" pitchFamily="18" charset="0"/>
                      </a:endParaRPr>
                    </a:p>
                  </a:txBody>
                  <a:tcPr marL="6030" marR="6030" marT="60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ru-RU" sz="1200" b="1" dirty="0">
                          <a:solidFill>
                            <a:schemeClr val="bg1">
                              <a:lumMod val="95000"/>
                            </a:schemeClr>
                          </a:solidFill>
                          <a:latin typeface="Times New Roman" pitchFamily="18" charset="0"/>
                          <a:cs typeface="Times New Roman" pitchFamily="18" charset="0"/>
                        </a:rPr>
                        <a:t>2023 год</a:t>
                      </a:r>
                    </a:p>
                  </a:txBody>
                  <a:tcPr marL="6030" marR="6030" marT="60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b"/>
                      <a:r>
                        <a:rPr lang="ru-RU" sz="1200" b="1" i="0" u="none" strike="noStrike" dirty="0">
                          <a:solidFill>
                            <a:schemeClr val="bg1">
                              <a:lumMod val="95000"/>
                            </a:schemeClr>
                          </a:solidFill>
                          <a:latin typeface="Times New Roman" pitchFamily="18" charset="0"/>
                          <a:cs typeface="Times New Roman" pitchFamily="18" charset="0"/>
                        </a:rPr>
                        <a:t>2024 год</a:t>
                      </a:r>
                    </a:p>
                  </a:txBody>
                  <a:tcPr marL="6030" marR="6030" marT="60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01475">
                <a:tc>
                  <a:txBody>
                    <a:bodyPr/>
                    <a:lstStyle/>
                    <a:p>
                      <a:pPr algn="l" fontAlgn="t"/>
                      <a:r>
                        <a:rPr lang="ru-RU" sz="1000" b="1" i="0" u="none" strike="noStrike" dirty="0" err="1">
                          <a:solidFill>
                            <a:srgbClr val="000000"/>
                          </a:solidFill>
                          <a:latin typeface="Times New Roman" pitchFamily="18" charset="0"/>
                          <a:cs typeface="Times New Roman" pitchFamily="18" charset="0"/>
                        </a:rPr>
                        <a:t>Тахтамукайский</a:t>
                      </a:r>
                      <a:r>
                        <a:rPr lang="ru-RU" sz="1000" b="1" i="0" u="none" strike="noStrike" dirty="0">
                          <a:solidFill>
                            <a:srgbClr val="000000"/>
                          </a:solidFill>
                          <a:latin typeface="Times New Roman" pitchFamily="18" charset="0"/>
                          <a:cs typeface="Times New Roman" pitchFamily="18" charset="0"/>
                        </a:rPr>
                        <a:t> район, в том числе: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14 126,8</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14 126,8</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14 126,8</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Энемское</a:t>
                      </a:r>
                      <a:r>
                        <a:rPr lang="ru-RU" sz="1000" b="0" i="1" u="none" strike="noStrike" dirty="0">
                          <a:solidFill>
                            <a:srgbClr val="000000"/>
                          </a:solidFill>
                          <a:latin typeface="Times New Roman" pitchFamily="18" charset="0"/>
                          <a:cs typeface="Times New Roman" pitchFamily="18" charset="0"/>
                        </a:rPr>
                        <a:t> городское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3 462,6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3 462,6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3 462,6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Яблоновское</a:t>
                      </a:r>
                      <a:r>
                        <a:rPr lang="ru-RU" sz="1000" b="0" i="1" u="none" strike="noStrike" dirty="0">
                          <a:solidFill>
                            <a:srgbClr val="000000"/>
                          </a:solidFill>
                          <a:latin typeface="Times New Roman" pitchFamily="18" charset="0"/>
                          <a:cs typeface="Times New Roman" pitchFamily="18" charset="0"/>
                        </a:rPr>
                        <a:t> городское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6 351,1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6 351,1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6 351,1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Афипсипское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774,2</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774,2</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774,2</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Козетское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398,4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398,4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398,4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0211">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Старобжегокайское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1 550,5</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1 550,5</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1 550,5</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9226">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Тахтамукайское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1 272,1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1 272,1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1 272,1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307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Шенджийское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317,9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317,9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317,9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1475">
                <a:tc>
                  <a:txBody>
                    <a:bodyPr/>
                    <a:lstStyle/>
                    <a:p>
                      <a:pPr algn="l" fontAlgn="t"/>
                      <a:r>
                        <a:rPr lang="ru-RU" sz="1000" b="1" i="0" u="none" strike="noStrike" dirty="0" err="1">
                          <a:solidFill>
                            <a:srgbClr val="000000"/>
                          </a:solidFill>
                          <a:latin typeface="Times New Roman" pitchFamily="18" charset="0"/>
                          <a:cs typeface="Times New Roman" pitchFamily="18" charset="0"/>
                        </a:rPr>
                        <a:t>Теучежский</a:t>
                      </a:r>
                      <a:r>
                        <a:rPr lang="ru-RU" sz="1000" b="1" i="0" u="none" strike="noStrike" dirty="0">
                          <a:solidFill>
                            <a:srgbClr val="000000"/>
                          </a:solidFill>
                          <a:latin typeface="Times New Roman" pitchFamily="18" charset="0"/>
                          <a:cs typeface="Times New Roman" pitchFamily="18" charset="0"/>
                        </a:rPr>
                        <a:t> район, в том числе: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3 081,2</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3 081,2</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3 081,2</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9"/>
                  </a:ext>
                </a:extLst>
              </a:tr>
              <a:tr h="210318">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Тлюстенхабльское</a:t>
                      </a:r>
                      <a:r>
                        <a:rPr lang="ru-RU" sz="1000" b="0" i="1" u="none" strike="noStrike" dirty="0">
                          <a:solidFill>
                            <a:srgbClr val="000000"/>
                          </a:solidFill>
                          <a:latin typeface="Times New Roman" pitchFamily="18" charset="0"/>
                          <a:cs typeface="Times New Roman" pitchFamily="18" charset="0"/>
                        </a:rPr>
                        <a:t> городское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919,0</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919,0</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919,0</a:t>
                      </a:r>
                      <a:r>
                        <a:rPr lang="ru-RU" sz="1000" b="0" i="1" u="none" strike="noStrike" baseline="0" dirty="0">
                          <a:solidFill>
                            <a:srgbClr val="000000"/>
                          </a:solidFill>
                          <a:latin typeface="Times New Roman"/>
                        </a:rPr>
                        <a:t>                                            </a:t>
                      </a:r>
                      <a:endParaRPr lang="ru-RU" sz="1000" b="0" i="1" u="none" strike="noStrike" dirty="0">
                        <a:solidFill>
                          <a:srgbClr val="000000"/>
                        </a:solidFill>
                        <a:latin typeface="Times New Roman"/>
                      </a:endParaRP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Ассоколайское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251,9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251,9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251,9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Вочепшийское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220,4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220,4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220,4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09226">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Габукайское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400,0</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400,0</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400,0</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5408">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Джиджихабльское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261,6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261,6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261,6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Понежукайское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728,0</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728,0</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728,0</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Пчегатлукайское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300,3</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300,3</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300,3</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68666">
                <a:tc>
                  <a:txBody>
                    <a:bodyPr/>
                    <a:lstStyle/>
                    <a:p>
                      <a:pPr algn="l" fontAlgn="t"/>
                      <a:r>
                        <a:rPr lang="ru-RU" sz="1000" b="1" i="0" u="none" strike="noStrike" dirty="0">
                          <a:solidFill>
                            <a:srgbClr val="000000"/>
                          </a:solidFill>
                          <a:latin typeface="Times New Roman" pitchFamily="18" charset="0"/>
                          <a:cs typeface="Times New Roman" pitchFamily="18" charset="0"/>
                        </a:rPr>
                        <a:t>Шовгеновский район, в том числе: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2 423,4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2 423,4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1" i="0" u="none" strike="noStrike" dirty="0">
                          <a:solidFill>
                            <a:srgbClr val="000000"/>
                          </a:solidFill>
                          <a:latin typeface="Times New Roman"/>
                        </a:rPr>
                        <a:t>2 423,4</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7"/>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Джерокайское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224,7</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224,7</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224,7</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Дукмасовское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305,1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305,1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305,1</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372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Заревское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381,9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381,9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381,9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70480">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Мамхегское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299,6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299,6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299,6</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04387">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Хакуринохабльское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634,8</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634,8</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634,8</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216024">
                <a:tc>
                  <a:txBody>
                    <a:bodyPr/>
                    <a:lstStyle/>
                    <a:p>
                      <a:pPr algn="l" fontAlgn="t"/>
                      <a:r>
                        <a:rPr lang="ru-RU" sz="1000" b="0" i="1" u="none" strike="noStrike" dirty="0">
                          <a:solidFill>
                            <a:srgbClr val="000000"/>
                          </a:solidFill>
                          <a:latin typeface="Times New Roman" pitchFamily="18" charset="0"/>
                          <a:cs typeface="Times New Roman" pitchFamily="18" charset="0"/>
                        </a:rPr>
                        <a:t> - </a:t>
                      </a:r>
                      <a:r>
                        <a:rPr lang="ru-RU" sz="1000" b="0" i="1" u="none" strike="noStrike" dirty="0" err="1">
                          <a:solidFill>
                            <a:srgbClr val="000000"/>
                          </a:solidFill>
                          <a:latin typeface="Times New Roman" pitchFamily="18" charset="0"/>
                          <a:cs typeface="Times New Roman" pitchFamily="18" charset="0"/>
                        </a:rPr>
                        <a:t>Хатажукайское</a:t>
                      </a:r>
                      <a:r>
                        <a:rPr lang="ru-RU" sz="1000" b="0" i="1" u="none" strike="noStrike" dirty="0">
                          <a:solidFill>
                            <a:srgbClr val="000000"/>
                          </a:solidFill>
                          <a:latin typeface="Times New Roman" pitchFamily="18" charset="0"/>
                          <a:cs typeface="Times New Roman" pitchFamily="18" charset="0"/>
                        </a:rPr>
                        <a:t>  сельское поселение</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577,3</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577,3</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1000" b="0" i="1" u="none" strike="noStrike" dirty="0">
                          <a:solidFill>
                            <a:srgbClr val="000000"/>
                          </a:solidFill>
                          <a:latin typeface="Times New Roman"/>
                        </a:rPr>
                        <a:t>577,3</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59722">
                <a:tc>
                  <a:txBody>
                    <a:bodyPr/>
                    <a:lstStyle/>
                    <a:p>
                      <a:pPr algn="ctr" fontAlgn="t"/>
                      <a:r>
                        <a:rPr lang="ru-RU" sz="1400" b="1" i="0" u="none" strike="noStrike" dirty="0">
                          <a:solidFill>
                            <a:schemeClr val="bg1">
                              <a:lumMod val="95000"/>
                            </a:schemeClr>
                          </a:solidFill>
                          <a:latin typeface="Times New Roman" pitchFamily="18" charset="0"/>
                          <a:cs typeface="Times New Roman" pitchFamily="18" charset="0"/>
                        </a:rPr>
                        <a:t>ВСЕГО</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ru-RU" sz="1200" b="1" i="0" u="none" strike="noStrike" dirty="0">
                          <a:solidFill>
                            <a:schemeClr val="bg1">
                              <a:lumMod val="95000"/>
                            </a:schemeClr>
                          </a:solidFill>
                          <a:latin typeface="Times New Roman"/>
                        </a:rPr>
                        <a:t>42 896,9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ru-RU" sz="1200" b="1" i="0" u="none" strike="noStrike" dirty="0">
                          <a:solidFill>
                            <a:schemeClr val="bg1">
                              <a:lumMod val="95000"/>
                            </a:schemeClr>
                          </a:solidFill>
                          <a:latin typeface="Times New Roman"/>
                        </a:rPr>
                        <a:t>42 896,9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ru-RU" sz="1200" b="1" i="0" u="none" strike="noStrike" dirty="0">
                          <a:solidFill>
                            <a:schemeClr val="bg1">
                              <a:lumMod val="95000"/>
                            </a:schemeClr>
                          </a:solidFill>
                          <a:latin typeface="Times New Roman"/>
                        </a:rPr>
                        <a:t>42 896,9</a:t>
                      </a:r>
                    </a:p>
                  </a:txBody>
                  <a:tcPr marL="6030" marR="6030" marT="60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24"/>
                  </a:ext>
                </a:extLst>
              </a:tr>
            </a:tbl>
          </a:graphicData>
        </a:graphic>
      </p:graphicFrame>
      <p:sp>
        <p:nvSpPr>
          <p:cNvPr id="4" name="TextBox 3"/>
          <p:cNvSpPr txBox="1"/>
          <p:nvPr/>
        </p:nvSpPr>
        <p:spPr>
          <a:xfrm>
            <a:off x="107504" y="1"/>
            <a:ext cx="8928992" cy="646331"/>
          </a:xfrm>
          <a:prstGeom prst="rect">
            <a:avLst/>
          </a:prstGeom>
          <a:solidFill>
            <a:schemeClr val="tx2">
              <a:lumMod val="60000"/>
              <a:lumOff val="40000"/>
            </a:schemeClr>
          </a:solidFill>
        </p:spPr>
        <p:txBody>
          <a:bodyPr wrap="square" rtlCol="0">
            <a:spAutoFit/>
          </a:bodyPr>
          <a:lstStyle/>
          <a:p>
            <a:pPr algn="ctr"/>
            <a:r>
              <a:rPr lang="ru-RU" sz="1200" b="1" dirty="0">
                <a:solidFill>
                  <a:schemeClr val="bg1"/>
                </a:solidFill>
                <a:latin typeface="Times New Roman" pitchFamily="18" charset="0"/>
                <a:cs typeface="Times New Roman" pitchFamily="18" charset="0"/>
              </a:rPr>
              <a:t>Распределение субвенций бюджетам муниципальных районов из республиканского бюджета Республики Адыгея на осуществление государственных полномочий по расчету и предоставлению дотаций на выравнивание бюджетной обеспеченности поселений на 2022-2024 </a:t>
            </a:r>
            <a:r>
              <a:rPr lang="ru-RU" sz="1200" b="1" dirty="0" err="1">
                <a:solidFill>
                  <a:schemeClr val="bg1"/>
                </a:solidFill>
                <a:latin typeface="Times New Roman" pitchFamily="18" charset="0"/>
                <a:cs typeface="Times New Roman" pitchFamily="18" charset="0"/>
              </a:rPr>
              <a:t>гг</a:t>
            </a:r>
            <a:r>
              <a:rPr lang="ru-RU" sz="1200" b="1" dirty="0">
                <a:solidFill>
                  <a:schemeClr val="bg1"/>
                </a:solidFill>
                <a:latin typeface="Times New Roman" pitchFamily="18" charset="0"/>
                <a:cs typeface="Times New Roman" pitchFamily="18" charset="0"/>
              </a:rPr>
              <a:t>,</a:t>
            </a:r>
          </a:p>
        </p:txBody>
      </p:sp>
      <p:sp>
        <p:nvSpPr>
          <p:cNvPr id="7" name="Номер слайда 6"/>
          <p:cNvSpPr>
            <a:spLocks noGrp="1"/>
          </p:cNvSpPr>
          <p:nvPr>
            <p:ph type="sldNum" sz="quarter" idx="12"/>
          </p:nvPr>
        </p:nvSpPr>
        <p:spPr/>
        <p:txBody>
          <a:bodyPr/>
          <a:lstStyle/>
          <a:p>
            <a:fld id="{055EE535-72A8-4E0F-A886-40F55435ED15}" type="slidenum">
              <a:rPr lang="ru-RU" smtClean="0"/>
              <a:pPr/>
              <a:t>35</a:t>
            </a:fld>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692696"/>
            <a:ext cx="8229600" cy="792088"/>
          </a:xfrm>
        </p:spPr>
        <p:txBody>
          <a:bodyPr>
            <a:normAutofit/>
          </a:bodyPr>
          <a:lstStyle/>
          <a:p>
            <a:r>
              <a:rPr lang="ru-RU" sz="18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023559717"/>
              </p:ext>
            </p:extLst>
          </p:nvPr>
        </p:nvGraphicFramePr>
        <p:xfrm>
          <a:off x="457200" y="1340767"/>
          <a:ext cx="8229600" cy="4899635"/>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91292">
                <a:tc>
                  <a:txBody>
                    <a:bodyPr/>
                    <a:lstStyle/>
                    <a:p>
                      <a:pPr algn="ctr"/>
                      <a:r>
                        <a:rPr lang="ru-RU" sz="1600" dirty="0">
                          <a:solidFill>
                            <a:schemeClr val="tx1">
                              <a:lumMod val="95000"/>
                              <a:lumOff val="5000"/>
                            </a:schemeClr>
                          </a:solidFill>
                          <a:latin typeface="Times New Roman" pitchFamily="18" charset="0"/>
                          <a:cs typeface="Times New Roman" pitchFamily="18" charset="0"/>
                        </a:rPr>
                        <a:t>НАИМЕНОВАНИЕ</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7C80"/>
                    </a:solidFill>
                  </a:tcPr>
                </a:tc>
                <a:tc>
                  <a:txBody>
                    <a:bodyPr/>
                    <a:lstStyle/>
                    <a:p>
                      <a:pPr algn="ctr"/>
                      <a:r>
                        <a:rPr lang="ru-RU" sz="1600" dirty="0">
                          <a:solidFill>
                            <a:schemeClr val="tx1">
                              <a:lumMod val="95000"/>
                              <a:lumOff val="5000"/>
                            </a:schemeClr>
                          </a:solidFill>
                          <a:latin typeface="Times New Roman" pitchFamily="18" charset="0"/>
                          <a:cs typeface="Times New Roman" pitchFamily="18" charset="0"/>
                        </a:rPr>
                        <a:t>2022 год</a:t>
                      </a:r>
                    </a:p>
                  </a:txBody>
                  <a:tcPr>
                    <a:lnT w="12700" cap="flat" cmpd="sng" algn="ctr">
                      <a:solidFill>
                        <a:schemeClr val="tx1"/>
                      </a:solidFill>
                      <a:prstDash val="solid"/>
                      <a:round/>
                      <a:headEnd type="none" w="med" len="med"/>
                      <a:tailEnd type="none" w="med" len="med"/>
                    </a:lnT>
                    <a:solidFill>
                      <a:srgbClr val="FF7C80"/>
                    </a:solidFill>
                  </a:tcPr>
                </a:tc>
                <a:tc>
                  <a:txBody>
                    <a:bodyPr/>
                    <a:lstStyle/>
                    <a:p>
                      <a:pPr algn="ctr"/>
                      <a:r>
                        <a:rPr lang="ru-RU" sz="1600" dirty="0">
                          <a:solidFill>
                            <a:schemeClr val="tx1">
                              <a:lumMod val="95000"/>
                              <a:lumOff val="5000"/>
                            </a:schemeClr>
                          </a:solidFill>
                          <a:latin typeface="Times New Roman" pitchFamily="18" charset="0"/>
                          <a:cs typeface="Times New Roman" pitchFamily="18" charset="0"/>
                        </a:rPr>
                        <a:t>2023 год</a:t>
                      </a:r>
                    </a:p>
                  </a:txBody>
                  <a:tcPr>
                    <a:lnT w="12700" cap="flat" cmpd="sng" algn="ctr">
                      <a:solidFill>
                        <a:schemeClr val="tx1"/>
                      </a:solidFill>
                      <a:prstDash val="solid"/>
                      <a:round/>
                      <a:headEnd type="none" w="med" len="med"/>
                      <a:tailEnd type="none" w="med" len="med"/>
                    </a:lnT>
                    <a:solidFill>
                      <a:srgbClr val="FF7C80"/>
                    </a:solidFill>
                  </a:tcPr>
                </a:tc>
                <a:tc>
                  <a:txBody>
                    <a:bodyPr/>
                    <a:lstStyle/>
                    <a:p>
                      <a:pPr algn="ctr"/>
                      <a:r>
                        <a:rPr lang="ru-RU" sz="1600" dirty="0">
                          <a:solidFill>
                            <a:schemeClr val="tx1">
                              <a:lumMod val="95000"/>
                              <a:lumOff val="5000"/>
                            </a:schemeClr>
                          </a:solidFill>
                          <a:latin typeface="Times New Roman" pitchFamily="18" charset="0"/>
                          <a:cs typeface="Times New Roman" pitchFamily="18" charset="0"/>
                        </a:rPr>
                        <a:t>2024 год</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7C80"/>
                    </a:solidFill>
                  </a:tcPr>
                </a:tc>
                <a:extLst>
                  <a:ext uri="{0D108BD9-81ED-4DB2-BD59-A6C34878D82A}">
                    <a16:rowId xmlns:a16="http://schemas.microsoft.com/office/drawing/2014/main" val="10000"/>
                  </a:ext>
                </a:extLst>
              </a:tr>
              <a:tr h="391292">
                <a:tc>
                  <a:txBody>
                    <a:bodyPr/>
                    <a:lstStyle/>
                    <a:p>
                      <a:pPr algn="ctr"/>
                      <a:r>
                        <a:rPr lang="ru-RU" sz="1600" dirty="0">
                          <a:latin typeface="Times New Roman" pitchFamily="18" charset="0"/>
                          <a:cs typeface="Times New Roman" pitchFamily="18" charset="0"/>
                        </a:rPr>
                        <a:t>город Адыгейск</a:t>
                      </a:r>
                    </a:p>
                  </a:txBody>
                  <a:tcPr>
                    <a:lnL w="12700" cap="flat" cmpd="sng" algn="ctr">
                      <a:solidFill>
                        <a:schemeClr val="tx1"/>
                      </a:solidFill>
                      <a:prstDash val="solid"/>
                      <a:round/>
                      <a:headEnd type="none" w="med" len="med"/>
                      <a:tailEnd type="none" w="med" len="med"/>
                    </a:lnL>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43</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153</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46</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086</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46</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058</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8</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10001"/>
                  </a:ext>
                </a:extLst>
              </a:tr>
              <a:tr h="391292">
                <a:tc>
                  <a:txBody>
                    <a:bodyPr/>
                    <a:lstStyle/>
                    <a:p>
                      <a:pPr algn="ctr"/>
                      <a:r>
                        <a:rPr lang="ru-RU" sz="1600" dirty="0">
                          <a:latin typeface="Times New Roman" pitchFamily="18" charset="0"/>
                          <a:cs typeface="Times New Roman" pitchFamily="18" charset="0"/>
                        </a:rPr>
                        <a:t>Город Майкоп</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341</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350</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340</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539</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347</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397</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2"/>
                  </a:ext>
                </a:extLst>
              </a:tr>
              <a:tr h="391292">
                <a:tc>
                  <a:txBody>
                    <a:bodyPr/>
                    <a:lstStyle/>
                    <a:p>
                      <a:pPr algn="ctr"/>
                      <a:r>
                        <a:rPr lang="ru-RU" sz="1600" dirty="0" err="1">
                          <a:latin typeface="Times New Roman" pitchFamily="18" charset="0"/>
                          <a:cs typeface="Times New Roman" pitchFamily="18" charset="0"/>
                        </a:rPr>
                        <a:t>Гиагинский</a:t>
                      </a:r>
                      <a:r>
                        <a:rPr lang="ru-RU" sz="1600" dirty="0">
                          <a:latin typeface="Times New Roman" pitchFamily="18" charset="0"/>
                          <a:cs typeface="Times New Roman" pitchFamily="18" charset="0"/>
                        </a:rPr>
                        <a:t> район</a:t>
                      </a:r>
                    </a:p>
                  </a:txBody>
                  <a:tcPr>
                    <a:lnL w="12700" cap="flat" cmpd="sng" algn="ctr">
                      <a:solidFill>
                        <a:schemeClr val="tx1"/>
                      </a:solidFill>
                      <a:prstDash val="solid"/>
                      <a:round/>
                      <a:headEnd type="none" w="med" len="med"/>
                      <a:tailEnd type="none" w="med" len="med"/>
                    </a:lnL>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9</a:t>
                      </a:r>
                      <a:r>
                        <a:rPr lang="ru-RU"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499</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96</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271</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9</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97</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294</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10003"/>
                  </a:ext>
                </a:extLst>
              </a:tr>
              <a:tr h="523065">
                <a:tc>
                  <a:txBody>
                    <a:bodyPr/>
                    <a:lstStyle/>
                    <a:p>
                      <a:pPr algn="ctr"/>
                      <a:r>
                        <a:rPr lang="ru-RU" sz="1600" dirty="0" err="1">
                          <a:latin typeface="Times New Roman" pitchFamily="18" charset="0"/>
                          <a:cs typeface="Times New Roman" pitchFamily="18" charset="0"/>
                        </a:rPr>
                        <a:t>Кошехабльский</a:t>
                      </a:r>
                      <a:r>
                        <a:rPr lang="ru-RU" sz="1600" dirty="0">
                          <a:latin typeface="Times New Roman" pitchFamily="18" charset="0"/>
                          <a:cs typeface="Times New Roman" pitchFamily="18" charset="0"/>
                        </a:rPr>
                        <a:t> район</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84</a:t>
                      </a:r>
                      <a:r>
                        <a:rPr lang="ru-RU" sz="1600" dirty="0">
                          <a:latin typeface="Times New Roman" panose="02020603050405020304" pitchFamily="18" charset="0"/>
                          <a:cs typeface="Times New Roman" panose="02020603050405020304" pitchFamily="18" charset="0"/>
                        </a:rPr>
                        <a:t> 9</a:t>
                      </a:r>
                      <a:r>
                        <a:rPr lang="en-US" sz="1600" dirty="0">
                          <a:latin typeface="Times New Roman" panose="02020603050405020304" pitchFamily="18" charset="0"/>
                          <a:cs typeface="Times New Roman" panose="02020603050405020304" pitchFamily="18" charset="0"/>
                        </a:rPr>
                        <a:t>65</a:t>
                      </a:r>
                      <a:r>
                        <a:rPr lang="ru-RU" sz="1600" dirty="0">
                          <a:latin typeface="Times New Roman" panose="02020603050405020304" pitchFamily="18" charset="0"/>
                          <a:cs typeface="Times New Roman" panose="02020603050405020304" pitchFamily="18" charset="0"/>
                        </a:rPr>
                        <a:t>,1</a:t>
                      </a:r>
                    </a:p>
                  </a:txBody>
                  <a:tcPr>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87</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419</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6</a:t>
                      </a:r>
                      <a:endParaRPr lang="ru-RU" sz="16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89</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152</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4"/>
                  </a:ext>
                </a:extLst>
              </a:tr>
              <a:tr h="560078">
                <a:tc>
                  <a:txBody>
                    <a:bodyPr/>
                    <a:lstStyle/>
                    <a:p>
                      <a:pPr algn="ctr"/>
                      <a:r>
                        <a:rPr lang="ru-RU" sz="1600" dirty="0">
                          <a:latin typeface="Times New Roman" pitchFamily="18" charset="0"/>
                          <a:cs typeface="Times New Roman" pitchFamily="18" charset="0"/>
                        </a:rPr>
                        <a:t>Красногвардейский</a:t>
                      </a:r>
                      <a:r>
                        <a:rPr lang="ru-RU" sz="1600" baseline="0" dirty="0">
                          <a:latin typeface="Times New Roman" pitchFamily="18" charset="0"/>
                          <a:cs typeface="Times New Roman" pitchFamily="18" charset="0"/>
                        </a:rPr>
                        <a:t> район</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83</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181</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en-US" sz="1600" dirty="0">
                          <a:latin typeface="Times New Roman" panose="02020603050405020304" pitchFamily="18" charset="0"/>
                          <a:cs typeface="Times New Roman" panose="02020603050405020304" pitchFamily="18" charset="0"/>
                        </a:rPr>
                        <a:t>301</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018</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9</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en-US" sz="1600" dirty="0">
                          <a:latin typeface="Times New Roman" panose="02020603050405020304" pitchFamily="18" charset="0"/>
                          <a:cs typeface="Times New Roman" panose="02020603050405020304" pitchFamily="18" charset="0"/>
                        </a:rPr>
                        <a:t>301</a:t>
                      </a:r>
                      <a:r>
                        <a:rPr lang="ru-RU" sz="1600" dirty="0">
                          <a:latin typeface="Times New Roman" panose="02020603050405020304" pitchFamily="18" charset="0"/>
                          <a:cs typeface="Times New Roman" panose="02020603050405020304" pitchFamily="18" charset="0"/>
                        </a:rPr>
                        <a:t> 3</a:t>
                      </a:r>
                      <a:r>
                        <a:rPr lang="en-US" sz="1600" dirty="0">
                          <a:latin typeface="Times New Roman" panose="02020603050405020304" pitchFamily="18" charset="0"/>
                          <a:cs typeface="Times New Roman" panose="02020603050405020304" pitchFamily="18" charset="0"/>
                        </a:rPr>
                        <a:t>54</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10005"/>
                  </a:ext>
                </a:extLst>
              </a:tr>
              <a:tr h="391292">
                <a:tc>
                  <a:txBody>
                    <a:bodyPr/>
                    <a:lstStyle/>
                    <a:p>
                      <a:pPr algn="ctr"/>
                      <a:r>
                        <a:rPr lang="ru-RU" sz="1600" dirty="0" err="1">
                          <a:latin typeface="Times New Roman" pitchFamily="18" charset="0"/>
                          <a:cs typeface="Times New Roman" pitchFamily="18" charset="0"/>
                        </a:rPr>
                        <a:t>Майкопский</a:t>
                      </a:r>
                      <a:r>
                        <a:rPr lang="ru-RU" sz="1600" baseline="0" dirty="0">
                          <a:latin typeface="Times New Roman" pitchFamily="18" charset="0"/>
                          <a:cs typeface="Times New Roman" pitchFamily="18" charset="0"/>
                        </a:rPr>
                        <a:t> район</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cs typeface="Times New Roman" panose="02020603050405020304" pitchFamily="18" charset="0"/>
                        </a:rPr>
                        <a:t>54</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672</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cs typeface="Times New Roman" panose="02020603050405020304" pitchFamily="18" charset="0"/>
                        </a:rPr>
                        <a:t>65</a:t>
                      </a:r>
                      <a:r>
                        <a:rPr lang="ru-RU" sz="1600" dirty="0">
                          <a:latin typeface="Times New Roman" panose="02020603050405020304" pitchFamily="18" charset="0"/>
                          <a:cs typeface="Times New Roman" panose="02020603050405020304" pitchFamily="18" charset="0"/>
                        </a:rPr>
                        <a:t> 9</a:t>
                      </a:r>
                      <a:r>
                        <a:rPr lang="en-US" sz="1600" dirty="0">
                          <a:latin typeface="Times New Roman" panose="02020603050405020304" pitchFamily="18" charset="0"/>
                          <a:cs typeface="Times New Roman" panose="02020603050405020304" pitchFamily="18" charset="0"/>
                        </a:rPr>
                        <a:t>78</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6</a:t>
                      </a:r>
                      <a:endParaRPr lang="ru-RU" sz="16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cs typeface="Times New Roman" panose="02020603050405020304" pitchFamily="18" charset="0"/>
                        </a:rPr>
                        <a:t>58</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124</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6"/>
                  </a:ext>
                </a:extLst>
              </a:tr>
              <a:tr h="611059">
                <a:tc>
                  <a:txBody>
                    <a:bodyPr/>
                    <a:lstStyle/>
                    <a:p>
                      <a:pPr algn="ctr"/>
                      <a:r>
                        <a:rPr lang="ru-RU" sz="1600" dirty="0" err="1">
                          <a:latin typeface="Times New Roman" pitchFamily="18" charset="0"/>
                          <a:cs typeface="Times New Roman" pitchFamily="18" charset="0"/>
                        </a:rPr>
                        <a:t>Тахтамукайский</a:t>
                      </a:r>
                      <a:r>
                        <a:rPr lang="ru-RU" sz="1600" baseline="0" dirty="0">
                          <a:latin typeface="Times New Roman" pitchFamily="18" charset="0"/>
                          <a:cs typeface="Times New Roman" pitchFamily="18" charset="0"/>
                        </a:rPr>
                        <a:t> район</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rgbClr val="FFCCCC"/>
                    </a:solidFill>
                  </a:tcPr>
                </a:tc>
                <a:tc>
                  <a:txBody>
                    <a:bodyPr/>
                    <a:lstStyle/>
                    <a:p>
                      <a:pPr algn="r"/>
                      <a:r>
                        <a:rPr lang="en-US" sz="1600" dirty="0">
                          <a:latin typeface="Times New Roman" panose="02020603050405020304" pitchFamily="18" charset="0"/>
                          <a:cs typeface="Times New Roman" panose="02020603050405020304" pitchFamily="18" charset="0"/>
                        </a:rPr>
                        <a:t>821</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581</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en-US" sz="1600" dirty="0">
                          <a:latin typeface="Times New Roman" panose="02020603050405020304" pitchFamily="18" charset="0"/>
                          <a:cs typeface="Times New Roman" panose="02020603050405020304" pitchFamily="18" charset="0"/>
                        </a:rPr>
                        <a:t>770</a:t>
                      </a:r>
                      <a:r>
                        <a:rPr lang="ru-RU" sz="1600" dirty="0">
                          <a:latin typeface="Times New Roman" panose="02020603050405020304" pitchFamily="18" charset="0"/>
                          <a:cs typeface="Times New Roman" panose="02020603050405020304" pitchFamily="18" charset="0"/>
                        </a:rPr>
                        <a:t> 3</a:t>
                      </a:r>
                      <a:r>
                        <a:rPr lang="en-US" sz="1600" dirty="0">
                          <a:latin typeface="Times New Roman" panose="02020603050405020304" pitchFamily="18" charset="0"/>
                          <a:cs typeface="Times New Roman" panose="02020603050405020304" pitchFamily="18" charset="0"/>
                        </a:rPr>
                        <a:t>36</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en-US" sz="1600" dirty="0">
                          <a:latin typeface="Times New Roman" panose="02020603050405020304" pitchFamily="18" charset="0"/>
                          <a:cs typeface="Times New Roman" panose="02020603050405020304" pitchFamily="18" charset="0"/>
                        </a:rPr>
                        <a:t>772</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319</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6</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10007"/>
                  </a:ext>
                </a:extLst>
              </a:tr>
              <a:tr h="391292">
                <a:tc>
                  <a:txBody>
                    <a:bodyPr/>
                    <a:lstStyle/>
                    <a:p>
                      <a:pPr algn="ctr"/>
                      <a:r>
                        <a:rPr lang="ru-RU" sz="1600" dirty="0" err="1">
                          <a:latin typeface="Times New Roman" pitchFamily="18" charset="0"/>
                          <a:cs typeface="Times New Roman" pitchFamily="18" charset="0"/>
                        </a:rPr>
                        <a:t>Теучежский</a:t>
                      </a:r>
                      <a:r>
                        <a:rPr lang="ru-RU" sz="1600" baseline="0" dirty="0">
                          <a:latin typeface="Times New Roman" pitchFamily="18" charset="0"/>
                          <a:cs typeface="Times New Roman" pitchFamily="18" charset="0"/>
                        </a:rPr>
                        <a:t> район</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78</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082</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75</a:t>
                      </a:r>
                      <a:r>
                        <a:rPr lang="ru-RU" sz="1600" dirty="0">
                          <a:latin typeface="Times New Roman" panose="02020603050405020304" pitchFamily="18" charset="0"/>
                          <a:cs typeface="Times New Roman" panose="02020603050405020304" pitchFamily="18" charset="0"/>
                        </a:rPr>
                        <a:t> 9</a:t>
                      </a:r>
                      <a:r>
                        <a:rPr lang="en-US" sz="1600" dirty="0">
                          <a:latin typeface="Times New Roman" panose="02020603050405020304" pitchFamily="18" charset="0"/>
                          <a:cs typeface="Times New Roman" panose="02020603050405020304" pitchFamily="18" charset="0"/>
                        </a:rPr>
                        <a:t>22</a:t>
                      </a:r>
                      <a:r>
                        <a:rPr lang="ru-RU" sz="1600" dirty="0">
                          <a:latin typeface="Times New Roman" panose="02020603050405020304" pitchFamily="18" charset="0"/>
                          <a:cs typeface="Times New Roman" panose="02020603050405020304" pitchFamily="18" charset="0"/>
                        </a:rPr>
                        <a:t>,2</a:t>
                      </a:r>
                    </a:p>
                  </a:txBody>
                  <a:tcPr>
                    <a:solidFill>
                      <a:schemeClr val="accent6">
                        <a:lumMod val="40000"/>
                        <a:lumOff val="60000"/>
                      </a:schemeClr>
                    </a:solidFill>
                  </a:tcPr>
                </a:tc>
                <a:tc>
                  <a:txBody>
                    <a:bodyPr/>
                    <a:lstStyle/>
                    <a:p>
                      <a:pPr algn="r"/>
                      <a:r>
                        <a:rPr lang="ru-RU" sz="16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73</a:t>
                      </a:r>
                      <a:r>
                        <a:rPr lang="ru-RU" sz="1600" dirty="0">
                          <a:latin typeface="Times New Roman" panose="02020603050405020304" pitchFamily="18" charset="0"/>
                          <a:cs typeface="Times New Roman" panose="02020603050405020304" pitchFamily="18" charset="0"/>
                        </a:rPr>
                        <a:t> 7</a:t>
                      </a:r>
                      <a:r>
                        <a:rPr lang="en-US" sz="1600" dirty="0">
                          <a:latin typeface="Times New Roman" panose="02020603050405020304" pitchFamily="18" charset="0"/>
                          <a:cs typeface="Times New Roman" panose="02020603050405020304" pitchFamily="18" charset="0"/>
                        </a:rPr>
                        <a:t>45</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8"/>
                  </a:ext>
                </a:extLst>
              </a:tr>
              <a:tr h="391292">
                <a:tc>
                  <a:txBody>
                    <a:bodyPr/>
                    <a:lstStyle/>
                    <a:p>
                      <a:pPr algn="ctr"/>
                      <a:r>
                        <a:rPr lang="ru-RU" sz="1600" dirty="0">
                          <a:latin typeface="Times New Roman" pitchFamily="18" charset="0"/>
                          <a:cs typeface="Times New Roman" pitchFamily="18" charset="0"/>
                        </a:rPr>
                        <a:t>Шовгеновский район</a:t>
                      </a:r>
                    </a:p>
                  </a:txBody>
                  <a:tcPr>
                    <a:lnL w="12700" cap="flat" cmpd="sng" algn="ctr">
                      <a:solidFill>
                        <a:schemeClr val="tx1"/>
                      </a:solidFill>
                      <a:prstDash val="solid"/>
                      <a:round/>
                      <a:headEnd type="none" w="med" len="med"/>
                      <a:tailEnd type="none" w="med" len="med"/>
                    </a:lnL>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39</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291</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37</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179</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9</a:t>
                      </a:r>
                      <a:endParaRPr lang="ru-RU" sz="1600"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pPr algn="r"/>
                      <a:r>
                        <a:rPr lang="ru-RU"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33</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267</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10009"/>
                  </a:ext>
                </a:extLst>
              </a:tr>
              <a:tr h="391292">
                <a:tc>
                  <a:txBody>
                    <a:bodyPr/>
                    <a:lstStyle/>
                    <a:p>
                      <a:pPr algn="ctr"/>
                      <a:r>
                        <a:rPr lang="ru-RU" sz="1600" b="1" dirty="0">
                          <a:latin typeface="Times New Roman" pitchFamily="18" charset="0"/>
                          <a:cs typeface="Times New Roman" pitchFamily="18" charset="0"/>
                        </a:rPr>
                        <a:t>ВСЕГО</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7C80"/>
                    </a:solidFill>
                  </a:tcPr>
                </a:tc>
                <a:tc>
                  <a:txBody>
                    <a:bodyPr/>
                    <a:lstStyle/>
                    <a:p>
                      <a:pPr algn="r"/>
                      <a:r>
                        <a:rPr lang="en-US" sz="1600" dirty="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137</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776</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rgbClr val="FF7C80"/>
                    </a:solidFill>
                  </a:tcPr>
                </a:tc>
                <a:tc>
                  <a:txBody>
                    <a:bodyPr/>
                    <a:lstStyle/>
                    <a:p>
                      <a:pPr algn="r"/>
                      <a:r>
                        <a:rPr lang="en-US" sz="1600" dirty="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120</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753</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rgbClr val="FF7C80"/>
                    </a:solidFill>
                  </a:tcPr>
                </a:tc>
                <a:tc>
                  <a:txBody>
                    <a:bodyPr/>
                    <a:lstStyle/>
                    <a:p>
                      <a:pPr algn="r"/>
                      <a:r>
                        <a:rPr lang="en-US" sz="1600" dirty="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118</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714</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10010"/>
                  </a:ext>
                </a:extLst>
              </a:tr>
            </a:tbl>
          </a:graphicData>
        </a:graphic>
      </p:graphicFrame>
      <p:sp>
        <p:nvSpPr>
          <p:cNvPr id="6" name="Прямоугольник 5"/>
          <p:cNvSpPr/>
          <p:nvPr/>
        </p:nvSpPr>
        <p:spPr>
          <a:xfrm>
            <a:off x="395536" y="188640"/>
            <a:ext cx="83529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itchFamily="18" charset="0"/>
                <a:cs typeface="Times New Roman" pitchFamily="18" charset="0"/>
              </a:rPr>
              <a:t>Распределение субвенций местным бюджетам из республиканского бюджета Республики Адыгея 2022-2024 </a:t>
            </a:r>
            <a:r>
              <a:rPr lang="ru-RU" sz="2000" b="1" dirty="0" err="1">
                <a:latin typeface="Times New Roman" pitchFamily="18" charset="0"/>
                <a:cs typeface="Times New Roman" pitchFamily="18" charset="0"/>
              </a:rPr>
              <a:t>гг</a:t>
            </a:r>
            <a:r>
              <a:rPr lang="ru-RU" sz="2000" b="1"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9" name="Номер слайда 8"/>
          <p:cNvSpPr>
            <a:spLocks noGrp="1"/>
          </p:cNvSpPr>
          <p:nvPr>
            <p:ph type="sldNum" sz="quarter" idx="12"/>
          </p:nvPr>
        </p:nvSpPr>
        <p:spPr/>
        <p:txBody>
          <a:bodyPr/>
          <a:lstStyle/>
          <a:p>
            <a:fld id="{055EE535-72A8-4E0F-A886-40F55435ED15}" type="slidenum">
              <a:rPr lang="ru-RU" smtClean="0"/>
              <a:pPr/>
              <a:t>36</a:t>
            </a:fld>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79512" y="116632"/>
            <a:ext cx="8784976" cy="648072"/>
          </a:xfrm>
          <a:prstGeom prst="rect">
            <a:avLst/>
          </a:prstGeom>
          <a:solidFill>
            <a:schemeClr val="tx2">
              <a:lumMod val="60000"/>
              <a:lumOff val="4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imes New Roman" pitchFamily="18" charset="0"/>
                <a:cs typeface="Times New Roman" pitchFamily="18" charset="0"/>
              </a:rPr>
              <a:t>Программные расходы республиканского бюджета Республики Адыгея</a:t>
            </a:r>
          </a:p>
          <a:p>
            <a:pPr algn="ctr"/>
            <a:r>
              <a:rPr lang="ru-RU" b="1" dirty="0">
                <a:solidFill>
                  <a:schemeClr val="bg1"/>
                </a:solidFill>
                <a:latin typeface="Times New Roman" pitchFamily="18" charset="0"/>
                <a:cs typeface="Times New Roman" pitchFamily="18" charset="0"/>
              </a:rPr>
              <a:t>в 2022 году составят  31 745 </a:t>
            </a:r>
            <a:r>
              <a:rPr lang="en-US" b="1" dirty="0">
                <a:solidFill>
                  <a:schemeClr val="bg1"/>
                </a:solidFill>
                <a:latin typeface="Times New Roman" pitchFamily="18" charset="0"/>
                <a:cs typeface="Times New Roman" pitchFamily="18" charset="0"/>
              </a:rPr>
              <a:t>6</a:t>
            </a:r>
            <a:r>
              <a:rPr lang="ru-RU" b="1" dirty="0">
                <a:solidFill>
                  <a:schemeClr val="bg1"/>
                </a:solidFill>
                <a:latin typeface="Times New Roman" pitchFamily="18" charset="0"/>
                <a:cs typeface="Times New Roman" pitchFamily="18" charset="0"/>
              </a:rPr>
              <a:t>50,6  тыс. руб.</a:t>
            </a:r>
          </a:p>
        </p:txBody>
      </p:sp>
      <p:sp>
        <p:nvSpPr>
          <p:cNvPr id="16" name="Номер слайда 17"/>
          <p:cNvSpPr>
            <a:spLocks noGrp="1"/>
          </p:cNvSpPr>
          <p:nvPr>
            <p:ph type="sldNum" sz="quarter" idx="12"/>
          </p:nvPr>
        </p:nvSpPr>
        <p:spPr>
          <a:xfrm>
            <a:off x="8676456" y="6453336"/>
            <a:ext cx="370384" cy="293117"/>
          </a:xfrm>
        </p:spPr>
        <p:txBody>
          <a:bodyPr>
            <a:normAutofit/>
          </a:bodyPr>
          <a:lstStyle/>
          <a:p>
            <a:fld id="{562CBC98-693A-43E0-9527-6DBA59A2138E}" type="slidenum">
              <a:rPr lang="ru-RU" sz="900" smtClean="0">
                <a:solidFill>
                  <a:schemeClr val="tx1"/>
                </a:solidFill>
                <a:latin typeface="Times New Roman" pitchFamily="18" charset="0"/>
                <a:cs typeface="Times New Roman" pitchFamily="18" charset="0"/>
              </a:rPr>
              <a:pPr/>
              <a:t>37</a:t>
            </a:fld>
            <a:endParaRPr lang="ru-RU" sz="900" dirty="0">
              <a:solidFill>
                <a:schemeClr val="tx1"/>
              </a:solidFill>
              <a:latin typeface="Times New Roman" pitchFamily="18" charset="0"/>
              <a:cs typeface="Times New Roman" pitchFamily="18" charset="0"/>
            </a:endParaRPr>
          </a:p>
        </p:txBody>
      </p:sp>
      <p:sp>
        <p:nvSpPr>
          <p:cNvPr id="19" name="Прямоугольник 18"/>
          <p:cNvSpPr/>
          <p:nvPr/>
        </p:nvSpPr>
        <p:spPr>
          <a:xfrm>
            <a:off x="7956376" y="908720"/>
            <a:ext cx="1008112" cy="266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тыс. руб.</a:t>
            </a:r>
          </a:p>
        </p:txBody>
      </p:sp>
      <p:sp>
        <p:nvSpPr>
          <p:cNvPr id="6" name="Прямоугольник 5"/>
          <p:cNvSpPr/>
          <p:nvPr/>
        </p:nvSpPr>
        <p:spPr>
          <a:xfrm>
            <a:off x="1475656" y="908720"/>
            <a:ext cx="5616624" cy="830997"/>
          </a:xfrm>
          <a:prstGeom prst="rect">
            <a:avLst/>
          </a:prstGeom>
          <a:solidFill>
            <a:schemeClr val="accent5">
              <a:lumMod val="60000"/>
              <a:lumOff val="40000"/>
            </a:schemeClr>
          </a:solidFill>
          <a:ln w="76200">
            <a:solidFill>
              <a:schemeClr val="bg1"/>
            </a:solidFill>
          </a:ln>
          <a:effectLst/>
        </p:spPr>
        <p:txBody>
          <a:bodyPr wrap="square">
            <a:spAutoFit/>
          </a:bodyPr>
          <a:lstStyle/>
          <a:p>
            <a:pPr algn="ctr"/>
            <a:r>
              <a:rPr lang="ru-RU" sz="1600" b="1" dirty="0">
                <a:latin typeface="Times New Roman" pitchFamily="18" charset="0"/>
                <a:cs typeface="Times New Roman" pitchFamily="18" charset="0"/>
              </a:rPr>
              <a:t>Программные расходы республиканского бюджета</a:t>
            </a:r>
            <a:endParaRPr lang="en-US" sz="1600" b="1" dirty="0">
              <a:latin typeface="Times New Roman" pitchFamily="18" charset="0"/>
              <a:cs typeface="Times New Roman" pitchFamily="18" charset="0"/>
            </a:endParaRPr>
          </a:p>
          <a:p>
            <a:pPr algn="ctr"/>
            <a:r>
              <a:rPr lang="ru-RU" sz="1600" b="1" dirty="0">
                <a:latin typeface="Times New Roman" pitchFamily="18" charset="0"/>
                <a:cs typeface="Times New Roman" pitchFamily="18" charset="0"/>
              </a:rPr>
              <a:t> Республики Адыгея </a:t>
            </a:r>
            <a:endParaRPr lang="en-US" sz="1600" b="1" dirty="0">
              <a:latin typeface="Times New Roman" pitchFamily="18" charset="0"/>
              <a:cs typeface="Times New Roman" pitchFamily="18" charset="0"/>
            </a:endParaRPr>
          </a:p>
          <a:p>
            <a:pPr algn="ctr"/>
            <a:r>
              <a:rPr lang="ru-RU" sz="1600" b="1" dirty="0">
                <a:latin typeface="Times New Roman" pitchFamily="18" charset="0"/>
                <a:cs typeface="Times New Roman" pitchFamily="18" charset="0"/>
              </a:rPr>
              <a:t>в  2022  году составят  9</a:t>
            </a:r>
            <a:r>
              <a:rPr lang="en-US" sz="1600" b="1" dirty="0">
                <a:latin typeface="Times New Roman" pitchFamily="18" charset="0"/>
                <a:cs typeface="Times New Roman" pitchFamily="18" charset="0"/>
              </a:rPr>
              <a:t>7</a:t>
            </a:r>
            <a:r>
              <a:rPr lang="ru-RU" sz="1600" b="1" dirty="0">
                <a:latin typeface="Times New Roman" pitchFamily="18" charset="0"/>
                <a:cs typeface="Times New Roman" pitchFamily="18" charset="0"/>
              </a:rPr>
              <a:t>,</a:t>
            </a:r>
            <a:r>
              <a:rPr lang="en-US" sz="1600" b="1" dirty="0">
                <a:latin typeface="Times New Roman" pitchFamily="18" charset="0"/>
                <a:cs typeface="Times New Roman" pitchFamily="18" charset="0"/>
              </a:rPr>
              <a:t>5</a:t>
            </a:r>
            <a:r>
              <a:rPr lang="ru-RU" sz="1600" b="1" dirty="0">
                <a:latin typeface="Times New Roman" pitchFamily="18" charset="0"/>
                <a:cs typeface="Times New Roman" pitchFamily="18" charset="0"/>
              </a:rPr>
              <a:t>% </a:t>
            </a:r>
          </a:p>
        </p:txBody>
      </p:sp>
      <p:graphicFrame>
        <p:nvGraphicFramePr>
          <p:cNvPr id="8" name="Диаграмма 7"/>
          <p:cNvGraphicFramePr/>
          <p:nvPr/>
        </p:nvGraphicFramePr>
        <p:xfrm>
          <a:off x="971600" y="1700808"/>
          <a:ext cx="6120680" cy="3760192"/>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467544" y="1700808"/>
            <a:ext cx="5760640" cy="3528392"/>
          </a:xfrm>
          <a:prstGeom prst="rect">
            <a:avLst/>
          </a:prstGeom>
          <a:solidFill>
            <a:schemeClr val="accent1">
              <a:lumMod val="60000"/>
              <a:lumOff val="40000"/>
            </a:schemeClr>
          </a:solidFill>
          <a:ln w="57150">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Государственные программы Республики Адыгея</a:t>
            </a:r>
          </a:p>
          <a:p>
            <a:pPr algn="ctr"/>
            <a:r>
              <a:rPr lang="en-US" sz="1600" dirty="0">
                <a:solidFill>
                  <a:schemeClr val="tx1"/>
                </a:solidFill>
                <a:latin typeface="Times New Roman" pitchFamily="18" charset="0"/>
                <a:cs typeface="Times New Roman" pitchFamily="18" charset="0"/>
              </a:rPr>
              <a:t>30 968 499</a:t>
            </a:r>
            <a:r>
              <a:rPr lang="ru-RU" sz="1600" dirty="0">
                <a:solidFill>
                  <a:schemeClr val="tx1"/>
                </a:solidFill>
                <a:latin typeface="Times New Roman" pitchFamily="18" charset="0"/>
                <a:cs typeface="Times New Roman" pitchFamily="18" charset="0"/>
              </a:rPr>
              <a:t>,</a:t>
            </a:r>
            <a:r>
              <a:rPr lang="en-US" sz="1600" dirty="0">
                <a:solidFill>
                  <a:schemeClr val="tx1"/>
                </a:solidFill>
                <a:latin typeface="Times New Roman" pitchFamily="18" charset="0"/>
                <a:cs typeface="Times New Roman" pitchFamily="18" charset="0"/>
              </a:rPr>
              <a:t>8</a:t>
            </a:r>
            <a:r>
              <a:rPr lang="ru-RU" sz="1600" dirty="0">
                <a:solidFill>
                  <a:schemeClr val="tx1"/>
                </a:solidFill>
                <a:latin typeface="Times New Roman" pitchFamily="18" charset="0"/>
                <a:cs typeface="Times New Roman" pitchFamily="18" charset="0"/>
              </a:rPr>
              <a:t> (9</a:t>
            </a:r>
            <a:r>
              <a:rPr lang="en-US" sz="1600" dirty="0">
                <a:solidFill>
                  <a:schemeClr val="tx1"/>
                </a:solidFill>
                <a:latin typeface="Times New Roman" pitchFamily="18" charset="0"/>
                <a:cs typeface="Times New Roman" pitchFamily="18" charset="0"/>
              </a:rPr>
              <a:t>5</a:t>
            </a:r>
            <a:r>
              <a:rPr lang="ru-RU" sz="1600" dirty="0">
                <a:solidFill>
                  <a:schemeClr val="tx1"/>
                </a:solidFill>
                <a:latin typeface="Times New Roman" pitchFamily="18" charset="0"/>
                <a:cs typeface="Times New Roman" pitchFamily="18" charset="0"/>
              </a:rPr>
              <a:t>,</a:t>
            </a:r>
            <a:r>
              <a:rPr lang="en-US" sz="1600" dirty="0">
                <a:solidFill>
                  <a:schemeClr val="tx1"/>
                </a:solidFill>
                <a:latin typeface="Times New Roman" pitchFamily="18" charset="0"/>
                <a:cs typeface="Times New Roman" pitchFamily="18" charset="0"/>
              </a:rPr>
              <a:t>1</a:t>
            </a:r>
            <a:r>
              <a:rPr lang="ru-RU" sz="1600" dirty="0">
                <a:solidFill>
                  <a:schemeClr val="tx1"/>
                </a:solidFill>
                <a:latin typeface="Times New Roman" pitchFamily="18" charset="0"/>
                <a:cs typeface="Times New Roman" pitchFamily="18" charset="0"/>
              </a:rPr>
              <a:t>%)</a:t>
            </a:r>
          </a:p>
        </p:txBody>
      </p:sp>
      <p:sp>
        <p:nvSpPr>
          <p:cNvPr id="10" name="Прямоугольник 9"/>
          <p:cNvSpPr/>
          <p:nvPr/>
        </p:nvSpPr>
        <p:spPr>
          <a:xfrm>
            <a:off x="6156176" y="1628800"/>
            <a:ext cx="2448272" cy="1080120"/>
          </a:xfrm>
          <a:prstGeom prst="rect">
            <a:avLst/>
          </a:prstGeom>
          <a:solidFill>
            <a:schemeClr val="accent2"/>
          </a:solidFill>
          <a:ln w="38100">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Ведомственные целевые программы</a:t>
            </a:r>
          </a:p>
          <a:p>
            <a:pPr algn="ctr"/>
            <a:r>
              <a:rPr lang="ru-RU" sz="1600" dirty="0">
                <a:latin typeface="Times New Roman" pitchFamily="18" charset="0"/>
                <a:cs typeface="Times New Roman" pitchFamily="18" charset="0"/>
              </a:rPr>
              <a:t>777</a:t>
            </a:r>
            <a:r>
              <a:rPr lang="en-US" sz="1600" dirty="0">
                <a:latin typeface="Times New Roman" pitchFamily="18" charset="0"/>
                <a:cs typeface="Times New Roman" pitchFamily="18" charset="0"/>
              </a:rPr>
              <a:t> 1</a:t>
            </a:r>
            <a:r>
              <a:rPr lang="ru-RU" sz="1600" dirty="0">
                <a:latin typeface="Times New Roman" pitchFamily="18" charset="0"/>
                <a:cs typeface="Times New Roman" pitchFamily="18" charset="0"/>
              </a:rPr>
              <a:t>50,</a:t>
            </a:r>
            <a:r>
              <a:rPr lang="en-US" sz="1600" dirty="0">
                <a:latin typeface="Times New Roman" pitchFamily="18" charset="0"/>
                <a:cs typeface="Times New Roman" pitchFamily="18" charset="0"/>
              </a:rPr>
              <a:t>8</a:t>
            </a:r>
            <a:r>
              <a:rPr lang="ru-RU" sz="1600" dirty="0">
                <a:latin typeface="Times New Roman" pitchFamily="18" charset="0"/>
                <a:cs typeface="Times New Roman" pitchFamily="18" charset="0"/>
              </a:rPr>
              <a:t> (2,</a:t>
            </a:r>
            <a:r>
              <a:rPr lang="en-US" sz="1600" dirty="0">
                <a:latin typeface="Times New Roman" pitchFamily="18" charset="0"/>
                <a:cs typeface="Times New Roman" pitchFamily="18" charset="0"/>
              </a:rPr>
              <a:t>4</a:t>
            </a:r>
            <a:r>
              <a:rPr lang="ru-RU" sz="1600" dirty="0">
                <a:latin typeface="Times New Roman" pitchFamily="18" charset="0"/>
                <a:cs typeface="Times New Roman" pitchFamily="18" charset="0"/>
              </a:rPr>
              <a:t>%)</a:t>
            </a:r>
          </a:p>
        </p:txBody>
      </p:sp>
      <p:sp>
        <p:nvSpPr>
          <p:cNvPr id="11" name="Прямоугольник 10"/>
          <p:cNvSpPr/>
          <p:nvPr/>
        </p:nvSpPr>
        <p:spPr>
          <a:xfrm>
            <a:off x="5868144" y="5229200"/>
            <a:ext cx="2808312" cy="1296144"/>
          </a:xfrm>
          <a:prstGeom prst="rect">
            <a:avLst/>
          </a:prstGeom>
          <a:solidFill>
            <a:schemeClr val="accent3"/>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Расходы вне программ</a:t>
            </a:r>
          </a:p>
          <a:p>
            <a:pPr algn="ctr"/>
            <a:r>
              <a:rPr lang="ru-RU" sz="1600" dirty="0">
                <a:solidFill>
                  <a:schemeClr val="tx1"/>
                </a:solidFill>
                <a:latin typeface="Times New Roman" pitchFamily="18" charset="0"/>
                <a:cs typeface="Times New Roman" pitchFamily="18" charset="0"/>
              </a:rPr>
              <a:t>805535,3 (</a:t>
            </a:r>
            <a:r>
              <a:rPr lang="en-US" sz="1600" dirty="0">
                <a:solidFill>
                  <a:schemeClr val="tx1"/>
                </a:solidFill>
                <a:latin typeface="Times New Roman" pitchFamily="18" charset="0"/>
                <a:cs typeface="Times New Roman" pitchFamily="18" charset="0"/>
              </a:rPr>
              <a:t>2</a:t>
            </a:r>
            <a:r>
              <a:rPr lang="ru-RU" sz="1600" dirty="0">
                <a:solidFill>
                  <a:schemeClr val="tx1"/>
                </a:solidFill>
                <a:latin typeface="Times New Roman" pitchFamily="18" charset="0"/>
                <a:cs typeface="Times New Roman" pitchFamily="18" charset="0"/>
              </a:rPr>
              <a:t>,</a:t>
            </a:r>
            <a:r>
              <a:rPr lang="en-US" sz="1600" dirty="0">
                <a:solidFill>
                  <a:schemeClr val="tx1"/>
                </a:solidFill>
                <a:latin typeface="Times New Roman" pitchFamily="18" charset="0"/>
                <a:cs typeface="Times New Roman" pitchFamily="18" charset="0"/>
              </a:rPr>
              <a:t>5</a:t>
            </a:r>
            <a:r>
              <a:rPr lang="ru-RU" sz="1600" dirty="0">
                <a:solidFill>
                  <a:schemeClr val="tx1"/>
                </a:solidFill>
                <a:latin typeface="Times New Roman" pitchFamily="18" charset="0"/>
                <a:cs typeface="Times New Roman" pitchFamily="18" charset="0"/>
              </a:rPr>
              <a:t>%)</a:t>
            </a:r>
          </a:p>
        </p:txBody>
      </p:sp>
      <p:sp>
        <p:nvSpPr>
          <p:cNvPr id="13" name="Прямоугольник 12"/>
          <p:cNvSpPr/>
          <p:nvPr/>
        </p:nvSpPr>
        <p:spPr>
          <a:xfrm>
            <a:off x="5364088" y="2564904"/>
            <a:ext cx="3312368" cy="2808312"/>
          </a:xfrm>
          <a:prstGeom prst="rect">
            <a:avLst/>
          </a:prstGeom>
          <a:solidFill>
            <a:schemeClr val="accent1">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95536" y="4581128"/>
            <a:ext cx="5616624" cy="1994520"/>
          </a:xfrm>
          <a:prstGeom prst="rect">
            <a:avLst/>
          </a:prstGeom>
          <a:solidFill>
            <a:schemeClr val="accent1">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углом вверх 14"/>
          <p:cNvSpPr/>
          <p:nvPr/>
        </p:nvSpPr>
        <p:spPr>
          <a:xfrm rot="16200000">
            <a:off x="7170008" y="975008"/>
            <a:ext cx="576064" cy="731520"/>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углом вверх 21"/>
          <p:cNvSpPr/>
          <p:nvPr/>
        </p:nvSpPr>
        <p:spPr>
          <a:xfrm rot="5400000" flipH="1">
            <a:off x="827584" y="980728"/>
            <a:ext cx="576064" cy="720080"/>
          </a:xfrm>
          <a:prstGeom prst="ben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7"/>
          <p:cNvSpPr>
            <a:spLocks noGrp="1"/>
          </p:cNvSpPr>
          <p:nvPr>
            <p:ph type="sldNum" sz="quarter" idx="12"/>
          </p:nvPr>
        </p:nvSpPr>
        <p:spPr>
          <a:xfrm>
            <a:off x="8820472" y="6520259"/>
            <a:ext cx="323528" cy="293117"/>
          </a:xfrm>
        </p:spPr>
        <p:txBody>
          <a:bodyPr>
            <a:normAutofit/>
          </a:bodyPr>
          <a:lstStyle/>
          <a:p>
            <a:fld id="{562CBC98-693A-43E0-9527-6DBA59A2138E}" type="slidenum">
              <a:rPr lang="ru-RU" sz="800" smtClean="0">
                <a:solidFill>
                  <a:schemeClr val="tx1"/>
                </a:solidFill>
                <a:latin typeface="Times New Roman" pitchFamily="18" charset="0"/>
                <a:cs typeface="Times New Roman" pitchFamily="18" charset="0"/>
              </a:rPr>
              <a:pPr/>
              <a:t>38</a:t>
            </a:fld>
            <a:endParaRPr lang="ru-RU" sz="800" dirty="0">
              <a:solidFill>
                <a:schemeClr val="tx1"/>
              </a:solidFill>
              <a:latin typeface="Times New Roman" pitchFamily="18" charset="0"/>
              <a:cs typeface="Times New Roman" pitchFamily="18" charset="0"/>
            </a:endParaRPr>
          </a:p>
        </p:txBody>
      </p:sp>
      <p:sp>
        <p:nvSpPr>
          <p:cNvPr id="19" name="Прямоугольник 18"/>
          <p:cNvSpPr/>
          <p:nvPr/>
        </p:nvSpPr>
        <p:spPr>
          <a:xfrm>
            <a:off x="7847856" y="332656"/>
            <a:ext cx="11166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chemeClr val="tx1"/>
                </a:solidFill>
                <a:latin typeface="Times New Roman" pitchFamily="18" charset="0"/>
                <a:cs typeface="Times New Roman" pitchFamily="18" charset="0"/>
              </a:rPr>
              <a:t>тыс. руб.</a:t>
            </a:r>
          </a:p>
        </p:txBody>
      </p:sp>
      <p:sp>
        <p:nvSpPr>
          <p:cNvPr id="7" name="Прямоугольник 6"/>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nvGraphicFramePr>
        <p:xfrm>
          <a:off x="0" y="548680"/>
          <a:ext cx="9144000" cy="5937298"/>
        </p:xfrm>
        <a:graphic>
          <a:graphicData uri="http://schemas.openxmlformats.org/drawingml/2006/table">
            <a:tbl>
              <a:tblPr firstRow="1" bandRow="1">
                <a:tableStyleId>{5C22544A-7EE6-4342-B048-85BDC9FD1C3A}</a:tableStyleId>
              </a:tblPr>
              <a:tblGrid>
                <a:gridCol w="5147733">
                  <a:extLst>
                    <a:ext uri="{9D8B030D-6E8A-4147-A177-3AD203B41FA5}">
                      <a16:colId xmlns:a16="http://schemas.microsoft.com/office/drawing/2014/main" val="20000"/>
                    </a:ext>
                  </a:extLst>
                </a:gridCol>
                <a:gridCol w="948266">
                  <a:extLst>
                    <a:ext uri="{9D8B030D-6E8A-4147-A177-3AD203B41FA5}">
                      <a16:colId xmlns:a16="http://schemas.microsoft.com/office/drawing/2014/main" val="20001"/>
                    </a:ext>
                  </a:extLst>
                </a:gridCol>
                <a:gridCol w="1083733">
                  <a:extLst>
                    <a:ext uri="{9D8B030D-6E8A-4147-A177-3AD203B41FA5}">
                      <a16:colId xmlns:a16="http://schemas.microsoft.com/office/drawing/2014/main" val="20004"/>
                    </a:ext>
                  </a:extLst>
                </a:gridCol>
                <a:gridCol w="1016001">
                  <a:extLst>
                    <a:ext uri="{9D8B030D-6E8A-4147-A177-3AD203B41FA5}">
                      <a16:colId xmlns:a16="http://schemas.microsoft.com/office/drawing/2014/main" val="20005"/>
                    </a:ext>
                  </a:extLst>
                </a:gridCol>
                <a:gridCol w="948267">
                  <a:extLst>
                    <a:ext uri="{9D8B030D-6E8A-4147-A177-3AD203B41FA5}">
                      <a16:colId xmlns:a16="http://schemas.microsoft.com/office/drawing/2014/main" val="20006"/>
                    </a:ext>
                  </a:extLst>
                </a:gridCol>
              </a:tblGrid>
              <a:tr h="420566">
                <a:tc>
                  <a:txBody>
                    <a:bodyPr/>
                    <a:lstStyle/>
                    <a:p>
                      <a:pPr algn="ctr">
                        <a:lnSpc>
                          <a:spcPct val="115000"/>
                        </a:lnSpc>
                        <a:spcAft>
                          <a:spcPts val="0"/>
                        </a:spcAft>
                      </a:pPr>
                      <a:r>
                        <a:rPr lang="ru-RU" sz="1800" b="1" dirty="0">
                          <a:solidFill>
                            <a:schemeClr val="bg1"/>
                          </a:solidFill>
                          <a:latin typeface="Times New Roman"/>
                          <a:ea typeface="Calibri"/>
                        </a:rPr>
                        <a:t>Наименование </a:t>
                      </a:r>
                      <a:endParaRPr lang="ru-RU" sz="1800" dirty="0">
                        <a:solidFill>
                          <a:schemeClr val="bg1"/>
                        </a:solidFill>
                        <a:latin typeface="Times New Roman"/>
                        <a:ea typeface="Calibri"/>
                      </a:endParaRPr>
                    </a:p>
                  </a:txBody>
                  <a:tcPr marL="68580" marR="68580" marT="0" marB="0" anchor="ctr"/>
                </a:tc>
                <a:tc>
                  <a:txBody>
                    <a:bodyPr/>
                    <a:lstStyle/>
                    <a:p>
                      <a:pPr algn="ctr"/>
                      <a:r>
                        <a:rPr lang="ru-RU" sz="1200" dirty="0">
                          <a:solidFill>
                            <a:schemeClr val="bg1"/>
                          </a:solidFill>
                          <a:latin typeface="Times New Roman" pitchFamily="18" charset="0"/>
                          <a:cs typeface="Times New Roman" pitchFamily="18" charset="0"/>
                        </a:rPr>
                        <a:t>2021 год (план)</a:t>
                      </a:r>
                    </a:p>
                  </a:txBody>
                  <a:tcPr/>
                </a:tc>
                <a:tc>
                  <a:txBody>
                    <a:bodyPr/>
                    <a:lstStyle/>
                    <a:p>
                      <a:pPr algn="ctr"/>
                      <a:r>
                        <a:rPr lang="ru-RU" sz="1200" dirty="0">
                          <a:solidFill>
                            <a:schemeClr val="bg1"/>
                          </a:solidFill>
                          <a:latin typeface="Times New Roman" pitchFamily="18" charset="0"/>
                          <a:cs typeface="Times New Roman" pitchFamily="18" charset="0"/>
                        </a:rPr>
                        <a:t>2022 год</a:t>
                      </a:r>
                    </a:p>
                  </a:txBody>
                  <a:tcPr/>
                </a:tc>
                <a:tc>
                  <a:txBody>
                    <a:bodyPr/>
                    <a:lstStyle/>
                    <a:p>
                      <a:pPr algn="ctr"/>
                      <a:r>
                        <a:rPr lang="ru-RU" sz="1200" dirty="0">
                          <a:solidFill>
                            <a:schemeClr val="bg1"/>
                          </a:solidFill>
                          <a:latin typeface="Times New Roman" pitchFamily="18" charset="0"/>
                          <a:cs typeface="Times New Roman" pitchFamily="18" charset="0"/>
                        </a:rPr>
                        <a:t>2023 год</a:t>
                      </a:r>
                    </a:p>
                  </a:txBody>
                  <a:tcPr/>
                </a:tc>
                <a:tc>
                  <a:txBody>
                    <a:bodyPr/>
                    <a:lstStyle/>
                    <a:p>
                      <a:pPr algn="ctr"/>
                      <a:r>
                        <a:rPr lang="ru-RU" sz="1200" dirty="0">
                          <a:solidFill>
                            <a:schemeClr val="bg1"/>
                          </a:solidFill>
                          <a:latin typeface="Times New Roman" pitchFamily="18" charset="0"/>
                          <a:cs typeface="Times New Roman" pitchFamily="18" charset="0"/>
                        </a:rPr>
                        <a:t>2024</a:t>
                      </a:r>
                      <a:r>
                        <a:rPr lang="ru-RU" sz="1200" baseline="0" dirty="0">
                          <a:solidFill>
                            <a:schemeClr val="bg1"/>
                          </a:solidFill>
                          <a:latin typeface="Times New Roman" pitchFamily="18" charset="0"/>
                          <a:cs typeface="Times New Roman" pitchFamily="18" charset="0"/>
                        </a:rPr>
                        <a:t> год</a:t>
                      </a:r>
                      <a:endParaRPr lang="ru-RU" sz="1200" dirty="0">
                        <a:solidFill>
                          <a:schemeClr val="bg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86659">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«Развитие здравоохранения»</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4 570 285,6</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4 3</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0 </a:t>
                      </a:r>
                      <a:r>
                        <a:rPr lang="en-US" sz="1200" b="0" i="0" u="none" strike="noStrike" dirty="0">
                          <a:solidFill>
                            <a:srgbClr val="000000"/>
                          </a:solidFill>
                          <a:latin typeface="Times New Roman"/>
                        </a:rPr>
                        <a:t>498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4 237 92</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 </a:t>
                      </a:r>
                      <a:r>
                        <a:rPr lang="en-US" sz="1200" b="0" i="0" u="none" strike="noStrike" dirty="0">
                          <a:solidFill>
                            <a:srgbClr val="000000"/>
                          </a:solidFill>
                          <a:latin typeface="Times New Roman"/>
                        </a:rPr>
                        <a:t>397</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340</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7</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01"/>
                  </a:ext>
                </a:extLst>
              </a:tr>
              <a:tr h="176988">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«Развитие образования»</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5 941 041,8</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6 </a:t>
                      </a:r>
                      <a:r>
                        <a:rPr lang="en-US" sz="1200" b="0" i="0" u="none" strike="noStrike" dirty="0">
                          <a:solidFill>
                            <a:srgbClr val="000000"/>
                          </a:solidFill>
                          <a:latin typeface="Times New Roman"/>
                        </a:rPr>
                        <a:t>586</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786</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1</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5</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945</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710</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6 </a:t>
                      </a:r>
                      <a:r>
                        <a:rPr lang="en-US" sz="1200" b="0" i="0" u="none" strike="noStrike" dirty="0">
                          <a:solidFill>
                            <a:srgbClr val="000000"/>
                          </a:solidFill>
                          <a:latin typeface="Times New Roman"/>
                        </a:rPr>
                        <a:t>102</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785</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4</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02"/>
                  </a:ext>
                </a:extLst>
              </a:tr>
              <a:tr h="176988">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«Социальная поддержка граждан»</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4 808 236,3</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5 0</a:t>
                      </a:r>
                      <a:r>
                        <a:rPr lang="en-US" sz="1200" b="0" i="0" u="none" strike="noStrike" dirty="0">
                          <a:solidFill>
                            <a:srgbClr val="000000"/>
                          </a:solidFill>
                          <a:latin typeface="Times New Roman"/>
                        </a:rPr>
                        <a:t>21</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231</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4 9</a:t>
                      </a:r>
                      <a:r>
                        <a:rPr lang="en-US" sz="1200" b="0" i="0" u="none" strike="noStrike" dirty="0">
                          <a:solidFill>
                            <a:srgbClr val="000000"/>
                          </a:solidFill>
                          <a:latin typeface="Times New Roman"/>
                        </a:rPr>
                        <a:t>23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388</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4 9</a:t>
                      </a:r>
                      <a:r>
                        <a:rPr lang="en-US" sz="1200" b="0" i="0" u="none" strike="noStrike" dirty="0">
                          <a:solidFill>
                            <a:srgbClr val="000000"/>
                          </a:solidFill>
                          <a:latin typeface="Times New Roman"/>
                        </a:rPr>
                        <a:t>23</a:t>
                      </a:r>
                      <a:r>
                        <a:rPr lang="ru-RU" sz="1200" b="0" i="0" u="none" strike="noStrike" dirty="0">
                          <a:solidFill>
                            <a:srgbClr val="000000"/>
                          </a:solidFill>
                          <a:latin typeface="Times New Roman"/>
                        </a:rPr>
                        <a:t> 4</a:t>
                      </a:r>
                      <a:r>
                        <a:rPr lang="en-US" sz="1200" b="0" i="0" u="none" strike="noStrike" dirty="0">
                          <a:solidFill>
                            <a:srgbClr val="000000"/>
                          </a:solidFill>
                          <a:latin typeface="Times New Roman"/>
                        </a:rPr>
                        <a:t>66</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8</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03"/>
                  </a:ext>
                </a:extLst>
              </a:tr>
              <a:tr h="176988">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«Доступная среда»</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18 664,4</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3 054,8</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3 054,8</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3 054,8</a:t>
                      </a:r>
                    </a:p>
                  </a:txBody>
                  <a:tcPr marL="9525" marR="9525" marT="9525" marB="0" anchor="ctr">
                    <a:solidFill>
                      <a:schemeClr val="bg2">
                        <a:lumMod val="90000"/>
                      </a:schemeClr>
                    </a:solidFill>
                  </a:tcPr>
                </a:tc>
                <a:extLst>
                  <a:ext uri="{0D108BD9-81ED-4DB2-BD59-A6C34878D82A}">
                    <a16:rowId xmlns:a16="http://schemas.microsoft.com/office/drawing/2014/main" val="10004"/>
                  </a:ext>
                </a:extLst>
              </a:tr>
              <a:tr h="176988">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«Обеспечение доступным и комфортным жильем и коммунальными услугами»</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978 189,8</a:t>
                      </a: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637</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967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517 463,</a:t>
                      </a:r>
                      <a:r>
                        <a:rPr lang="en-US" sz="1200" b="0" i="0" u="none" strike="noStrike" dirty="0">
                          <a:solidFill>
                            <a:srgbClr val="000000"/>
                          </a:solidFill>
                          <a:latin typeface="Times New Roman"/>
                        </a:rPr>
                        <a:t>8</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48</a:t>
                      </a:r>
                      <a:r>
                        <a:rPr lang="en-US" sz="1200" b="0" i="0" u="none" strike="noStrike" dirty="0">
                          <a:solidFill>
                            <a:srgbClr val="000000"/>
                          </a:solidFill>
                          <a:latin typeface="Times New Roman"/>
                        </a:rPr>
                        <a:t>0</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755</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05"/>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«Содействие занятости населения»</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287 310,3</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314 379,0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298 055,3</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301 669,3</a:t>
                      </a:r>
                    </a:p>
                  </a:txBody>
                  <a:tcPr marL="9525" marR="9525" marT="9525" marB="0" anchor="ctr">
                    <a:solidFill>
                      <a:schemeClr val="bg2">
                        <a:lumMod val="90000"/>
                      </a:schemeClr>
                    </a:solidFill>
                  </a:tcPr>
                </a:tc>
                <a:extLst>
                  <a:ext uri="{0D108BD9-81ED-4DB2-BD59-A6C34878D82A}">
                    <a16:rowId xmlns:a16="http://schemas.microsoft.com/office/drawing/2014/main" val="10006"/>
                  </a:ext>
                </a:extLst>
              </a:tr>
              <a:tr h="342277">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«Охрана окружающей среды, воспроизводство и использование природных ресурсов»</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155 664,8</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a:t>
                      </a:r>
                      <a:r>
                        <a:rPr lang="en-US" sz="1200" b="0" i="0" u="none" strike="noStrike" dirty="0">
                          <a:solidFill>
                            <a:srgbClr val="000000"/>
                          </a:solidFill>
                          <a:latin typeface="Times New Roman"/>
                        </a:rPr>
                        <a:t>9</a:t>
                      </a:r>
                      <a:r>
                        <a:rPr lang="ru-RU" sz="1200" b="0" i="0" u="none" strike="noStrike" dirty="0">
                          <a:solidFill>
                            <a:srgbClr val="000000"/>
                          </a:solidFill>
                          <a:latin typeface="Times New Roman"/>
                        </a:rPr>
                        <a:t>7 </a:t>
                      </a:r>
                      <a:r>
                        <a:rPr lang="en-US" sz="1200" b="0" i="0" u="none" strike="noStrike" dirty="0">
                          <a:solidFill>
                            <a:srgbClr val="000000"/>
                          </a:solidFill>
                          <a:latin typeface="Times New Roman"/>
                        </a:rPr>
                        <a:t>203</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275</a:t>
                      </a:r>
                      <a:r>
                        <a:rPr lang="ru-RU" sz="1200" b="0" i="0" u="none" strike="noStrike" dirty="0">
                          <a:solidFill>
                            <a:srgbClr val="000000"/>
                          </a:solidFill>
                          <a:latin typeface="Times New Roman"/>
                        </a:rPr>
                        <a:t> 88</a:t>
                      </a:r>
                      <a:r>
                        <a:rPr lang="en-US" sz="1200" b="0" i="0" u="none" strike="noStrike" dirty="0">
                          <a:solidFill>
                            <a:srgbClr val="000000"/>
                          </a:solidFill>
                          <a:latin typeface="Times New Roman"/>
                        </a:rPr>
                        <a:t>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202</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374</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07"/>
                  </a:ext>
                </a:extLst>
              </a:tr>
              <a:tr h="176988">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«Профилактика правонарушений и предупреждение чрезвычайных ситуаций»</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180 203,7</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a:t>
                      </a:r>
                      <a:r>
                        <a:rPr lang="en-US" sz="1200" b="0" i="0" u="none" strike="noStrike" dirty="0">
                          <a:solidFill>
                            <a:srgbClr val="000000"/>
                          </a:solidFill>
                          <a:latin typeface="Times New Roman"/>
                        </a:rPr>
                        <a:t>8</a:t>
                      </a:r>
                      <a:r>
                        <a:rPr lang="ru-RU" sz="1200" b="0" i="0" u="none" strike="noStrike" dirty="0">
                          <a:solidFill>
                            <a:srgbClr val="000000"/>
                          </a:solidFill>
                          <a:latin typeface="Times New Roman"/>
                        </a:rPr>
                        <a:t>1 </a:t>
                      </a:r>
                      <a:r>
                        <a:rPr lang="en-US" sz="1200" b="0" i="0" u="none" strike="noStrike" dirty="0">
                          <a:solidFill>
                            <a:srgbClr val="000000"/>
                          </a:solidFill>
                          <a:latin typeface="Times New Roman"/>
                        </a:rPr>
                        <a:t>339</a:t>
                      </a:r>
                      <a:r>
                        <a:rPr lang="ru-RU" sz="1200" b="0" i="0" u="none" strike="noStrike" dirty="0">
                          <a:solidFill>
                            <a:srgbClr val="000000"/>
                          </a:solidFill>
                          <a:latin typeface="Times New Roman"/>
                        </a:rPr>
                        <a:t>,8</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3</a:t>
                      </a:r>
                      <a:r>
                        <a:rPr lang="en-US" sz="1200" b="0" i="0" u="none" strike="noStrike" dirty="0">
                          <a:solidFill>
                            <a:srgbClr val="000000"/>
                          </a:solidFill>
                          <a:latin typeface="Times New Roman"/>
                        </a:rPr>
                        <a:t>4</a:t>
                      </a:r>
                      <a:r>
                        <a:rPr lang="ru-RU" sz="1200" b="0" i="0" u="none" strike="noStrike" dirty="0">
                          <a:solidFill>
                            <a:srgbClr val="000000"/>
                          </a:solidFill>
                          <a:latin typeface="Times New Roman"/>
                        </a:rPr>
                        <a:t>8 </a:t>
                      </a:r>
                      <a:r>
                        <a:rPr lang="en-US" sz="1200" b="0" i="0" u="none" strike="noStrike" dirty="0">
                          <a:solidFill>
                            <a:srgbClr val="000000"/>
                          </a:solidFill>
                          <a:latin typeface="Times New Roman"/>
                        </a:rPr>
                        <a:t>356</a:t>
                      </a:r>
                      <a:r>
                        <a:rPr lang="ru-RU" sz="1200" b="0" i="0" u="none" strike="noStrike" dirty="0">
                          <a:solidFill>
                            <a:srgbClr val="000000"/>
                          </a:solidFill>
                          <a:latin typeface="Times New Roman"/>
                        </a:rPr>
                        <a:t>,7</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3</a:t>
                      </a:r>
                      <a:r>
                        <a:rPr lang="en-US" sz="1200" b="0" i="0" u="none" strike="noStrike" dirty="0">
                          <a:solidFill>
                            <a:srgbClr val="000000"/>
                          </a:solidFill>
                          <a:latin typeface="Times New Roman"/>
                        </a:rPr>
                        <a:t>5</a:t>
                      </a:r>
                      <a:r>
                        <a:rPr lang="ru-RU" sz="1200" b="0" i="0" u="none" strike="noStrike" dirty="0">
                          <a:solidFill>
                            <a:srgbClr val="000000"/>
                          </a:solidFill>
                          <a:latin typeface="Times New Roman"/>
                        </a:rPr>
                        <a:t>7 </a:t>
                      </a:r>
                      <a:r>
                        <a:rPr lang="en-US" sz="1200" b="0" i="0" u="none" strike="noStrike" dirty="0">
                          <a:solidFill>
                            <a:srgbClr val="000000"/>
                          </a:solidFill>
                          <a:latin typeface="Times New Roman"/>
                        </a:rPr>
                        <a:t>597</a:t>
                      </a:r>
                      <a:r>
                        <a:rPr lang="ru-RU" sz="1200" b="0" i="0" u="none" strike="noStrike" dirty="0">
                          <a:solidFill>
                            <a:srgbClr val="000000"/>
                          </a:solidFill>
                          <a:latin typeface="Times New Roman"/>
                        </a:rPr>
                        <a:t>,1</a:t>
                      </a:r>
                    </a:p>
                  </a:txBody>
                  <a:tcPr marL="9525" marR="9525" marT="9525" marB="0" anchor="ctr">
                    <a:solidFill>
                      <a:schemeClr val="bg2">
                        <a:lumMod val="90000"/>
                      </a:schemeClr>
                    </a:solidFill>
                  </a:tcPr>
                </a:tc>
                <a:extLst>
                  <a:ext uri="{0D108BD9-81ED-4DB2-BD59-A6C34878D82A}">
                    <a16:rowId xmlns:a16="http://schemas.microsoft.com/office/drawing/2014/main" val="10008"/>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«Развитие культуры»</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1 121 725,3</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1 092 720,6</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1 485 730,9</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1 546 004,9</a:t>
                      </a:r>
                    </a:p>
                  </a:txBody>
                  <a:tcPr marL="9525" marR="9525" marT="9525" marB="0" anchor="ctr">
                    <a:solidFill>
                      <a:schemeClr val="bg2">
                        <a:lumMod val="90000"/>
                      </a:schemeClr>
                    </a:solidFill>
                  </a:tcPr>
                </a:tc>
                <a:extLst>
                  <a:ext uri="{0D108BD9-81ED-4DB2-BD59-A6C34878D82A}">
                    <a16:rowId xmlns:a16="http://schemas.microsoft.com/office/drawing/2014/main" val="10009"/>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«Развитие экономики»</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146 178,4</a:t>
                      </a: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742</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055</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1</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1</a:t>
                      </a:r>
                      <a:r>
                        <a:rPr lang="en-US" sz="1200" b="0" i="0" u="none" strike="noStrike" baseline="0" dirty="0">
                          <a:solidFill>
                            <a:srgbClr val="000000"/>
                          </a:solidFill>
                          <a:latin typeface="Times New Roman"/>
                        </a:rPr>
                        <a:t> 298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049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7</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7</a:t>
                      </a:r>
                      <a:r>
                        <a:rPr lang="en-US" sz="1200" b="0" i="0" u="none" strike="noStrike" dirty="0">
                          <a:solidFill>
                            <a:srgbClr val="000000"/>
                          </a:solidFill>
                          <a:latin typeface="Times New Roman"/>
                        </a:rPr>
                        <a:t>79</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227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7</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10"/>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«Развитие туризма»</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790 189,3</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291 976,9</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18 658,1</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19 091,9</a:t>
                      </a:r>
                    </a:p>
                  </a:txBody>
                  <a:tcPr marL="9525" marR="9525" marT="9525" marB="0" anchor="ctr">
                    <a:solidFill>
                      <a:schemeClr val="bg2">
                        <a:lumMod val="90000"/>
                      </a:schemeClr>
                    </a:solidFill>
                  </a:tcPr>
                </a:tc>
                <a:extLst>
                  <a:ext uri="{0D108BD9-81ED-4DB2-BD59-A6C34878D82A}">
                    <a16:rowId xmlns:a16="http://schemas.microsoft.com/office/drawing/2014/main" val="10011"/>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«Развитие физической культуры и спорта»</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692 553,2</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5</a:t>
                      </a:r>
                      <a:r>
                        <a:rPr lang="en-US" sz="1200" b="0" i="0" u="none" strike="noStrike" dirty="0">
                          <a:solidFill>
                            <a:srgbClr val="000000"/>
                          </a:solidFill>
                          <a:latin typeface="Times New Roman"/>
                        </a:rPr>
                        <a:t>73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923</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4</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581 </a:t>
                      </a:r>
                      <a:r>
                        <a:rPr lang="en-US" sz="1200" b="0" i="0" u="none" strike="noStrike" dirty="0">
                          <a:solidFill>
                            <a:srgbClr val="000000"/>
                          </a:solidFill>
                          <a:latin typeface="Times New Roman"/>
                        </a:rPr>
                        <a:t>735</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6</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690</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017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12"/>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«Цифровое развитие»</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223 480,1</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a:t>
                      </a:r>
                      <a:r>
                        <a:rPr lang="en-US" sz="1200" b="0" i="0" u="none" strike="noStrike" dirty="0">
                          <a:solidFill>
                            <a:srgbClr val="000000"/>
                          </a:solidFill>
                          <a:latin typeface="Times New Roman"/>
                        </a:rPr>
                        <a:t>53</a:t>
                      </a:r>
                      <a:r>
                        <a:rPr lang="ru-RU" sz="1200" b="0" i="0" u="none" strike="noStrike" dirty="0">
                          <a:solidFill>
                            <a:srgbClr val="000000"/>
                          </a:solidFill>
                          <a:latin typeface="Times New Roman"/>
                        </a:rPr>
                        <a:t> 9</a:t>
                      </a:r>
                      <a:r>
                        <a:rPr lang="en-US" sz="1200" b="0" i="0" u="none" strike="noStrike" dirty="0">
                          <a:solidFill>
                            <a:srgbClr val="000000"/>
                          </a:solidFill>
                          <a:latin typeface="Times New Roman"/>
                        </a:rPr>
                        <a:t>34</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2</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14</a:t>
                      </a:r>
                      <a:r>
                        <a:rPr lang="en-US" sz="1200" b="0" i="0" u="none" strike="noStrike" dirty="0">
                          <a:solidFill>
                            <a:srgbClr val="000000"/>
                          </a:solidFill>
                          <a:latin typeface="Times New Roman"/>
                        </a:rPr>
                        <a:t>6</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560</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1</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a:t>
                      </a:r>
                      <a:r>
                        <a:rPr lang="en-US" sz="1200" b="0" i="0" u="none" strike="noStrike" dirty="0">
                          <a:solidFill>
                            <a:srgbClr val="000000"/>
                          </a:solidFill>
                          <a:latin typeface="Times New Roman"/>
                        </a:rPr>
                        <a:t>23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109</a:t>
                      </a:r>
                      <a:r>
                        <a:rPr lang="ru-RU" sz="1200" b="0" i="0" u="none" strike="noStrike" dirty="0">
                          <a:solidFill>
                            <a:srgbClr val="000000"/>
                          </a:solidFill>
                          <a:latin typeface="Times New Roman"/>
                        </a:rPr>
                        <a:t>,8</a:t>
                      </a:r>
                    </a:p>
                  </a:txBody>
                  <a:tcPr marL="9525" marR="9525" marT="9525" marB="0" anchor="ctr">
                    <a:solidFill>
                      <a:schemeClr val="bg2">
                        <a:lumMod val="90000"/>
                      </a:schemeClr>
                    </a:solidFill>
                  </a:tcPr>
                </a:tc>
                <a:extLst>
                  <a:ext uri="{0D108BD9-81ED-4DB2-BD59-A6C34878D82A}">
                    <a16:rowId xmlns:a16="http://schemas.microsoft.com/office/drawing/2014/main" val="10013"/>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«Комплексное развитие сельских территорий»</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1 155 769,0</a:t>
                      </a: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1</a:t>
                      </a:r>
                      <a:r>
                        <a:rPr lang="en-US" sz="1200" b="0" i="0" u="none" strike="noStrike" baseline="0" dirty="0">
                          <a:solidFill>
                            <a:srgbClr val="000000"/>
                          </a:solidFill>
                          <a:latin typeface="Times New Roman"/>
                        </a:rPr>
                        <a:t> 512 571</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5</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512</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049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6</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143 869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14"/>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«Развитие транспортной системы»</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6 902 991,9</a:t>
                      </a: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5</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465</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759</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367</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195</a:t>
                      </a:r>
                      <a:r>
                        <a:rPr lang="ru-RU" sz="1200" b="0" i="0" u="none" strike="noStrike" dirty="0">
                          <a:solidFill>
                            <a:srgbClr val="000000"/>
                          </a:solidFill>
                          <a:latin typeface="Times New Roman"/>
                        </a:rPr>
                        <a:t>,3</a:t>
                      </a: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3</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438</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7</a:t>
                      </a:r>
                      <a:r>
                        <a:rPr lang="ru-RU" sz="1200" b="0" i="0" u="none" strike="noStrike" dirty="0">
                          <a:solidFill>
                            <a:srgbClr val="000000"/>
                          </a:solidFill>
                          <a:latin typeface="Times New Roman"/>
                        </a:rPr>
                        <a:t>54,</a:t>
                      </a:r>
                      <a:r>
                        <a:rPr lang="en-US" sz="1200" b="0" i="0" u="none" strike="noStrike" dirty="0">
                          <a:solidFill>
                            <a:srgbClr val="000000"/>
                          </a:solidFill>
                          <a:latin typeface="Times New Roman"/>
                        </a:rPr>
                        <a:t>9</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16"/>
                  </a:ext>
                </a:extLst>
              </a:tr>
              <a:tr h="342277">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«Формирование системы комплексной реабилитации и </a:t>
                      </a:r>
                      <a:r>
                        <a:rPr kumimoji="0" lang="ru-RU" sz="1000" b="0" kern="1200" dirty="0" err="1">
                          <a:solidFill>
                            <a:schemeClr val="dk1"/>
                          </a:solidFill>
                          <a:latin typeface="Times New Roman" pitchFamily="18" charset="0"/>
                          <a:ea typeface="+mn-ea"/>
                          <a:cs typeface="Times New Roman" pitchFamily="18" charset="0"/>
                        </a:rPr>
                        <a:t>абилитации</a:t>
                      </a:r>
                      <a:r>
                        <a:rPr kumimoji="0" lang="ru-RU" sz="1000" b="0" kern="1200" dirty="0">
                          <a:solidFill>
                            <a:schemeClr val="dk1"/>
                          </a:solidFill>
                          <a:latin typeface="Times New Roman" pitchFamily="18" charset="0"/>
                          <a:ea typeface="+mn-ea"/>
                          <a:cs typeface="Times New Roman" pitchFamily="18" charset="0"/>
                        </a:rPr>
                        <a:t> инвалидов, в том числе детей-инвалидов»</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0,0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0,0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9 392,5</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6 751,1</a:t>
                      </a:r>
                    </a:p>
                  </a:txBody>
                  <a:tcPr marL="9525" marR="9525" marT="9525" marB="0" anchor="ctr">
                    <a:solidFill>
                      <a:schemeClr val="bg2">
                        <a:lumMod val="90000"/>
                      </a:schemeClr>
                    </a:solidFill>
                  </a:tcPr>
                </a:tc>
                <a:extLst>
                  <a:ext uri="{0D108BD9-81ED-4DB2-BD59-A6C34878D82A}">
                    <a16:rowId xmlns:a16="http://schemas.microsoft.com/office/drawing/2014/main" val="10017"/>
                  </a:ext>
                </a:extLst>
              </a:tr>
              <a:tr h="3224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«Развитие сельского хозяйства и регулирование рынков сельскохозяйственной продукции, сырья и продовольствия»</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480 109,2</a:t>
                      </a: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691</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695</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6</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6</a:t>
                      </a:r>
                      <a:r>
                        <a:rPr lang="en-US" sz="1200" b="0" i="0" u="none" strike="noStrike" dirty="0">
                          <a:solidFill>
                            <a:srgbClr val="000000"/>
                          </a:solidFill>
                          <a:latin typeface="Times New Roman"/>
                        </a:rPr>
                        <a:t>29</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577</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7</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6</a:t>
                      </a:r>
                      <a:r>
                        <a:rPr lang="en-US" sz="1200" b="0" i="0" u="none" strike="noStrike" dirty="0">
                          <a:solidFill>
                            <a:srgbClr val="000000"/>
                          </a:solidFill>
                          <a:latin typeface="Times New Roman"/>
                        </a:rPr>
                        <a:t>06</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370</a:t>
                      </a:r>
                      <a:r>
                        <a:rPr lang="ru-RU" sz="1200" b="0" i="0" u="none" strike="noStrike" dirty="0">
                          <a:solidFill>
                            <a:srgbClr val="000000"/>
                          </a:solidFill>
                          <a:latin typeface="Times New Roman"/>
                        </a:rPr>
                        <a:t>,</a:t>
                      </a:r>
                      <a:r>
                        <a:rPr lang="en-US" sz="1200" b="0" i="0" u="none" strike="noStrike" dirty="0">
                          <a:solidFill>
                            <a:srgbClr val="000000"/>
                          </a:solidFill>
                          <a:latin typeface="Times New Roman"/>
                        </a:rPr>
                        <a:t>3</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18"/>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«Социально-экономическое развитие Республики Адыгея»</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1 010 100,0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1 010 784,2</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1 010 100,0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1 010 100,0</a:t>
                      </a:r>
                    </a:p>
                  </a:txBody>
                  <a:tcPr marL="9525" marR="9525" marT="9525" marB="0" anchor="ctr">
                    <a:solidFill>
                      <a:schemeClr val="bg2">
                        <a:lumMod val="90000"/>
                      </a:schemeClr>
                    </a:solidFill>
                  </a:tcPr>
                </a:tc>
                <a:extLst>
                  <a:ext uri="{0D108BD9-81ED-4DB2-BD59-A6C34878D82A}">
                    <a16:rowId xmlns:a16="http://schemas.microsoft.com/office/drawing/2014/main" val="10019"/>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«Формирование современной городской среды»</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151 437,5</a:t>
                      </a:r>
                    </a:p>
                  </a:txBody>
                  <a:tcPr marL="9525" marR="9525" marT="9525" marB="0" anchor="ctr">
                    <a:solidFill>
                      <a:schemeClr val="bg2">
                        <a:lumMod val="90000"/>
                      </a:schemeClr>
                    </a:solidFill>
                  </a:tcPr>
                </a:tc>
                <a:tc>
                  <a:txBody>
                    <a:bodyPr/>
                    <a:lstStyle/>
                    <a:p>
                      <a:pPr algn="ctr" fontAlgn="b"/>
                      <a:r>
                        <a:rPr lang="en-US" sz="1200" b="0" i="0" u="none" strike="noStrike" dirty="0">
                          <a:solidFill>
                            <a:srgbClr val="000000"/>
                          </a:solidFill>
                          <a:latin typeface="Times New Roman"/>
                        </a:rPr>
                        <a:t>202</a:t>
                      </a:r>
                      <a:r>
                        <a:rPr lang="ru-RU" sz="1200" b="0" i="0" u="none" strike="noStrike" dirty="0">
                          <a:solidFill>
                            <a:srgbClr val="000000"/>
                          </a:solidFill>
                          <a:latin typeface="Times New Roman"/>
                        </a:rPr>
                        <a:t> </a:t>
                      </a:r>
                      <a:r>
                        <a:rPr lang="en-US" sz="1200" b="0" i="0" u="none" strike="noStrike" dirty="0">
                          <a:solidFill>
                            <a:srgbClr val="000000"/>
                          </a:solidFill>
                          <a:latin typeface="Times New Roman"/>
                        </a:rPr>
                        <a:t>672</a:t>
                      </a:r>
                      <a:r>
                        <a:rPr lang="ru-RU" sz="1200" b="0" i="0" u="none" strike="noStrike" dirty="0">
                          <a:solidFill>
                            <a:srgbClr val="000000"/>
                          </a:solidFill>
                          <a:latin typeface="Times New Roman"/>
                        </a:rPr>
                        <a:t>,8</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122 752,</a:t>
                      </a:r>
                      <a:r>
                        <a:rPr lang="en-US" sz="1200" b="0" i="0" u="none" strike="noStrike" dirty="0">
                          <a:solidFill>
                            <a:srgbClr val="000000"/>
                          </a:solidFill>
                          <a:latin typeface="Times New Roman"/>
                        </a:rPr>
                        <a:t>8</a:t>
                      </a:r>
                      <a:endParaRPr lang="ru-RU" sz="1200" b="0"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136 392,0</a:t>
                      </a:r>
                    </a:p>
                  </a:txBody>
                  <a:tcPr marL="9525" marR="9525" marT="9525" marB="0" anchor="ctr">
                    <a:solidFill>
                      <a:schemeClr val="bg2">
                        <a:lumMod val="90000"/>
                      </a:schemeClr>
                    </a:solidFill>
                  </a:tcPr>
                </a:tc>
                <a:extLst>
                  <a:ext uri="{0D108BD9-81ED-4DB2-BD59-A6C34878D82A}">
                    <a16:rowId xmlns:a16="http://schemas.microsoft.com/office/drawing/2014/main" val="10020"/>
                  </a:ext>
                </a:extLst>
              </a:tr>
              <a:tr h="3224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«Оказание содействия добровольному переселению в Республику Адыгея соотечественников, проживающих за рубежом»</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600,0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1 890,0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1 890,0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1 890,0</a:t>
                      </a:r>
                    </a:p>
                  </a:txBody>
                  <a:tcPr marL="9525" marR="9525" marT="9525" marB="0" anchor="ctr">
                    <a:solidFill>
                      <a:schemeClr val="bg2">
                        <a:lumMod val="90000"/>
                      </a:schemeClr>
                    </a:solidFill>
                  </a:tcPr>
                </a:tc>
                <a:extLst>
                  <a:ext uri="{0D108BD9-81ED-4DB2-BD59-A6C34878D82A}">
                    <a16:rowId xmlns:a16="http://schemas.microsoft.com/office/drawing/2014/main" val="10021"/>
                  </a:ext>
                </a:extLst>
              </a:tr>
              <a:tr h="3224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«Повышение уровня финансовой грамотности населения в Республике Адыгея»</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1 854,0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2 000,0</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2 000,0</a:t>
                      </a:r>
                    </a:p>
                  </a:txBody>
                  <a:tcPr marL="9525" marR="9525" marT="9525" marB="0" anchor="ctr">
                    <a:solidFill>
                      <a:schemeClr val="bg2">
                        <a:lumMod val="90000"/>
                      </a:schemeClr>
                    </a:solidFill>
                  </a:tcPr>
                </a:tc>
                <a:tc>
                  <a:txBody>
                    <a:bodyPr/>
                    <a:lstStyle/>
                    <a:p>
                      <a:pPr algn="ctr">
                        <a:lnSpc>
                          <a:spcPct val="115000"/>
                        </a:lnSpc>
                        <a:spcAft>
                          <a:spcPts val="0"/>
                        </a:spcAft>
                      </a:pPr>
                      <a:r>
                        <a:rPr lang="ru-RU" sz="1200" b="0" dirty="0">
                          <a:latin typeface="Times New Roman" pitchFamily="18" charset="0"/>
                          <a:ea typeface="Times New Roman"/>
                          <a:cs typeface="Times New Roman" pitchFamily="18" charset="0"/>
                        </a:rPr>
                        <a:t>0,0</a:t>
                      </a:r>
                    </a:p>
                  </a:txBody>
                  <a:tcPr marL="68580" marR="68580" marT="0" marB="0" anchor="ctr">
                    <a:solidFill>
                      <a:schemeClr val="bg2">
                        <a:lumMod val="90000"/>
                      </a:schemeClr>
                    </a:solidFill>
                  </a:tcPr>
                </a:tc>
                <a:extLst>
                  <a:ext uri="{0D108BD9-81ED-4DB2-BD59-A6C34878D82A}">
                    <a16:rowId xmlns:a16="http://schemas.microsoft.com/office/drawing/2014/main" val="10022"/>
                  </a:ext>
                </a:extLst>
              </a:tr>
              <a:tr h="183734">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"Управление государственными финансами"</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1 723 250,8</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1 674 429,3</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1 919 918,9</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2 957 350,4</a:t>
                      </a:r>
                    </a:p>
                  </a:txBody>
                  <a:tcPr marL="9525" marR="9525" marT="9525" marB="0" anchor="ctr">
                    <a:solidFill>
                      <a:schemeClr val="bg2">
                        <a:lumMod val="90000"/>
                      </a:schemeClr>
                    </a:solidFill>
                  </a:tcPr>
                </a:tc>
                <a:extLst>
                  <a:ext uri="{0D108BD9-81ED-4DB2-BD59-A6C34878D82A}">
                    <a16:rowId xmlns:a16="http://schemas.microsoft.com/office/drawing/2014/main" val="10023"/>
                  </a:ext>
                </a:extLst>
              </a:tr>
              <a:tr h="336846">
                <a:tc>
                  <a:txBody>
                    <a:bodyPr/>
                    <a:lstStyle/>
                    <a:p>
                      <a:pPr>
                        <a:lnSpc>
                          <a:spcPct val="115000"/>
                        </a:lnSpc>
                        <a:spcAft>
                          <a:spcPts val="0"/>
                        </a:spcAft>
                      </a:pPr>
                      <a:r>
                        <a:rPr kumimoji="0" lang="ru-RU" sz="1000" b="0" kern="1200" dirty="0">
                          <a:solidFill>
                            <a:schemeClr val="dk1"/>
                          </a:solidFill>
                          <a:latin typeface="Times New Roman" pitchFamily="18" charset="0"/>
                          <a:ea typeface="+mn-ea"/>
                          <a:cs typeface="Times New Roman" pitchFamily="18" charset="0"/>
                        </a:rPr>
                        <a:t>ГП РА «Укрепление межнациональных отношений и патриотическое воспитание»</a:t>
                      </a:r>
                      <a:endParaRPr lang="ru-RU" sz="1000" b="0" dirty="0">
                        <a:solidFill>
                          <a:srgbClr val="000000"/>
                        </a:solidFill>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123 463,5</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129 625,9</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127 782,1</a:t>
                      </a:r>
                    </a:p>
                  </a:txBody>
                  <a:tcPr marL="9525" marR="9525" marT="9525" marB="0" anchor="ctr">
                    <a:solidFill>
                      <a:schemeClr val="bg2">
                        <a:lumMod val="90000"/>
                      </a:schemeClr>
                    </a:solidFill>
                  </a:tcPr>
                </a:tc>
                <a:tc>
                  <a:txBody>
                    <a:bodyPr/>
                    <a:lstStyle/>
                    <a:p>
                      <a:pPr algn="ctr" fontAlgn="b"/>
                      <a:r>
                        <a:rPr lang="ru-RU" sz="1200" b="0" i="0" u="none" strike="noStrike" dirty="0">
                          <a:solidFill>
                            <a:srgbClr val="000000"/>
                          </a:solidFill>
                          <a:latin typeface="Times New Roman"/>
                        </a:rPr>
                        <a:t>127 612,9</a:t>
                      </a:r>
                    </a:p>
                  </a:txBody>
                  <a:tcPr marL="9525" marR="9525" marT="9525" marB="0" anchor="ctr">
                    <a:solidFill>
                      <a:schemeClr val="bg2">
                        <a:lumMod val="90000"/>
                      </a:schemeClr>
                    </a:solidFill>
                  </a:tcPr>
                </a:tc>
                <a:extLst>
                  <a:ext uri="{0D108BD9-81ED-4DB2-BD59-A6C34878D82A}">
                    <a16:rowId xmlns:a16="http://schemas.microsoft.com/office/drawing/2014/main" val="10024"/>
                  </a:ext>
                </a:extLst>
              </a:tr>
              <a:tr h="186696">
                <a:tc>
                  <a:txBody>
                    <a:bodyPr/>
                    <a:lstStyle/>
                    <a:p>
                      <a:pPr>
                        <a:lnSpc>
                          <a:spcPct val="115000"/>
                        </a:lnSpc>
                        <a:spcAft>
                          <a:spcPts val="0"/>
                        </a:spcAft>
                      </a:pPr>
                      <a:r>
                        <a:rPr lang="ru-RU" sz="1000" b="1" dirty="0">
                          <a:solidFill>
                            <a:srgbClr val="000000"/>
                          </a:solidFill>
                          <a:latin typeface="Times New Roman"/>
                          <a:ea typeface="Calibri"/>
                        </a:rPr>
                        <a:t>ИТОГО </a:t>
                      </a:r>
                      <a:endParaRPr lang="ru-RU" sz="1000" dirty="0">
                        <a:solidFill>
                          <a:srgbClr val="000000"/>
                        </a:solidFill>
                        <a:latin typeface="Times New Roman"/>
                        <a:ea typeface="Calibri"/>
                      </a:endParaRPr>
                    </a:p>
                  </a:txBody>
                  <a:tcPr marL="68580" marR="68580" marT="0" marB="0" anchor="ctr">
                    <a:solidFill>
                      <a:schemeClr val="bg2">
                        <a:lumMod val="90000"/>
                      </a:schemeClr>
                    </a:solidFill>
                  </a:tcPr>
                </a:tc>
                <a:tc>
                  <a:txBody>
                    <a:bodyPr/>
                    <a:lstStyle/>
                    <a:p>
                      <a:pPr algn="ctr" fontAlgn="b"/>
                      <a:r>
                        <a:rPr lang="ru-RU" sz="1200" b="1" i="0" u="none" strike="noStrike" dirty="0">
                          <a:solidFill>
                            <a:srgbClr val="000000"/>
                          </a:solidFill>
                          <a:latin typeface="Times New Roman"/>
                        </a:rPr>
                        <a:t>31 463 298,9</a:t>
                      </a:r>
                    </a:p>
                  </a:txBody>
                  <a:tcPr marL="9525" marR="9525" marT="9525" marB="0" anchor="ctr">
                    <a:solidFill>
                      <a:schemeClr val="bg2">
                        <a:lumMod val="90000"/>
                      </a:schemeClr>
                    </a:solidFill>
                  </a:tcPr>
                </a:tc>
                <a:tc>
                  <a:txBody>
                    <a:bodyPr/>
                    <a:lstStyle/>
                    <a:p>
                      <a:pPr algn="ctr" fontAlgn="b"/>
                      <a:r>
                        <a:rPr lang="en-US" sz="1200" b="1" i="0" u="none" strike="noStrike" dirty="0">
                          <a:solidFill>
                            <a:srgbClr val="000000"/>
                          </a:solidFill>
                          <a:latin typeface="Times New Roman"/>
                        </a:rPr>
                        <a:t>30</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968</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499</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8</a:t>
                      </a:r>
                      <a:endParaRPr lang="ru-RU" sz="1200" b="1"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1" i="0" u="none" strike="noStrike" dirty="0">
                          <a:solidFill>
                            <a:srgbClr val="000000"/>
                          </a:solidFill>
                          <a:latin typeface="Times New Roman"/>
                        </a:rPr>
                        <a:t>27 </a:t>
                      </a:r>
                      <a:r>
                        <a:rPr lang="en-US" sz="1200" b="1" i="0" u="none" strike="noStrike" dirty="0">
                          <a:solidFill>
                            <a:srgbClr val="000000"/>
                          </a:solidFill>
                          <a:latin typeface="Times New Roman"/>
                        </a:rPr>
                        <a:t>783</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241</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3</a:t>
                      </a:r>
                      <a:endParaRPr lang="ru-RU" sz="1200" b="1" i="0" u="none" strike="noStrike" dirty="0">
                        <a:solidFill>
                          <a:srgbClr val="000000"/>
                        </a:solidFill>
                        <a:latin typeface="Times New Roman"/>
                      </a:endParaRPr>
                    </a:p>
                  </a:txBody>
                  <a:tcPr marL="9525" marR="9525" marT="9525" marB="0" anchor="ctr">
                    <a:solidFill>
                      <a:schemeClr val="bg2">
                        <a:lumMod val="90000"/>
                      </a:schemeClr>
                    </a:solidFill>
                  </a:tcPr>
                </a:tc>
                <a:tc>
                  <a:txBody>
                    <a:bodyPr/>
                    <a:lstStyle/>
                    <a:p>
                      <a:pPr algn="ctr" fontAlgn="b"/>
                      <a:r>
                        <a:rPr lang="ru-RU" sz="1200" b="1" i="0" u="none" strike="noStrike" dirty="0">
                          <a:solidFill>
                            <a:srgbClr val="000000"/>
                          </a:solidFill>
                          <a:latin typeface="Times New Roman"/>
                        </a:rPr>
                        <a:t>2</a:t>
                      </a:r>
                      <a:r>
                        <a:rPr lang="en-US" sz="1200" b="1" i="0" u="none" strike="noStrike" dirty="0">
                          <a:solidFill>
                            <a:srgbClr val="000000"/>
                          </a:solidFill>
                          <a:latin typeface="Times New Roman"/>
                        </a:rPr>
                        <a:t>8</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455</a:t>
                      </a:r>
                      <a:r>
                        <a:rPr lang="ru-RU" sz="1200" b="1" i="0" u="none" strike="noStrike" dirty="0">
                          <a:solidFill>
                            <a:srgbClr val="000000"/>
                          </a:solidFill>
                          <a:latin typeface="Times New Roman"/>
                        </a:rPr>
                        <a:t> </a:t>
                      </a:r>
                      <a:r>
                        <a:rPr lang="en-US" sz="1200" b="1" i="0" u="none" strike="noStrike" dirty="0">
                          <a:solidFill>
                            <a:srgbClr val="000000"/>
                          </a:solidFill>
                          <a:latin typeface="Times New Roman"/>
                        </a:rPr>
                        <a:t>587</a:t>
                      </a:r>
                      <a:r>
                        <a:rPr lang="ru-RU" sz="1200" b="1" i="0" u="none" strike="noStrike" dirty="0">
                          <a:solidFill>
                            <a:srgbClr val="000000"/>
                          </a:solidFill>
                          <a:latin typeface="Times New Roman"/>
                        </a:rPr>
                        <a:t>,</a:t>
                      </a:r>
                      <a:r>
                        <a:rPr lang="en-US" sz="1200" b="1" i="0" u="none" strike="noStrike" dirty="0">
                          <a:solidFill>
                            <a:srgbClr val="000000"/>
                          </a:solidFill>
                          <a:latin typeface="Times New Roman"/>
                        </a:rPr>
                        <a:t>9</a:t>
                      </a:r>
                      <a:endParaRPr lang="ru-RU" sz="1200" b="1" i="0" u="none" strike="noStrike" dirty="0">
                        <a:solidFill>
                          <a:srgbClr val="000000"/>
                        </a:solidFill>
                        <a:latin typeface="Times New Roman"/>
                      </a:endParaRPr>
                    </a:p>
                  </a:txBody>
                  <a:tcPr marL="9525" marR="9525" marT="9525" marB="0" anchor="ctr">
                    <a:solidFill>
                      <a:schemeClr val="bg2">
                        <a:lumMod val="90000"/>
                      </a:schemeClr>
                    </a:solidFill>
                  </a:tcPr>
                </a:tc>
                <a:extLst>
                  <a:ext uri="{0D108BD9-81ED-4DB2-BD59-A6C34878D82A}">
                    <a16:rowId xmlns:a16="http://schemas.microsoft.com/office/drawing/2014/main" val="10015"/>
                  </a:ext>
                </a:extLst>
              </a:tr>
            </a:tbl>
          </a:graphicData>
        </a:graphic>
      </p:graphicFrame>
      <p:sp>
        <p:nvSpPr>
          <p:cNvPr id="12" name="Прямоугольник 11"/>
          <p:cNvSpPr/>
          <p:nvPr/>
        </p:nvSpPr>
        <p:spPr>
          <a:xfrm>
            <a:off x="179512" y="0"/>
            <a:ext cx="8784976" cy="459432"/>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Расходы на реализацию государственных программ Республики Адыгея</a:t>
            </a:r>
          </a:p>
        </p:txBody>
      </p:sp>
      <p:sp>
        <p:nvSpPr>
          <p:cNvPr id="8" name="Прямоугольник 7"/>
          <p:cNvSpPr/>
          <p:nvPr/>
        </p:nvSpPr>
        <p:spPr>
          <a:xfrm>
            <a:off x="7991872" y="260648"/>
            <a:ext cx="11521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chemeClr val="tx1"/>
                </a:solidFill>
                <a:latin typeface="Times New Roman" pitchFamily="18" charset="0"/>
                <a:cs typeface="Times New Roman" pitchFamily="18" charset="0"/>
              </a:rPr>
              <a:t>тыс. руб.</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993501" y="354142"/>
            <a:ext cx="2994089" cy="338554"/>
          </a:xfrm>
          <a:prstGeom prst="rect">
            <a:avLst/>
          </a:prstGeom>
        </p:spPr>
        <p:txBody>
          <a:bodyPr wrap="none">
            <a:spAutoFit/>
          </a:bodyPr>
          <a:lstStyle/>
          <a:p>
            <a:pPr algn="ctr"/>
            <a:r>
              <a:rPr lang="ru-RU" sz="1600" b="1" cap="small" dirty="0">
                <a:solidFill>
                  <a:srgbClr val="FF0000"/>
                </a:solidFill>
                <a:latin typeface="Times New Roman" pitchFamily="18" charset="0"/>
                <a:cs typeface="Times New Roman" pitchFamily="18" charset="0"/>
              </a:rPr>
              <a:t>«Развитие здравоохранения»</a:t>
            </a:r>
          </a:p>
        </p:txBody>
      </p:sp>
      <p:sp>
        <p:nvSpPr>
          <p:cNvPr id="4" name="Прямоугольник 3"/>
          <p:cNvSpPr/>
          <p:nvPr/>
        </p:nvSpPr>
        <p:spPr>
          <a:xfrm>
            <a:off x="971600" y="116632"/>
            <a:ext cx="734481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3"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2555776" y="620688"/>
            <a:ext cx="38884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2020-2024</a:t>
            </a:r>
            <a:r>
              <a:rPr lang="ru-RU" sz="1400" b="1" i="1" dirty="0">
                <a:solidFill>
                  <a:schemeClr val="tx2">
                    <a:lumMod val="75000"/>
                  </a:schemeClr>
                </a:solidFill>
                <a:latin typeface="Times New Roman" pitchFamily="18" charset="0"/>
                <a:cs typeface="Times New Roman" pitchFamily="18" charset="0"/>
              </a:rPr>
              <a:t> годы</a:t>
            </a:r>
          </a:p>
        </p:txBody>
      </p:sp>
      <p:sp>
        <p:nvSpPr>
          <p:cNvPr id="8" name="Прямоугольник 7"/>
          <p:cNvSpPr/>
          <p:nvPr/>
        </p:nvSpPr>
        <p:spPr>
          <a:xfrm>
            <a:off x="2843808" y="1340768"/>
            <a:ext cx="6192688" cy="1615827"/>
          </a:xfrm>
          <a:prstGeom prst="rect">
            <a:avLst/>
          </a:prstGeom>
        </p:spPr>
        <p:txBody>
          <a:bodyPr wrap="square">
            <a:spAutoFit/>
          </a:bodyPr>
          <a:lstStyle/>
          <a:p>
            <a:r>
              <a:rPr lang="ru-RU" sz="1100" dirty="0">
                <a:solidFill>
                  <a:srgbClr val="BD091A"/>
                </a:solidFill>
                <a:latin typeface="Times New Roman" pitchFamily="18" charset="0"/>
                <a:cs typeface="Times New Roman" pitchFamily="18" charset="0"/>
              </a:rPr>
              <a:t>Задачи</a:t>
            </a:r>
            <a:r>
              <a:rPr lang="ru-RU" sz="1100" dirty="0">
                <a:solidFill>
                  <a:srgbClr val="FF4343"/>
                </a:solidFill>
                <a:latin typeface="Times New Roman" pitchFamily="18" charset="0"/>
                <a:cs typeface="Times New Roman" pitchFamily="18" charset="0"/>
              </a:rPr>
              <a:t>: </a:t>
            </a:r>
            <a:r>
              <a:rPr lang="ru-RU" sz="1100" dirty="0">
                <a:latin typeface="Times New Roman" pitchFamily="18" charset="0"/>
                <a:cs typeface="Times New Roman" pitchFamily="18" charset="0"/>
              </a:rPr>
              <a:t>1) создание условий для развития профилактики неинфекционных и инфекционных заболеваний, формирования здорового образа жизни, в том числе у детей;</a:t>
            </a:r>
          </a:p>
          <a:p>
            <a:r>
              <a:rPr lang="ru-RU" sz="1100" dirty="0">
                <a:latin typeface="Times New Roman" pitchFamily="18" charset="0"/>
                <a:cs typeface="Times New Roman" pitchFamily="18" charset="0"/>
              </a:rPr>
              <a:t>2) создание условий для повышения доступности и качества оказания специализированной, в том числе высокотехнологичной медицинской помощи, развитие сети сосудистых и онкологических центров;</a:t>
            </a:r>
          </a:p>
          <a:p>
            <a:r>
              <a:rPr lang="ru-RU" sz="1100" dirty="0">
                <a:latin typeface="Times New Roman" pitchFamily="18" charset="0"/>
                <a:cs typeface="Times New Roman" pitchFamily="18" charset="0"/>
              </a:rPr>
              <a:t>3) снижение дефицита медицинских кадров, в первую очередь специалистов медицинских организаций, оказывающих медицинскую помощь в амбулаторных условиях;</a:t>
            </a:r>
          </a:p>
          <a:p>
            <a:r>
              <a:rPr lang="ru-RU" sz="1100" dirty="0">
                <a:latin typeface="Times New Roman" pitchFamily="18" charset="0"/>
                <a:cs typeface="Times New Roman" pitchFamily="18" charset="0"/>
              </a:rPr>
              <a:t>4) создание единого информационного пространства для всех заинтересованных сторон: пациентов, врачей, организаций и органов управления здравоохранением.</a:t>
            </a:r>
          </a:p>
        </p:txBody>
      </p:sp>
      <p:graphicFrame>
        <p:nvGraphicFramePr>
          <p:cNvPr id="13" name="Таблица 12"/>
          <p:cNvGraphicFramePr>
            <a:graphicFrameLocks noGrp="1"/>
          </p:cNvGraphicFramePr>
          <p:nvPr>
            <p:extLst>
              <p:ext uri="{D42A27DB-BD31-4B8C-83A1-F6EECF244321}">
                <p14:modId xmlns:p14="http://schemas.microsoft.com/office/powerpoint/2010/main" val="398673631"/>
              </p:ext>
            </p:extLst>
          </p:nvPr>
        </p:nvGraphicFramePr>
        <p:xfrm>
          <a:off x="287523" y="4044799"/>
          <a:ext cx="8568954" cy="2429157"/>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5468344">
                  <a:extLst>
                    <a:ext uri="{9D8B030D-6E8A-4147-A177-3AD203B41FA5}">
                      <a16:colId xmlns:a16="http://schemas.microsoft.com/office/drawing/2014/main" val="20000"/>
                    </a:ext>
                  </a:extLst>
                </a:gridCol>
                <a:gridCol w="620122">
                  <a:extLst>
                    <a:ext uri="{9D8B030D-6E8A-4147-A177-3AD203B41FA5}">
                      <a16:colId xmlns:a16="http://schemas.microsoft.com/office/drawing/2014/main" val="3285882578"/>
                    </a:ext>
                  </a:extLst>
                </a:gridCol>
                <a:gridCol w="620122">
                  <a:extLst>
                    <a:ext uri="{9D8B030D-6E8A-4147-A177-3AD203B41FA5}">
                      <a16:colId xmlns:a16="http://schemas.microsoft.com/office/drawing/2014/main" val="3434884598"/>
                    </a:ext>
                  </a:extLst>
                </a:gridCol>
                <a:gridCol w="620122">
                  <a:extLst>
                    <a:ext uri="{9D8B030D-6E8A-4147-A177-3AD203B41FA5}">
                      <a16:colId xmlns:a16="http://schemas.microsoft.com/office/drawing/2014/main" val="20003"/>
                    </a:ext>
                  </a:extLst>
                </a:gridCol>
                <a:gridCol w="620122">
                  <a:extLst>
                    <a:ext uri="{9D8B030D-6E8A-4147-A177-3AD203B41FA5}">
                      <a16:colId xmlns:a16="http://schemas.microsoft.com/office/drawing/2014/main" val="20004"/>
                    </a:ext>
                  </a:extLst>
                </a:gridCol>
                <a:gridCol w="620122">
                  <a:extLst>
                    <a:ext uri="{9D8B030D-6E8A-4147-A177-3AD203B41FA5}">
                      <a16:colId xmlns:a16="http://schemas.microsoft.com/office/drawing/2014/main" val="4153864725"/>
                    </a:ext>
                  </a:extLst>
                </a:gridCol>
              </a:tblGrid>
              <a:tr h="379005">
                <a:tc>
                  <a:txBody>
                    <a:bodyPr/>
                    <a:lstStyle/>
                    <a:p>
                      <a:pPr algn="ctr"/>
                      <a:r>
                        <a:rPr lang="ru-RU" sz="1200" i="1" u="none" strike="noStrike" dirty="0">
                          <a:solidFill>
                            <a:schemeClr val="tx1"/>
                          </a:solidFill>
                          <a:latin typeface="Times New Roman" pitchFamily="18" charset="0"/>
                          <a:cs typeface="Times New Roman" pitchFamily="18" charset="0"/>
                        </a:rPr>
                        <a:t>Целевые показатели  </a:t>
                      </a:r>
                      <a:r>
                        <a:rPr lang="ru-RU" sz="1200" i="1" dirty="0">
                          <a:solidFill>
                            <a:schemeClr val="tx1"/>
                          </a:solidFill>
                          <a:latin typeface="Times New Roman" pitchFamily="18" charset="0"/>
                          <a:cs typeface="Times New Roman" pitchFamily="18" charset="0"/>
                        </a:rPr>
                        <a:t>реализации государственной программы</a:t>
                      </a:r>
                      <a:endParaRPr lang="ru-RU" sz="1200" b="1" i="1" dirty="0">
                        <a:solidFill>
                          <a:schemeClr val="tx1"/>
                        </a:solidFill>
                        <a:latin typeface="Times New Roman" pitchFamily="18" charset="0"/>
                        <a:cs typeface="Times New Roman" pitchFamily="18" charset="0"/>
                      </a:endParaRPr>
                    </a:p>
                  </a:txBody>
                  <a:tcPr>
                    <a:solidFill>
                      <a:srgbClr val="9ADBF8"/>
                    </a:solidFill>
                  </a:tcPr>
                </a:tc>
                <a:tc>
                  <a:txBody>
                    <a:bodyPr/>
                    <a:lstStyle/>
                    <a:p>
                      <a:pPr algn="ctr" fontAlgn="b"/>
                      <a:r>
                        <a:rPr lang="ru-RU" sz="1100" b="1" i="1" u="none" strike="noStrike" dirty="0">
                          <a:solidFill>
                            <a:schemeClr val="tx1"/>
                          </a:solidFill>
                          <a:latin typeface="Times New Roman" pitchFamily="18" charset="0"/>
                          <a:cs typeface="Times New Roman" pitchFamily="18" charset="0"/>
                        </a:rPr>
                        <a:t>20</a:t>
                      </a:r>
                      <a:r>
                        <a:rPr lang="en-US" sz="1100" b="1" i="1" u="none" strike="noStrike" dirty="0">
                          <a:solidFill>
                            <a:schemeClr val="tx1"/>
                          </a:solidFill>
                          <a:latin typeface="Times New Roman" pitchFamily="18" charset="0"/>
                          <a:cs typeface="Times New Roman" pitchFamily="18" charset="0"/>
                        </a:rPr>
                        <a:t>20</a:t>
                      </a:r>
                      <a:r>
                        <a:rPr lang="ru-RU" sz="1100" b="1" i="1" u="none" strike="noStrike" dirty="0">
                          <a:solidFill>
                            <a:schemeClr val="tx1"/>
                          </a:solidFill>
                          <a:latin typeface="Times New Roman" pitchFamily="18" charset="0"/>
                          <a:cs typeface="Times New Roman" pitchFamily="18" charset="0"/>
                        </a:rPr>
                        <a:t> год</a:t>
                      </a:r>
                    </a:p>
                    <a:p>
                      <a:pPr algn="ctr" fontAlgn="b"/>
                      <a:r>
                        <a:rPr lang="ru-RU" sz="1100" b="1" i="1" u="none" strike="noStrike" dirty="0">
                          <a:solidFill>
                            <a:schemeClr val="tx1"/>
                          </a:solidFill>
                          <a:latin typeface="Times New Roman" pitchFamily="18" charset="0"/>
                          <a:cs typeface="Times New Roman" pitchFamily="18" charset="0"/>
                        </a:rPr>
                        <a:t>(факт)</a:t>
                      </a:r>
                    </a:p>
                  </a:txBody>
                  <a:tcPr marL="6195" marR="6195" marT="6195" marB="0" anchor="ctr">
                    <a:solidFill>
                      <a:srgbClr val="9ADBF8"/>
                    </a:solidFill>
                  </a:tcPr>
                </a:tc>
                <a:tc>
                  <a:txBody>
                    <a:bodyPr/>
                    <a:lstStyle/>
                    <a:p>
                      <a:pPr algn="ctr" fontAlgn="b"/>
                      <a:r>
                        <a:rPr lang="ru-RU" sz="1100" b="1" i="1" u="none" strike="noStrike" dirty="0">
                          <a:solidFill>
                            <a:schemeClr val="tx1"/>
                          </a:solidFill>
                          <a:latin typeface="Times New Roman" pitchFamily="18" charset="0"/>
                          <a:cs typeface="Times New Roman" pitchFamily="18" charset="0"/>
                        </a:rPr>
                        <a:t>20</a:t>
                      </a:r>
                      <a:r>
                        <a:rPr lang="en-US" sz="1100" b="1" i="1" u="none" strike="noStrike" dirty="0">
                          <a:solidFill>
                            <a:schemeClr val="tx1"/>
                          </a:solidFill>
                          <a:latin typeface="Times New Roman" pitchFamily="18" charset="0"/>
                          <a:cs typeface="Times New Roman" pitchFamily="18" charset="0"/>
                        </a:rPr>
                        <a:t>21</a:t>
                      </a:r>
                      <a:r>
                        <a:rPr lang="ru-RU" sz="1100" b="1" i="1" u="none" strike="noStrike" dirty="0">
                          <a:solidFill>
                            <a:schemeClr val="tx1"/>
                          </a:solidFill>
                          <a:latin typeface="Times New Roman" pitchFamily="18" charset="0"/>
                          <a:cs typeface="Times New Roman" pitchFamily="18" charset="0"/>
                        </a:rPr>
                        <a:t> год</a:t>
                      </a:r>
                    </a:p>
                    <a:p>
                      <a:pPr algn="ctr" fontAlgn="b"/>
                      <a:r>
                        <a:rPr lang="ru-RU" sz="1100" b="1" i="1" u="none" strike="noStrike" dirty="0">
                          <a:solidFill>
                            <a:schemeClr val="tx1"/>
                          </a:solidFill>
                          <a:latin typeface="Times New Roman" pitchFamily="18" charset="0"/>
                          <a:cs typeface="Times New Roman" pitchFamily="18" charset="0"/>
                        </a:rPr>
                        <a:t>(план)</a:t>
                      </a:r>
                    </a:p>
                  </a:txBody>
                  <a:tcPr marL="6195" marR="6195" marT="6195" marB="0" anchor="ctr">
                    <a:solidFill>
                      <a:srgbClr val="9ADBF8"/>
                    </a:solidFill>
                  </a:tcPr>
                </a:tc>
                <a:tc>
                  <a:txBody>
                    <a:bodyPr/>
                    <a:lstStyle/>
                    <a:p>
                      <a:pPr algn="ctr" fontAlgn="b"/>
                      <a:r>
                        <a:rPr lang="ru-RU" sz="1100" b="1" i="1" u="none" strike="noStrike" dirty="0">
                          <a:solidFill>
                            <a:schemeClr val="tx1"/>
                          </a:solidFill>
                          <a:latin typeface="Times New Roman" pitchFamily="18" charset="0"/>
                          <a:cs typeface="Times New Roman" pitchFamily="18" charset="0"/>
                        </a:rPr>
                        <a:t>202</a:t>
                      </a:r>
                      <a:r>
                        <a:rPr lang="en-US" sz="1100" b="1" i="1" u="none" strike="noStrike" dirty="0">
                          <a:solidFill>
                            <a:schemeClr val="tx1"/>
                          </a:solidFill>
                          <a:latin typeface="Times New Roman" pitchFamily="18" charset="0"/>
                          <a:cs typeface="Times New Roman" pitchFamily="18" charset="0"/>
                        </a:rPr>
                        <a:t>2</a:t>
                      </a:r>
                      <a:r>
                        <a:rPr lang="ru-RU" sz="1100" b="1" i="1" u="none" strike="noStrike" dirty="0">
                          <a:solidFill>
                            <a:schemeClr val="tx1"/>
                          </a:solidFill>
                          <a:latin typeface="Times New Roman" pitchFamily="18" charset="0"/>
                          <a:cs typeface="Times New Roman" pitchFamily="18" charset="0"/>
                        </a:rPr>
                        <a:t> год</a:t>
                      </a:r>
                    </a:p>
                  </a:txBody>
                  <a:tcPr marL="6195" marR="6195" marT="6195" marB="0" anchor="ctr">
                    <a:solidFill>
                      <a:srgbClr val="9ADBF8"/>
                    </a:solidFill>
                  </a:tcPr>
                </a:tc>
                <a:tc>
                  <a:txBody>
                    <a:bodyPr/>
                    <a:lstStyle/>
                    <a:p>
                      <a:pPr algn="ctr"/>
                      <a:r>
                        <a:rPr lang="ru-RU" sz="1100" b="1" i="1" dirty="0">
                          <a:latin typeface="Times New Roman" pitchFamily="18" charset="0"/>
                          <a:cs typeface="Times New Roman" pitchFamily="18" charset="0"/>
                        </a:rPr>
                        <a:t>202</a:t>
                      </a:r>
                      <a:r>
                        <a:rPr lang="en-US" sz="1100" b="1" i="1" dirty="0">
                          <a:latin typeface="Times New Roman" pitchFamily="18" charset="0"/>
                          <a:cs typeface="Times New Roman" pitchFamily="18" charset="0"/>
                        </a:rPr>
                        <a:t>3</a:t>
                      </a:r>
                      <a:r>
                        <a:rPr lang="ru-RU" sz="1100" b="1" i="1" dirty="0">
                          <a:latin typeface="Times New Roman" pitchFamily="18" charset="0"/>
                          <a:cs typeface="Times New Roman" pitchFamily="18" charset="0"/>
                        </a:rPr>
                        <a:t> год</a:t>
                      </a:r>
                    </a:p>
                  </a:txBody>
                  <a:tcPr marL="6195" marR="6195" marT="6195" marB="0" anchor="ctr">
                    <a:solidFill>
                      <a:srgbClr val="9ADBF8"/>
                    </a:solidFill>
                  </a:tcPr>
                </a:tc>
                <a:tc>
                  <a:txBody>
                    <a:bodyPr/>
                    <a:lstStyle/>
                    <a:p>
                      <a:pPr algn="ctr"/>
                      <a:r>
                        <a:rPr lang="ru-RU" sz="1100" b="1" i="1" dirty="0">
                          <a:latin typeface="Times New Roman" pitchFamily="18" charset="0"/>
                          <a:cs typeface="Times New Roman" pitchFamily="18" charset="0"/>
                        </a:rPr>
                        <a:t>202</a:t>
                      </a:r>
                      <a:r>
                        <a:rPr lang="en-US" sz="1100" b="1" i="1" dirty="0">
                          <a:latin typeface="Times New Roman" pitchFamily="18" charset="0"/>
                          <a:cs typeface="Times New Roman" pitchFamily="18" charset="0"/>
                        </a:rPr>
                        <a:t>4</a:t>
                      </a:r>
                      <a:r>
                        <a:rPr lang="ru-RU" sz="1100" b="1" i="1" dirty="0">
                          <a:latin typeface="Times New Roman" pitchFamily="18" charset="0"/>
                          <a:cs typeface="Times New Roman" pitchFamily="18" charset="0"/>
                        </a:rPr>
                        <a:t> год</a:t>
                      </a:r>
                    </a:p>
                  </a:txBody>
                  <a:tcPr marL="6195" marR="6195" marT="6195" marB="0" anchor="ctr">
                    <a:solidFill>
                      <a:srgbClr val="9ADBF8"/>
                    </a:solidFill>
                  </a:tcPr>
                </a:tc>
                <a:extLst>
                  <a:ext uri="{0D108BD9-81ED-4DB2-BD59-A6C34878D82A}">
                    <a16:rowId xmlns:a16="http://schemas.microsoft.com/office/drawing/2014/main" val="10000"/>
                  </a:ext>
                </a:extLst>
              </a:tr>
              <a:tr h="221352">
                <a:tc>
                  <a:txBody>
                    <a:bodyPr/>
                    <a:lstStyle/>
                    <a:p>
                      <a:r>
                        <a:rPr lang="ru-RU" sz="1200" dirty="0">
                          <a:latin typeface="Times New Roman" panose="02020603050405020304" pitchFamily="18" charset="0"/>
                          <a:cs typeface="Times New Roman" panose="02020603050405020304" pitchFamily="18" charset="0"/>
                        </a:rPr>
                        <a:t>Ожидаемая продолжительность здоровой жизни при рождении, лет</a:t>
                      </a: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75,14</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76,02</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76,91</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77,73</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78,53</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extLst>
                  <a:ext uri="{0D108BD9-81ED-4DB2-BD59-A6C34878D82A}">
                    <a16:rowId xmlns:a16="http://schemas.microsoft.com/office/drawing/2014/main" val="10001"/>
                  </a:ext>
                </a:extLst>
              </a:tr>
              <a:tr h="378762">
                <a:tc>
                  <a:txBody>
                    <a:bodyPr/>
                    <a:lstStyle/>
                    <a:p>
                      <a:r>
                        <a:rPr lang="ru-RU" sz="1200" dirty="0">
                          <a:latin typeface="Times New Roman" panose="02020603050405020304" pitchFamily="18" charset="0"/>
                          <a:cs typeface="Times New Roman" panose="02020603050405020304" pitchFamily="18" charset="0"/>
                        </a:rPr>
                        <a:t>Смертность от всех причин, </a:t>
                      </a:r>
                      <a:r>
                        <a:rPr lang="ru-RU" sz="1200" kern="1200" dirty="0">
                          <a:solidFill>
                            <a:schemeClr val="tx1"/>
                          </a:solidFill>
                          <a:effectLst/>
                          <a:latin typeface="Times New Roman" panose="02020603050405020304" pitchFamily="18" charset="0"/>
                          <a:ea typeface="+mn-ea"/>
                          <a:cs typeface="Times New Roman" panose="02020603050405020304" pitchFamily="18" charset="0"/>
                        </a:rPr>
                        <a:t>число умерших</a:t>
                      </a: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на 1 тыс. человек населения</a:t>
                      </a:r>
                      <a:endParaRPr lang="ru-RU" sz="1200" dirty="0">
                        <a:latin typeface="Times New Roman" panose="02020603050405020304" pitchFamily="18" charset="0"/>
                        <a:cs typeface="Times New Roman" panose="02020603050405020304" pitchFamily="18" charset="0"/>
                      </a:endParaRPr>
                    </a:p>
                  </a:txBody>
                  <a:tcPr>
                    <a:solidFill>
                      <a:srgbClr val="AEF8DC"/>
                    </a:solidFill>
                  </a:tcPr>
                </a:tc>
                <a:tc>
                  <a:txBody>
                    <a:bodyPr/>
                    <a:lstStyle/>
                    <a:p>
                      <a:pPr indent="180000" algn="ctr">
                        <a:spcAft>
                          <a:spcPts val="0"/>
                        </a:spcAft>
                      </a:pPr>
                      <a:r>
                        <a:rPr lang="ru-RU" sz="1100" dirty="0">
                          <a:effectLst/>
                          <a:latin typeface="Times New Roman" panose="02020603050405020304" pitchFamily="18" charset="0"/>
                          <a:ea typeface="Times New Roman" panose="02020603050405020304" pitchFamily="18" charset="0"/>
                        </a:rPr>
                        <a:t>12,1</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80000" algn="ctr">
                        <a:spcAft>
                          <a:spcPts val="0"/>
                        </a:spcAft>
                      </a:pPr>
                      <a:r>
                        <a:rPr lang="ru-RU" sz="1100" dirty="0">
                          <a:effectLst/>
                          <a:latin typeface="Times New Roman" panose="02020603050405020304" pitchFamily="18" charset="0"/>
                          <a:ea typeface="Times New Roman" panose="02020603050405020304" pitchFamily="18" charset="0"/>
                        </a:rPr>
                        <a:t>12,0</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80000" algn="ctr">
                        <a:spcAft>
                          <a:spcPts val="0"/>
                        </a:spcAft>
                      </a:pPr>
                      <a:r>
                        <a:rPr lang="ru-RU" sz="1100" dirty="0">
                          <a:effectLst/>
                          <a:latin typeface="Times New Roman" panose="02020603050405020304" pitchFamily="18" charset="0"/>
                          <a:ea typeface="Times New Roman" panose="02020603050405020304" pitchFamily="18" charset="0"/>
                        </a:rPr>
                        <a:t>11,8</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80000" algn="ctr">
                        <a:spcAft>
                          <a:spcPts val="0"/>
                        </a:spcAft>
                      </a:pPr>
                      <a:r>
                        <a:rPr lang="ru-RU" sz="1100" dirty="0">
                          <a:effectLst/>
                          <a:latin typeface="Times New Roman" panose="02020603050405020304" pitchFamily="18" charset="0"/>
                          <a:ea typeface="Times New Roman" panose="02020603050405020304" pitchFamily="18" charset="0"/>
                        </a:rPr>
                        <a:t>11,6</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80000" algn="ctr">
                        <a:spcAft>
                          <a:spcPts val="0"/>
                        </a:spcAft>
                      </a:pPr>
                      <a:r>
                        <a:rPr lang="ru-RU" sz="1100" dirty="0">
                          <a:effectLst/>
                          <a:latin typeface="Times New Roman" panose="02020603050405020304" pitchFamily="18" charset="0"/>
                          <a:ea typeface="Times New Roman" panose="02020603050405020304" pitchFamily="18" charset="0"/>
                        </a:rPr>
                        <a:t>11,3</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extLst>
                  <a:ext uri="{0D108BD9-81ED-4DB2-BD59-A6C34878D82A}">
                    <a16:rowId xmlns:a16="http://schemas.microsoft.com/office/drawing/2014/main" val="10002"/>
                  </a:ext>
                </a:extLst>
              </a:tr>
              <a:tr h="446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latin typeface="Times New Roman" pitchFamily="18" charset="0"/>
                          <a:ea typeface="+mn-ea"/>
                          <a:cs typeface="Times New Roman" pitchFamily="18" charset="0"/>
                        </a:rPr>
                        <a:t>Смертность населения в трудоспособность возрасте, </a:t>
                      </a:r>
                      <a:r>
                        <a:rPr lang="ru-RU" sz="1200" kern="1200" dirty="0">
                          <a:solidFill>
                            <a:schemeClr val="tx1"/>
                          </a:solidFill>
                          <a:effectLst/>
                          <a:latin typeface="Times New Roman" panose="02020603050405020304" pitchFamily="18" charset="0"/>
                          <a:ea typeface="+mn-ea"/>
                          <a:cs typeface="Times New Roman" panose="02020603050405020304" pitchFamily="18" charset="0"/>
                        </a:rPr>
                        <a:t>число умерших в трудоспособном возрасте на 100 тыс. человек соответствующего возраста</a:t>
                      </a:r>
                      <a:endParaRPr lang="ru-RU" sz="1200" kern="1200" baseline="0" dirty="0">
                        <a:solidFill>
                          <a:schemeClr val="tx1"/>
                        </a:solidFill>
                        <a:latin typeface="Times New Roman" pitchFamily="18" charset="0"/>
                        <a:ea typeface="+mn-ea"/>
                        <a:cs typeface="Times New Roman" pitchFamily="18" charset="0"/>
                      </a:endParaRPr>
                    </a:p>
                  </a:txBody>
                  <a:tcP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450,6</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450,0</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448,0</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446,6</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444,0</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extLst>
                  <a:ext uri="{0D108BD9-81ED-4DB2-BD59-A6C34878D82A}">
                    <a16:rowId xmlns:a16="http://schemas.microsoft.com/office/drawing/2014/main" val="10003"/>
                  </a:ext>
                </a:extLst>
              </a:tr>
              <a:tr h="237018">
                <a:tc>
                  <a:txBody>
                    <a:bodyPr/>
                    <a:lstStyle/>
                    <a:p>
                      <a:r>
                        <a:rPr lang="ru-RU" sz="1200" kern="1200" baseline="0" dirty="0">
                          <a:solidFill>
                            <a:schemeClr val="tx1"/>
                          </a:solidFill>
                          <a:latin typeface="Times New Roman" pitchFamily="18" charset="0"/>
                          <a:ea typeface="+mn-ea"/>
                          <a:cs typeface="Times New Roman" pitchFamily="18" charset="0"/>
                        </a:rPr>
                        <a:t>Смертность от болезней системы кровообращения, </a:t>
                      </a:r>
                      <a:r>
                        <a:rPr lang="ru-RU" sz="1200" kern="1200" dirty="0">
                          <a:solidFill>
                            <a:schemeClr val="tx1"/>
                          </a:solidFill>
                          <a:effectLst/>
                          <a:latin typeface="Times New Roman" panose="02020603050405020304" pitchFamily="18" charset="0"/>
                          <a:ea typeface="+mn-ea"/>
                          <a:cs typeface="Times New Roman" panose="02020603050405020304" pitchFamily="18" charset="0"/>
                        </a:rPr>
                        <a:t>число умерших</a:t>
                      </a: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на 100 тыс. человек населения</a:t>
                      </a:r>
                      <a:endParaRPr lang="ru-RU" sz="1200" kern="1200" baseline="0" dirty="0">
                        <a:solidFill>
                          <a:schemeClr val="tx1"/>
                        </a:solidFill>
                        <a:latin typeface="Times New Roman" pitchFamily="18" charset="0"/>
                        <a:ea typeface="+mn-ea"/>
                        <a:cs typeface="Times New Roman" pitchFamily="18" charset="0"/>
                      </a:endParaRPr>
                    </a:p>
                  </a:txBody>
                  <a:tcP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622,4</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617,0</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572,9</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528,8</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484,8</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extLst>
                  <a:ext uri="{0D108BD9-81ED-4DB2-BD59-A6C34878D82A}">
                    <a16:rowId xmlns:a16="http://schemas.microsoft.com/office/drawing/2014/main" val="10004"/>
                  </a:ext>
                </a:extLst>
              </a:tr>
              <a:tr h="205660">
                <a:tc>
                  <a:txBody>
                    <a:bodyPr/>
                    <a:lstStyle/>
                    <a:p>
                      <a:r>
                        <a:rPr lang="ru-RU" sz="1200" kern="1200" baseline="0" dirty="0">
                          <a:solidFill>
                            <a:schemeClr val="tx1"/>
                          </a:solidFill>
                          <a:latin typeface="Times New Roman" pitchFamily="18" charset="0"/>
                          <a:ea typeface="+mn-ea"/>
                          <a:cs typeface="Times New Roman" pitchFamily="18" charset="0"/>
                        </a:rPr>
                        <a:t>Смертность от новообразований, в том числе злокачественных, </a:t>
                      </a:r>
                      <a:r>
                        <a:rPr lang="ru-RU" sz="1200" kern="1200" dirty="0">
                          <a:solidFill>
                            <a:schemeClr val="tx1"/>
                          </a:solidFill>
                          <a:effectLst/>
                          <a:latin typeface="Times New Roman" panose="02020603050405020304" pitchFamily="18" charset="0"/>
                          <a:ea typeface="+mn-ea"/>
                          <a:cs typeface="Times New Roman" panose="02020603050405020304" pitchFamily="18" charset="0"/>
                        </a:rPr>
                        <a:t>число умерших</a:t>
                      </a:r>
                    </a:p>
                    <a:p>
                      <a:r>
                        <a:rPr lang="ru-RU" sz="1200" kern="1200" dirty="0">
                          <a:solidFill>
                            <a:schemeClr val="tx1"/>
                          </a:solidFill>
                          <a:effectLst/>
                          <a:latin typeface="Times New Roman" panose="02020603050405020304" pitchFamily="18" charset="0"/>
                          <a:ea typeface="+mn-ea"/>
                          <a:cs typeface="Times New Roman" panose="02020603050405020304" pitchFamily="18" charset="0"/>
                        </a:rPr>
                        <a:t>на 1 тыс. человек населения</a:t>
                      </a:r>
                      <a:endParaRPr lang="ru-RU" sz="1200" kern="1200" baseline="0" dirty="0">
                        <a:solidFill>
                          <a:schemeClr val="tx1"/>
                        </a:solidFill>
                        <a:latin typeface="Times New Roman" pitchFamily="18" charset="0"/>
                        <a:ea typeface="+mn-ea"/>
                        <a:cs typeface="Times New Roman" pitchFamily="18" charset="0"/>
                      </a:endParaRPr>
                    </a:p>
                  </a:txBody>
                  <a:tcP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211,5</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201,1</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199,4</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197,7</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tc>
                  <a:txBody>
                    <a:bodyPr/>
                    <a:lstStyle/>
                    <a:p>
                      <a:pPr indent="144000" algn="ctr">
                        <a:spcAft>
                          <a:spcPts val="0"/>
                        </a:spcAft>
                      </a:pPr>
                      <a:r>
                        <a:rPr lang="ru-RU" sz="1100" dirty="0">
                          <a:effectLst/>
                          <a:latin typeface="Times New Roman" panose="02020603050405020304" pitchFamily="18" charset="0"/>
                          <a:ea typeface="Times New Roman" panose="02020603050405020304" pitchFamily="18" charset="0"/>
                        </a:rPr>
                        <a:t>196,0</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rgbClr val="AEF8DC"/>
                    </a:solidFill>
                  </a:tcPr>
                </a:tc>
                <a:extLst>
                  <a:ext uri="{0D108BD9-81ED-4DB2-BD59-A6C34878D82A}">
                    <a16:rowId xmlns:a16="http://schemas.microsoft.com/office/drawing/2014/main" val="10006"/>
                  </a:ext>
                </a:extLst>
              </a:tr>
            </a:tbl>
          </a:graphicData>
        </a:graphic>
      </p:graphicFrame>
      <p:sp>
        <p:nvSpPr>
          <p:cNvPr id="14" name="Прямоугольник 13"/>
          <p:cNvSpPr/>
          <p:nvPr/>
        </p:nvSpPr>
        <p:spPr>
          <a:xfrm>
            <a:off x="179512" y="6597352"/>
            <a:ext cx="61206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2">
                    <a:lumMod val="75000"/>
                  </a:schemeClr>
                </a:solidFill>
                <a:latin typeface="Times New Roman" pitchFamily="18" charset="0"/>
                <a:cs typeface="Times New Roman" pitchFamily="18" charset="0"/>
              </a:rPr>
              <a:t>Ответственный исполнитель ГП РА</a:t>
            </a:r>
            <a:r>
              <a:rPr lang="ru-RU" sz="1000" b="1" i="1" dirty="0">
                <a:solidFill>
                  <a:schemeClr val="tx2">
                    <a:lumMod val="75000"/>
                  </a:schemeClr>
                </a:solidFill>
                <a:latin typeface="Times New Roman" pitchFamily="18" charset="0"/>
                <a:cs typeface="Times New Roman" pitchFamily="18" charset="0"/>
              </a:rPr>
              <a:t>:   </a:t>
            </a:r>
            <a:r>
              <a:rPr lang="ru-RU" sz="1000" i="1" dirty="0">
                <a:solidFill>
                  <a:schemeClr val="tx2">
                    <a:lumMod val="75000"/>
                  </a:schemeClr>
                </a:solidFill>
                <a:latin typeface="Times New Roman" pitchFamily="18" charset="0"/>
                <a:cs typeface="Times New Roman" pitchFamily="18" charset="0"/>
              </a:rPr>
              <a:t>Министерство здравоохранения Республики Адыгея</a:t>
            </a:r>
            <a:endParaRPr lang="ru-RU" sz="1000" b="1" i="1" dirty="0">
              <a:solidFill>
                <a:schemeClr val="tx2">
                  <a:lumMod val="75000"/>
                </a:schemeClr>
              </a:solidFill>
              <a:latin typeface="Times New Roman" pitchFamily="18" charset="0"/>
              <a:cs typeface="Times New Roman" pitchFamily="18" charset="0"/>
            </a:endParaRPr>
          </a:p>
        </p:txBody>
      </p:sp>
      <p:sp>
        <p:nvSpPr>
          <p:cNvPr id="15" name="Номер слайда 14"/>
          <p:cNvSpPr>
            <a:spLocks noGrp="1"/>
          </p:cNvSpPr>
          <p:nvPr>
            <p:ph type="sldNum" sz="quarter" idx="12"/>
          </p:nvPr>
        </p:nvSpPr>
        <p:spPr>
          <a:xfrm>
            <a:off x="8666112" y="6592267"/>
            <a:ext cx="442392" cy="293117"/>
          </a:xfrm>
        </p:spPr>
        <p:txBody>
          <a:bodyPr/>
          <a:lstStyle/>
          <a:p>
            <a:fld id="{562CBC98-693A-43E0-9527-6DBA59A2138E}" type="slidenum">
              <a:rPr lang="ru-RU" sz="1100" smtClean="0">
                <a:solidFill>
                  <a:schemeClr val="tx1"/>
                </a:solidFill>
                <a:latin typeface="Times New Roman" pitchFamily="18" charset="0"/>
                <a:cs typeface="Times New Roman" pitchFamily="18" charset="0"/>
              </a:rPr>
              <a:pPr/>
              <a:t>39</a:t>
            </a:fld>
            <a:endParaRPr lang="ru-RU" sz="1100" dirty="0">
              <a:solidFill>
                <a:schemeClr val="tx1"/>
              </a:solidFill>
              <a:latin typeface="Times New Roman" pitchFamily="18" charset="0"/>
              <a:cs typeface="Times New Roman"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924125441"/>
              </p:ext>
            </p:extLst>
          </p:nvPr>
        </p:nvGraphicFramePr>
        <p:xfrm>
          <a:off x="251516" y="3193412"/>
          <a:ext cx="5184580" cy="656118"/>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280831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3728759938"/>
                    </a:ext>
                  </a:extLst>
                </a:gridCol>
                <a:gridCol w="792088">
                  <a:extLst>
                    <a:ext uri="{9D8B030D-6E8A-4147-A177-3AD203B41FA5}">
                      <a16:colId xmlns:a16="http://schemas.microsoft.com/office/drawing/2014/main" val="20002"/>
                    </a:ext>
                  </a:extLst>
                </a:gridCol>
              </a:tblGrid>
              <a:tr h="20348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a:solidFill>
                            <a:schemeClr val="tx1"/>
                          </a:solidFill>
                          <a:latin typeface="Times New Roman" pitchFamily="18" charset="0"/>
                          <a:cs typeface="Times New Roman" pitchFamily="18" charset="0"/>
                        </a:rPr>
                        <a:t>Объем финансирования государственной</a:t>
                      </a:r>
                      <a:r>
                        <a:rPr lang="ru-RU" sz="1100" i="1" baseline="0" dirty="0">
                          <a:solidFill>
                            <a:schemeClr val="tx1"/>
                          </a:solidFill>
                          <a:latin typeface="Times New Roman" pitchFamily="18" charset="0"/>
                          <a:cs typeface="Times New Roman" pitchFamily="18" charset="0"/>
                        </a:rPr>
                        <a:t> </a:t>
                      </a:r>
                      <a:r>
                        <a:rPr lang="ru-RU" sz="1100" i="1" dirty="0">
                          <a:solidFill>
                            <a:schemeClr val="tx1"/>
                          </a:solidFill>
                          <a:latin typeface="Times New Roman" pitchFamily="18" charset="0"/>
                          <a:cs typeface="Times New Roman" pitchFamily="18" charset="0"/>
                        </a:rPr>
                        <a:t>программы (тыс. руб.) </a:t>
                      </a:r>
                      <a:endParaRPr lang="ru-RU" sz="11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000" b="1" i="1" dirty="0">
                        <a:solidFill>
                          <a:srgbClr val="7030A0"/>
                        </a:solidFill>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100" b="1" i="0" u="none" strike="noStrike" dirty="0">
                          <a:solidFill>
                            <a:srgbClr val="7030A0"/>
                          </a:solidFill>
                          <a:latin typeface="Times New Roman" pitchFamily="18" charset="0"/>
                          <a:cs typeface="Times New Roman" pitchFamily="18" charset="0"/>
                        </a:rPr>
                        <a:t>2022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100" b="1" i="0" u="none" strike="noStrike" dirty="0">
                          <a:solidFill>
                            <a:srgbClr val="7030A0"/>
                          </a:solidFill>
                          <a:latin typeface="Times New Roman" pitchFamily="18" charset="0"/>
                          <a:cs typeface="Times New Roman" pitchFamily="18" charset="0"/>
                        </a:rPr>
                        <a:t>2023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100" b="1" i="0" u="none" strike="noStrike" dirty="0">
                          <a:solidFill>
                            <a:srgbClr val="7030A0"/>
                          </a:solidFill>
                          <a:latin typeface="Times New Roman" pitchFamily="18" charset="0"/>
                          <a:cs typeface="Times New Roman" pitchFamily="18" charset="0"/>
                        </a:rPr>
                        <a:t>2024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extLst>
                  <a:ext uri="{0D108BD9-81ED-4DB2-BD59-A6C34878D82A}">
                    <a16:rowId xmlns:a16="http://schemas.microsoft.com/office/drawing/2014/main" val="10000"/>
                  </a:ext>
                </a:extLst>
              </a:tr>
              <a:tr h="452629">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b="0" i="0" u="none" strike="noStrike" dirty="0">
                          <a:solidFill>
                            <a:srgbClr val="000000"/>
                          </a:solidFill>
                          <a:latin typeface="Times New Roman"/>
                        </a:rPr>
                        <a:t>4380498,9</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200" b="0" i="0" u="none" strike="noStrike" dirty="0">
                          <a:solidFill>
                            <a:srgbClr val="000000"/>
                          </a:solidFill>
                          <a:latin typeface="Times New Roman"/>
                        </a:rPr>
                        <a:t>4237928,9</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200" b="0" i="0" u="none" strike="noStrike" dirty="0">
                          <a:solidFill>
                            <a:srgbClr val="000000"/>
                          </a:solidFill>
                          <a:latin typeface="Times New Roman"/>
                        </a:rPr>
                        <a:t>4397340,7</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extLst>
                  <a:ext uri="{0D108BD9-81ED-4DB2-BD59-A6C34878D82A}">
                    <a16:rowId xmlns:a16="http://schemas.microsoft.com/office/drawing/2014/main" val="10001"/>
                  </a:ext>
                </a:extLst>
              </a:tr>
            </a:tbl>
          </a:graphicData>
        </a:graphic>
      </p:graphicFrame>
      <p:sp>
        <p:nvSpPr>
          <p:cNvPr id="6" name="Прямоугольник 5"/>
          <p:cNvSpPr/>
          <p:nvPr/>
        </p:nvSpPr>
        <p:spPr>
          <a:xfrm rot="600045">
            <a:off x="2562171" y="273522"/>
            <a:ext cx="1076212" cy="1436037"/>
          </a:xfrm>
          <a:prstGeom prst="rect">
            <a:avLst/>
          </a:prstGeom>
          <a:noFill/>
          <a:ln>
            <a:no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BD091A"/>
                </a:solidFill>
                <a:latin typeface="Times New Roman" pitchFamily="18" charset="0"/>
                <a:cs typeface="Times New Roman" pitchFamily="18" charset="0"/>
              </a:rPr>
              <a:t>Цель:  </a:t>
            </a:r>
            <a:endParaRPr lang="ru-RU" sz="1100" dirty="0">
              <a:solidFill>
                <a:schemeClr val="tx1"/>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03FF2C71-B33D-4BFD-A6C0-9616D6683E27}"/>
              </a:ext>
            </a:extLst>
          </p:cNvPr>
          <p:cNvSpPr txBox="1"/>
          <p:nvPr/>
        </p:nvSpPr>
        <p:spPr>
          <a:xfrm>
            <a:off x="3347864" y="836712"/>
            <a:ext cx="5522412" cy="430887"/>
          </a:xfrm>
          <a:prstGeom prst="rect">
            <a:avLst/>
          </a:prstGeom>
          <a:noFill/>
        </p:spPr>
        <p:txBody>
          <a:bodyPr wrap="square" rtlCol="0">
            <a:spAutoFit/>
          </a:bodyPr>
          <a:lstStyle/>
          <a:p>
            <a:r>
              <a:rPr lang="ru-RU" sz="1100" dirty="0">
                <a:latin typeface="Times New Roman" panose="02020603050405020304" pitchFamily="18" charset="0"/>
                <a:cs typeface="Times New Roman" panose="02020603050405020304" pitchFamily="18" charset="0"/>
              </a:rPr>
              <a:t>обеспечение здоровья и активного долголетия, удовлетворение потребности в доступной и качественной медицинской помощи, в том числе высокотехнологичной. </a:t>
            </a:r>
          </a:p>
        </p:txBody>
      </p:sp>
      <p:pic>
        <p:nvPicPr>
          <p:cNvPr id="9" name="Рисунок 8">
            <a:extLst>
              <a:ext uri="{FF2B5EF4-FFF2-40B4-BE49-F238E27FC236}">
                <a16:creationId xmlns:a16="http://schemas.microsoft.com/office/drawing/2014/main" id="{46EE874C-A541-4AE7-9646-D386E6143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852936"/>
            <a:ext cx="3528392" cy="1224136"/>
          </a:xfrm>
          <a:prstGeom prst="rect">
            <a:avLst/>
          </a:prstGeom>
          <a:effectLst>
            <a:softEdge rad="63500"/>
          </a:effectLst>
        </p:spPr>
      </p:pic>
      <p:pic>
        <p:nvPicPr>
          <p:cNvPr id="35842" name="Picture 2" descr="“Новую стратегию развития здравоохранения в России прорабатывает Совет безо..."/>
          <p:cNvPicPr>
            <a:picLocks noChangeAspect="1" noChangeArrowheads="1"/>
          </p:cNvPicPr>
          <p:nvPr/>
        </p:nvPicPr>
        <p:blipFill>
          <a:blip r:embed="rId5" cstate="print"/>
          <a:srcRect/>
          <a:stretch>
            <a:fillRect/>
          </a:stretch>
        </p:blipFill>
        <p:spPr bwMode="auto">
          <a:xfrm>
            <a:off x="0" y="0"/>
            <a:ext cx="2915816" cy="3212976"/>
          </a:xfrm>
          <a:prstGeom prst="rect">
            <a:avLst/>
          </a:prstGeom>
          <a:noFill/>
          <a:effectLst>
            <a:softEdge rad="317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0"/>
            <a:ext cx="8928992" cy="6669360"/>
          </a:xfrm>
          <a:prstGeom prst="rect">
            <a:avLst/>
          </a:prstGeom>
          <a:solidFill>
            <a:schemeClr val="bg2"/>
          </a:solidFill>
          <a:ln w="76200">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ylfaen" pitchFamily="18" charset="0"/>
            </a:endParaRPr>
          </a:p>
        </p:txBody>
      </p:sp>
      <p:sp>
        <p:nvSpPr>
          <p:cNvPr id="2" name="Прямоугольник 1"/>
          <p:cNvSpPr/>
          <p:nvPr/>
        </p:nvSpPr>
        <p:spPr>
          <a:xfrm>
            <a:off x="1115616" y="0"/>
            <a:ext cx="6984776" cy="1052736"/>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atin typeface="Times New Roman" pitchFamily="18" charset="0"/>
                <a:cs typeface="Times New Roman" pitchFamily="18" charset="0"/>
              </a:rPr>
              <a:t>Крупнейшие налогоплательщики в Республике Адыгея</a:t>
            </a:r>
          </a:p>
          <a:p>
            <a:pPr algn="ctr"/>
            <a:r>
              <a:rPr lang="ru-RU" sz="1200" dirty="0">
                <a:latin typeface="Times New Roman" pitchFamily="18" charset="0"/>
                <a:cs typeface="Times New Roman" pitchFamily="18" charset="0"/>
              </a:rPr>
              <a:t>                  (по состоянию на 01.07.2021 г)</a:t>
            </a:r>
          </a:p>
        </p:txBody>
      </p:sp>
      <p:sp>
        <p:nvSpPr>
          <p:cNvPr id="4" name="Овал 3"/>
          <p:cNvSpPr/>
          <p:nvPr/>
        </p:nvSpPr>
        <p:spPr>
          <a:xfrm>
            <a:off x="395536" y="836712"/>
            <a:ext cx="2088232" cy="2088232"/>
          </a:xfrm>
          <a:prstGeom prst="ellipse">
            <a:avLst/>
          </a:prstGeom>
          <a:solidFill>
            <a:srgbClr val="99FF99"/>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052736"/>
            <a:ext cx="1451071" cy="96677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67544" y="2060848"/>
            <a:ext cx="2016224" cy="5760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i="1" dirty="0">
                <a:solidFill>
                  <a:srgbClr val="2DA2BF">
                    <a:lumMod val="50000"/>
                  </a:srgbClr>
                </a:solidFill>
                <a:latin typeface="Sylfaen" pitchFamily="18" charset="0"/>
                <a:cs typeface="Times New Roman" pitchFamily="18" charset="0"/>
              </a:rPr>
              <a:t> </a:t>
            </a:r>
            <a:r>
              <a:rPr lang="ru-RU" sz="1400" b="1" dirty="0">
                <a:solidFill>
                  <a:srgbClr val="2DA2BF">
                    <a:lumMod val="50000"/>
                  </a:srgbClr>
                </a:solidFill>
                <a:latin typeface="Times New Roman" pitchFamily="18" charset="0"/>
                <a:cs typeface="Times New Roman" pitchFamily="18" charset="0"/>
              </a:rPr>
              <a:t>ООО «Питейный Дом»    28</a:t>
            </a:r>
            <a:r>
              <a:rPr lang="en-US" sz="1400" b="1" dirty="0">
                <a:solidFill>
                  <a:srgbClr val="2DA2BF">
                    <a:lumMod val="50000"/>
                  </a:srgbClr>
                </a:solidFill>
                <a:latin typeface="Times New Roman" pitchFamily="18" charset="0"/>
                <a:cs typeface="Times New Roman" pitchFamily="18" charset="0"/>
              </a:rPr>
              <a:t>,</a:t>
            </a:r>
            <a:r>
              <a:rPr lang="ru-RU" sz="1400" b="1" dirty="0">
                <a:solidFill>
                  <a:srgbClr val="2DA2BF">
                    <a:lumMod val="50000"/>
                  </a:srgbClr>
                </a:solidFill>
                <a:latin typeface="Times New Roman" pitchFamily="18" charset="0"/>
                <a:cs typeface="Times New Roman" pitchFamily="18" charset="0"/>
              </a:rPr>
              <a:t>4 %</a:t>
            </a:r>
            <a:endParaRPr lang="ru-RU" sz="1400" b="1" dirty="0">
              <a:solidFill>
                <a:srgbClr val="39639D">
                  <a:lumMod val="75000"/>
                </a:srgbClr>
              </a:solidFill>
              <a:latin typeface="Times New Roman" pitchFamily="18" charset="0"/>
              <a:cs typeface="Times New Roman" pitchFamily="18" charset="0"/>
            </a:endParaRPr>
          </a:p>
        </p:txBody>
      </p:sp>
      <p:sp>
        <p:nvSpPr>
          <p:cNvPr id="7" name="Шестиугольник 6"/>
          <p:cNvSpPr/>
          <p:nvPr/>
        </p:nvSpPr>
        <p:spPr>
          <a:xfrm>
            <a:off x="2843808" y="2636912"/>
            <a:ext cx="3312368" cy="252028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НАЛОГОВЫЕ ПОСТУПЛЕНИЯ В БЮДЖЕТ РЕСПУБЛИКИ </a:t>
            </a:r>
          </a:p>
        </p:txBody>
      </p:sp>
      <p:sp>
        <p:nvSpPr>
          <p:cNvPr id="8" name="Овал 7"/>
          <p:cNvSpPr/>
          <p:nvPr/>
        </p:nvSpPr>
        <p:spPr>
          <a:xfrm>
            <a:off x="2699792" y="980728"/>
            <a:ext cx="1800200" cy="1728192"/>
          </a:xfrm>
          <a:prstGeom prst="ellipse">
            <a:avLst/>
          </a:prstGeom>
          <a:solidFill>
            <a:srgbClr val="F2A4A7"/>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600" b="1" i="1" dirty="0">
              <a:solidFill>
                <a:prstClr val="white"/>
              </a:solidFill>
              <a:latin typeface="Arial Narrow" panose="020B0606020202030204" pitchFamily="34" charset="0"/>
            </a:endParaRPr>
          </a:p>
        </p:txBody>
      </p:sp>
      <p:pic>
        <p:nvPicPr>
          <p:cNvPr id="9" name="Picture 5" descr="http://beerencyclopaedia.com/wp-content/gallery/russia-maykopskoe-bodroe-svetloe/nl_maykopskoe-bodroe-svetl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124744"/>
            <a:ext cx="1274247" cy="68471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915816" y="1844824"/>
            <a:ext cx="1512168" cy="7200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a:solidFill>
                  <a:srgbClr val="39639D">
                    <a:lumMod val="75000"/>
                  </a:srgbClr>
                </a:solidFill>
                <a:latin typeface="Times New Roman" pitchFamily="18" charset="0"/>
                <a:cs typeface="Times New Roman" pitchFamily="18" charset="0"/>
              </a:rPr>
              <a:t>ООО «МПК» </a:t>
            </a:r>
            <a:r>
              <a:rPr lang="ru-RU" sz="1400" b="1" dirty="0" err="1">
                <a:solidFill>
                  <a:srgbClr val="39639D">
                    <a:lumMod val="75000"/>
                  </a:srgbClr>
                </a:solidFill>
                <a:latin typeface="Times New Roman" pitchFamily="18" charset="0"/>
                <a:cs typeface="Times New Roman" pitchFamily="18" charset="0"/>
              </a:rPr>
              <a:t>Пивзавод</a:t>
            </a:r>
            <a:r>
              <a:rPr lang="ru-RU" sz="1400" b="1" dirty="0">
                <a:solidFill>
                  <a:srgbClr val="39639D">
                    <a:lumMod val="75000"/>
                  </a:srgbClr>
                </a:solidFill>
                <a:latin typeface="Times New Roman" pitchFamily="18" charset="0"/>
                <a:cs typeface="Times New Roman" pitchFamily="18" charset="0"/>
              </a:rPr>
              <a:t>»</a:t>
            </a:r>
          </a:p>
          <a:p>
            <a:pPr algn="ctr" fontAlgn="base">
              <a:spcBef>
                <a:spcPct val="0"/>
              </a:spcBef>
              <a:spcAft>
                <a:spcPct val="0"/>
              </a:spcAft>
            </a:pPr>
            <a:r>
              <a:rPr lang="ru-RU" sz="1400" b="1" dirty="0">
                <a:solidFill>
                  <a:srgbClr val="39639D">
                    <a:lumMod val="75000"/>
                  </a:srgbClr>
                </a:solidFill>
                <a:latin typeface="Times New Roman" pitchFamily="18" charset="0"/>
                <a:cs typeface="Times New Roman" pitchFamily="18" charset="0"/>
              </a:rPr>
              <a:t>3,4%</a:t>
            </a:r>
          </a:p>
        </p:txBody>
      </p:sp>
      <p:sp>
        <p:nvSpPr>
          <p:cNvPr id="11" name="Овал 10"/>
          <p:cNvSpPr/>
          <p:nvPr/>
        </p:nvSpPr>
        <p:spPr>
          <a:xfrm>
            <a:off x="5004048" y="1052736"/>
            <a:ext cx="1656184" cy="1584176"/>
          </a:xfrm>
          <a:prstGeom prst="ellipse">
            <a:avLst/>
          </a:prstGeom>
          <a:solidFill>
            <a:srgbClr val="A79FD5"/>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b="1" i="1" dirty="0">
              <a:solidFill>
                <a:srgbClr val="39639D">
                  <a:lumMod val="75000"/>
                </a:srgbClr>
              </a:solidFill>
              <a:latin typeface="Arial Narrow" panose="020B0606020202030204" pitchFamily="34" charset="0"/>
              <a:cs typeface="Times New Roman" pitchFamily="18" charset="0"/>
            </a:endParaRPr>
          </a:p>
        </p:txBody>
      </p:sp>
      <p:sp>
        <p:nvSpPr>
          <p:cNvPr id="13" name="Прямоугольник 12"/>
          <p:cNvSpPr/>
          <p:nvPr/>
        </p:nvSpPr>
        <p:spPr>
          <a:xfrm>
            <a:off x="5004048" y="1916832"/>
            <a:ext cx="1944216"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a:solidFill>
                  <a:srgbClr val="39639D">
                    <a:lumMod val="75000"/>
                  </a:srgbClr>
                </a:solidFill>
                <a:latin typeface="Times New Roman" pitchFamily="18" charset="0"/>
                <a:cs typeface="Times New Roman" pitchFamily="18" charset="0"/>
              </a:rPr>
              <a:t>ООО «</a:t>
            </a:r>
            <a:r>
              <a:rPr lang="ru-RU" sz="1400" b="1" dirty="0" err="1">
                <a:solidFill>
                  <a:srgbClr val="39639D">
                    <a:lumMod val="75000"/>
                  </a:srgbClr>
                </a:solidFill>
                <a:latin typeface="Times New Roman" pitchFamily="18" charset="0"/>
                <a:cs typeface="Times New Roman" pitchFamily="18" charset="0"/>
              </a:rPr>
              <a:t>Картонтара</a:t>
            </a:r>
            <a:r>
              <a:rPr lang="ru-RU" sz="1400" b="1" dirty="0">
                <a:solidFill>
                  <a:srgbClr val="39639D">
                    <a:lumMod val="75000"/>
                  </a:srgbClr>
                </a:solidFill>
                <a:latin typeface="Times New Roman" pitchFamily="18" charset="0"/>
                <a:cs typeface="Times New Roman" pitchFamily="18" charset="0"/>
              </a:rPr>
              <a:t>» 2,7%</a:t>
            </a:r>
          </a:p>
        </p:txBody>
      </p:sp>
      <p:sp>
        <p:nvSpPr>
          <p:cNvPr id="15" name="Овал 14"/>
          <p:cNvSpPr/>
          <p:nvPr/>
        </p:nvSpPr>
        <p:spPr>
          <a:xfrm>
            <a:off x="6228184" y="4293096"/>
            <a:ext cx="1647956" cy="1440160"/>
          </a:xfrm>
          <a:prstGeom prst="ellipse">
            <a:avLst/>
          </a:prstGeom>
          <a:solidFill>
            <a:srgbClr val="FDD6C1"/>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pic>
        <p:nvPicPr>
          <p:cNvPr id="1034" name="Picture 10" descr="https://www.tadviser.ru/images/b/ba/%D0%9A%D0%B0%D1%80%D1%82%D0%BE%D0%BD%D0%A2%D0%B0%D1%80%D0%B0.png"/>
          <p:cNvPicPr>
            <a:picLocks noChangeAspect="1" noChangeArrowheads="1"/>
          </p:cNvPicPr>
          <p:nvPr/>
        </p:nvPicPr>
        <p:blipFill>
          <a:blip r:embed="rId4" cstate="print"/>
          <a:srcRect/>
          <a:stretch>
            <a:fillRect/>
          </a:stretch>
        </p:blipFill>
        <p:spPr bwMode="auto">
          <a:xfrm>
            <a:off x="4860032" y="1196752"/>
            <a:ext cx="1872207" cy="576064"/>
          </a:xfrm>
          <a:prstGeom prst="rect">
            <a:avLst/>
          </a:prstGeom>
          <a:noFill/>
          <a:effectLst>
            <a:softEdge rad="63500"/>
          </a:effectLst>
        </p:spPr>
      </p:pic>
      <p:sp>
        <p:nvSpPr>
          <p:cNvPr id="26" name="Овал 25"/>
          <p:cNvSpPr/>
          <p:nvPr/>
        </p:nvSpPr>
        <p:spPr>
          <a:xfrm>
            <a:off x="6372200" y="2564904"/>
            <a:ext cx="1728192" cy="1619040"/>
          </a:xfrm>
          <a:prstGeom prst="ellipse">
            <a:avLst/>
          </a:prstGeom>
          <a:solidFill>
            <a:srgbClr val="A6DDEA"/>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25" name="Прямоугольник 24"/>
          <p:cNvSpPr/>
          <p:nvPr/>
        </p:nvSpPr>
        <p:spPr>
          <a:xfrm>
            <a:off x="6156176" y="3284984"/>
            <a:ext cx="1872208" cy="5760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sz="1400" b="1" i="1" dirty="0">
              <a:solidFill>
                <a:srgbClr val="39639D">
                  <a:lumMod val="75000"/>
                </a:srgbClr>
              </a:solidFill>
              <a:latin typeface="Sylfaen" pitchFamily="18" charset="0"/>
              <a:cs typeface="Times New Roman" pitchFamily="18" charset="0"/>
            </a:endParaRPr>
          </a:p>
          <a:p>
            <a:pPr algn="ctr" fontAlgn="base">
              <a:spcBef>
                <a:spcPct val="0"/>
              </a:spcBef>
              <a:spcAft>
                <a:spcPct val="0"/>
              </a:spcAft>
            </a:pPr>
            <a:r>
              <a:rPr lang="ru-RU" sz="1400" dirty="0">
                <a:solidFill>
                  <a:srgbClr val="2DA2BF">
                    <a:lumMod val="50000"/>
                  </a:srgbClr>
                </a:solidFill>
                <a:latin typeface="Times New Roman" pitchFamily="18" charset="0"/>
                <a:cs typeface="Times New Roman" pitchFamily="18" charset="0"/>
              </a:rPr>
              <a:t>ПАО «Сбербанк»  1,7% </a:t>
            </a:r>
          </a:p>
          <a:p>
            <a:pPr algn="ctr" fontAlgn="base">
              <a:spcBef>
                <a:spcPct val="0"/>
              </a:spcBef>
              <a:spcAft>
                <a:spcPct val="0"/>
              </a:spcAft>
            </a:pPr>
            <a:endParaRPr lang="ru-RU" sz="1400" b="1" i="1" dirty="0">
              <a:solidFill>
                <a:srgbClr val="39639D">
                  <a:lumMod val="75000"/>
                </a:srgbClr>
              </a:solidFill>
              <a:latin typeface="Sylfaen" pitchFamily="18" charset="0"/>
              <a:cs typeface="Times New Roman" pitchFamily="18" charset="0"/>
            </a:endParaRPr>
          </a:p>
        </p:txBody>
      </p:sp>
      <p:pic>
        <p:nvPicPr>
          <p:cNvPr id="1032" name="Picture 8" descr="https://s00.yaplakal.com/pics/pics_original/5/6/0/14766065.jpg"/>
          <p:cNvPicPr>
            <a:picLocks noChangeAspect="1" noChangeArrowheads="1"/>
          </p:cNvPicPr>
          <p:nvPr/>
        </p:nvPicPr>
        <p:blipFill>
          <a:blip r:embed="rId5" cstate="print"/>
          <a:srcRect/>
          <a:stretch>
            <a:fillRect/>
          </a:stretch>
        </p:blipFill>
        <p:spPr bwMode="auto">
          <a:xfrm>
            <a:off x="6804248" y="2420888"/>
            <a:ext cx="936104" cy="864096"/>
          </a:xfrm>
          <a:prstGeom prst="rect">
            <a:avLst/>
          </a:prstGeom>
          <a:noFill/>
          <a:effectLst>
            <a:softEdge rad="63500"/>
          </a:effectLst>
        </p:spPr>
      </p:pic>
      <p:pic>
        <p:nvPicPr>
          <p:cNvPr id="1036" name="Picture 12" descr="https://i7.otzovik.com/2019/04/30/8127412/img/8003_43338391.jpeg"/>
          <p:cNvPicPr>
            <a:picLocks noChangeAspect="1" noChangeArrowheads="1"/>
          </p:cNvPicPr>
          <p:nvPr/>
        </p:nvPicPr>
        <p:blipFill>
          <a:blip r:embed="rId6" cstate="print"/>
          <a:srcRect/>
          <a:stretch>
            <a:fillRect/>
          </a:stretch>
        </p:blipFill>
        <p:spPr bwMode="auto">
          <a:xfrm>
            <a:off x="6084168" y="4221088"/>
            <a:ext cx="1656184" cy="829866"/>
          </a:xfrm>
          <a:prstGeom prst="rect">
            <a:avLst/>
          </a:prstGeom>
          <a:noFill/>
          <a:effectLst>
            <a:softEdge rad="63500"/>
          </a:effectLst>
        </p:spPr>
      </p:pic>
      <p:sp>
        <p:nvSpPr>
          <p:cNvPr id="28" name="Прямоугольник 27"/>
          <p:cNvSpPr/>
          <p:nvPr/>
        </p:nvSpPr>
        <p:spPr>
          <a:xfrm>
            <a:off x="6300192" y="5085184"/>
            <a:ext cx="1872208" cy="5760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5">
                    <a:lumMod val="50000"/>
                  </a:schemeClr>
                </a:solidFill>
                <a:latin typeface="Times New Roman" pitchFamily="18" charset="0"/>
                <a:cs typeface="Times New Roman" pitchFamily="18" charset="0"/>
              </a:rPr>
              <a:t>ООО «</a:t>
            </a:r>
            <a:r>
              <a:rPr lang="ru-RU" sz="1400" b="1" dirty="0" err="1">
                <a:solidFill>
                  <a:schemeClr val="accent5">
                    <a:lumMod val="50000"/>
                  </a:schemeClr>
                </a:solidFill>
                <a:latin typeface="Times New Roman" pitchFamily="18" charset="0"/>
                <a:cs typeface="Times New Roman" pitchFamily="18" charset="0"/>
              </a:rPr>
              <a:t>Вагрус</a:t>
            </a:r>
            <a:r>
              <a:rPr lang="ru-RU" sz="1400" b="1" dirty="0">
                <a:solidFill>
                  <a:schemeClr val="accent5">
                    <a:lumMod val="50000"/>
                  </a:schemeClr>
                </a:solidFill>
                <a:latin typeface="Times New Roman" pitchFamily="18" charset="0"/>
                <a:cs typeface="Times New Roman" pitchFamily="18" charset="0"/>
              </a:rPr>
              <a:t>» </a:t>
            </a:r>
          </a:p>
          <a:p>
            <a:pPr algn="ctr"/>
            <a:r>
              <a:rPr lang="ru-RU" sz="1400" b="1" dirty="0">
                <a:solidFill>
                  <a:schemeClr val="accent5">
                    <a:lumMod val="50000"/>
                  </a:schemeClr>
                </a:solidFill>
                <a:latin typeface="Times New Roman" pitchFamily="18" charset="0"/>
                <a:cs typeface="Times New Roman" pitchFamily="18" charset="0"/>
              </a:rPr>
              <a:t>1,1 %</a:t>
            </a:r>
          </a:p>
        </p:txBody>
      </p:sp>
      <p:sp>
        <p:nvSpPr>
          <p:cNvPr id="29" name="Овал 28"/>
          <p:cNvSpPr/>
          <p:nvPr/>
        </p:nvSpPr>
        <p:spPr>
          <a:xfrm>
            <a:off x="4687698" y="5157192"/>
            <a:ext cx="1440160" cy="1368151"/>
          </a:xfrm>
          <a:prstGeom prst="ellipse">
            <a:avLst/>
          </a:prstGeom>
          <a:solidFill>
            <a:srgbClr val="F3F763"/>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pic>
        <p:nvPicPr>
          <p:cNvPr id="1038" name="Picture 14" descr="https://www.severindevelopment.ru/upload/iblock/961/severin_development_akkreditovana_pao_nk_rosneft.jpg"/>
          <p:cNvPicPr>
            <a:picLocks noChangeAspect="1" noChangeArrowheads="1"/>
          </p:cNvPicPr>
          <p:nvPr/>
        </p:nvPicPr>
        <p:blipFill>
          <a:blip r:embed="rId7" cstate="print"/>
          <a:srcRect/>
          <a:stretch>
            <a:fillRect/>
          </a:stretch>
        </p:blipFill>
        <p:spPr bwMode="auto">
          <a:xfrm>
            <a:off x="5220072" y="5157192"/>
            <a:ext cx="864096" cy="720080"/>
          </a:xfrm>
          <a:prstGeom prst="rect">
            <a:avLst/>
          </a:prstGeom>
          <a:noFill/>
          <a:effectLst>
            <a:softEdge rad="63500"/>
          </a:effectLst>
        </p:spPr>
      </p:pic>
      <p:sp>
        <p:nvSpPr>
          <p:cNvPr id="31" name="Скругленный прямоугольник 30"/>
          <p:cNvSpPr/>
          <p:nvPr/>
        </p:nvSpPr>
        <p:spPr>
          <a:xfrm>
            <a:off x="4644008" y="5877272"/>
            <a:ext cx="1872208"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5">
                    <a:lumMod val="50000"/>
                  </a:schemeClr>
                </a:solidFill>
                <a:latin typeface="Times New Roman" pitchFamily="18" charset="0"/>
                <a:cs typeface="Times New Roman" pitchFamily="18" charset="0"/>
              </a:rPr>
              <a:t>ПАО «НК «Роснефть» 0,93 %</a:t>
            </a:r>
          </a:p>
        </p:txBody>
      </p:sp>
      <p:sp>
        <p:nvSpPr>
          <p:cNvPr id="32" name="Овал 31"/>
          <p:cNvSpPr/>
          <p:nvPr/>
        </p:nvSpPr>
        <p:spPr>
          <a:xfrm>
            <a:off x="2843808" y="5157192"/>
            <a:ext cx="1368152" cy="1296144"/>
          </a:xfrm>
          <a:prstGeom prst="ellipse">
            <a:avLst/>
          </a:prstGeom>
          <a:solidFill>
            <a:schemeClr val="accent3">
              <a:lumMod val="20000"/>
              <a:lumOff val="80000"/>
            </a:schemeClr>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white"/>
              </a:solidFill>
            </a:endParaRPr>
          </a:p>
        </p:txBody>
      </p:sp>
      <p:pic>
        <p:nvPicPr>
          <p:cNvPr id="1040" name="Picture 16" descr="https://www.oborudunion.ru/logo/4246470.jpg"/>
          <p:cNvPicPr>
            <a:picLocks noChangeAspect="1" noChangeArrowheads="1"/>
          </p:cNvPicPr>
          <p:nvPr/>
        </p:nvPicPr>
        <p:blipFill>
          <a:blip r:embed="rId8" cstate="print"/>
          <a:srcRect/>
          <a:stretch>
            <a:fillRect/>
          </a:stretch>
        </p:blipFill>
        <p:spPr bwMode="auto">
          <a:xfrm>
            <a:off x="3059832" y="5157192"/>
            <a:ext cx="1296144" cy="648072"/>
          </a:xfrm>
          <a:prstGeom prst="rect">
            <a:avLst/>
          </a:prstGeom>
          <a:noFill/>
          <a:effectLst>
            <a:softEdge rad="63500"/>
          </a:effectLst>
        </p:spPr>
      </p:pic>
      <p:sp>
        <p:nvSpPr>
          <p:cNvPr id="34" name="Прямоугольник 33"/>
          <p:cNvSpPr/>
          <p:nvPr/>
        </p:nvSpPr>
        <p:spPr>
          <a:xfrm>
            <a:off x="2123728" y="6021288"/>
            <a:ext cx="2376264"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err="1">
                <a:solidFill>
                  <a:schemeClr val="accent5">
                    <a:lumMod val="50000"/>
                  </a:schemeClr>
                </a:solidFill>
                <a:latin typeface="Times New Roman" pitchFamily="18" charset="0"/>
                <a:cs typeface="Times New Roman" pitchFamily="18" charset="0"/>
              </a:rPr>
              <a:t>Молзавод</a:t>
            </a:r>
            <a:r>
              <a:rPr lang="ru-RU" sz="1400" b="1" dirty="0">
                <a:solidFill>
                  <a:schemeClr val="accent5">
                    <a:lumMod val="50000"/>
                  </a:schemeClr>
                </a:solidFill>
                <a:latin typeface="Times New Roman" pitchFamily="18" charset="0"/>
                <a:cs typeface="Times New Roman" pitchFamily="18" charset="0"/>
              </a:rPr>
              <a:t> ОАО Гиагинский 1,17%</a:t>
            </a:r>
          </a:p>
        </p:txBody>
      </p:sp>
      <p:sp>
        <p:nvSpPr>
          <p:cNvPr id="35" name="Овал 34"/>
          <p:cNvSpPr/>
          <p:nvPr/>
        </p:nvSpPr>
        <p:spPr>
          <a:xfrm>
            <a:off x="755576" y="4725144"/>
            <a:ext cx="1327572" cy="1152128"/>
          </a:xfrm>
          <a:prstGeom prst="ellipse">
            <a:avLst/>
          </a:prstGeom>
          <a:solidFill>
            <a:srgbClr val="CCFFCC"/>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white"/>
              </a:solidFill>
            </a:endParaRPr>
          </a:p>
        </p:txBody>
      </p:sp>
      <p:pic>
        <p:nvPicPr>
          <p:cNvPr id="1042" name="Picture 18" descr="https://armtorg.ru/uploads/news-add/2020-07/09/a1a516a6bae6f5e430221135645acf4f.jpg"/>
          <p:cNvPicPr>
            <a:picLocks noChangeAspect="1" noChangeArrowheads="1"/>
          </p:cNvPicPr>
          <p:nvPr/>
        </p:nvPicPr>
        <p:blipFill>
          <a:blip r:embed="rId9" cstate="print"/>
          <a:srcRect/>
          <a:stretch>
            <a:fillRect/>
          </a:stretch>
        </p:blipFill>
        <p:spPr bwMode="auto">
          <a:xfrm>
            <a:off x="1043608" y="4437112"/>
            <a:ext cx="1512168" cy="720080"/>
          </a:xfrm>
          <a:prstGeom prst="rect">
            <a:avLst/>
          </a:prstGeom>
          <a:noFill/>
          <a:effectLst>
            <a:softEdge rad="127000"/>
          </a:effectLst>
        </p:spPr>
      </p:pic>
      <p:sp>
        <p:nvSpPr>
          <p:cNvPr id="37" name="Прямоугольник 36"/>
          <p:cNvSpPr/>
          <p:nvPr/>
        </p:nvSpPr>
        <p:spPr>
          <a:xfrm>
            <a:off x="611560" y="5229200"/>
            <a:ext cx="1728192" cy="7200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5">
                    <a:lumMod val="50000"/>
                  </a:schemeClr>
                </a:solidFill>
                <a:latin typeface="Times New Roman" pitchFamily="18" charset="0"/>
                <a:cs typeface="Times New Roman" pitchFamily="18" charset="0"/>
              </a:rPr>
              <a:t>АО «Газпром газораспределение Майкоп» 0,85%</a:t>
            </a:r>
          </a:p>
        </p:txBody>
      </p:sp>
      <p:sp>
        <p:nvSpPr>
          <p:cNvPr id="38" name="Овал 37"/>
          <p:cNvSpPr/>
          <p:nvPr/>
        </p:nvSpPr>
        <p:spPr>
          <a:xfrm>
            <a:off x="827584" y="3429000"/>
            <a:ext cx="1008112" cy="936104"/>
          </a:xfrm>
          <a:prstGeom prst="ellipse">
            <a:avLst/>
          </a:prstGeom>
          <a:solidFill>
            <a:srgbClr val="65DC44"/>
          </a:solidFill>
          <a:ln w="6350">
            <a:gradFill>
              <a:gsLst>
                <a:gs pos="0">
                  <a:schemeClr val="accent2">
                    <a:lumMod val="40000"/>
                    <a:lumOff val="60000"/>
                  </a:schemeClr>
                </a:gs>
                <a:gs pos="39999">
                  <a:srgbClr val="85C2FF"/>
                </a:gs>
                <a:gs pos="70000">
                  <a:srgbClr val="C4D6EB"/>
                </a:gs>
                <a:gs pos="100000">
                  <a:srgbClr val="FFEBFA"/>
                </a:gs>
              </a:gsLst>
              <a:lin ang="7800000" scaled="0"/>
            </a:gradFill>
          </a:ln>
          <a:scene3d>
            <a:camera prst="orthographicFront"/>
            <a:lightRig rig="threePt" dir="t"/>
          </a:scene3d>
          <a:sp3d prstMaterial="plastic">
            <a:bevelT w="241300" h="139700"/>
            <a:bevelB w="361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pic>
        <p:nvPicPr>
          <p:cNvPr id="1026" name="Picture 2" descr="https://a.d-cd.net/11336e6s-200.jpg"/>
          <p:cNvPicPr>
            <a:picLocks noChangeAspect="1" noChangeArrowheads="1"/>
          </p:cNvPicPr>
          <p:nvPr/>
        </p:nvPicPr>
        <p:blipFill>
          <a:blip r:embed="rId10" cstate="print"/>
          <a:srcRect/>
          <a:stretch>
            <a:fillRect/>
          </a:stretch>
        </p:blipFill>
        <p:spPr bwMode="auto">
          <a:xfrm>
            <a:off x="1331640" y="3068960"/>
            <a:ext cx="1368152" cy="720080"/>
          </a:xfrm>
          <a:prstGeom prst="rect">
            <a:avLst/>
          </a:prstGeom>
          <a:noFill/>
          <a:effectLst>
            <a:softEdge rad="63500"/>
          </a:effectLst>
        </p:spPr>
      </p:pic>
      <p:sp>
        <p:nvSpPr>
          <p:cNvPr id="39" name="Прямоугольник 38"/>
          <p:cNvSpPr/>
          <p:nvPr/>
        </p:nvSpPr>
        <p:spPr>
          <a:xfrm>
            <a:off x="1115616" y="3789040"/>
            <a:ext cx="1634480"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5">
                    <a:lumMod val="50000"/>
                  </a:schemeClr>
                </a:solidFill>
                <a:latin typeface="Times New Roman" pitchFamily="18" charset="0"/>
                <a:cs typeface="Times New Roman" pitchFamily="18" charset="0"/>
              </a:rPr>
              <a:t>ООО «Бизнес кар Кубань» 0,3%</a:t>
            </a:r>
          </a:p>
        </p:txBody>
      </p:sp>
      <p:sp>
        <p:nvSpPr>
          <p:cNvPr id="40" name="Овальная выноска 39"/>
          <p:cNvSpPr/>
          <p:nvPr/>
        </p:nvSpPr>
        <p:spPr>
          <a:xfrm rot="1367150">
            <a:off x="6951328" y="1209264"/>
            <a:ext cx="2133802" cy="104163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0070C0"/>
                </a:solidFill>
                <a:latin typeface="Times New Roman" pitchFamily="18" charset="0"/>
                <a:cs typeface="Times New Roman" pitchFamily="18" charset="0"/>
              </a:rPr>
              <a:t>доля в</a:t>
            </a:r>
            <a:r>
              <a:rPr lang="ru-RU" sz="1600" dirty="0">
                <a:latin typeface="Times New Roman" pitchFamily="18" charset="0"/>
                <a:cs typeface="Times New Roman" pitchFamily="18" charset="0"/>
              </a:rPr>
              <a:t> </a:t>
            </a:r>
            <a:r>
              <a:rPr lang="ru-RU" sz="1600" dirty="0">
                <a:solidFill>
                  <a:srgbClr val="0070C0"/>
                </a:solidFill>
                <a:latin typeface="Times New Roman" pitchFamily="18" charset="0"/>
                <a:cs typeface="Times New Roman" pitchFamily="18" charset="0"/>
              </a:rPr>
              <a:t>налоговых</a:t>
            </a:r>
          </a:p>
          <a:p>
            <a:pPr algn="ctr"/>
            <a:r>
              <a:rPr lang="ru-RU" sz="1600" dirty="0">
                <a:solidFill>
                  <a:srgbClr val="0070C0"/>
                </a:solidFill>
                <a:latin typeface="Times New Roman" pitchFamily="18" charset="0"/>
                <a:cs typeface="Times New Roman" pitchFamily="18" charset="0"/>
              </a:rPr>
              <a:t>поступлениях</a:t>
            </a:r>
          </a:p>
        </p:txBody>
      </p:sp>
      <p:sp>
        <p:nvSpPr>
          <p:cNvPr id="36" name="Номер слайда 35"/>
          <p:cNvSpPr>
            <a:spLocks noGrp="1"/>
          </p:cNvSpPr>
          <p:nvPr>
            <p:ph type="sldNum" sz="quarter" idx="12"/>
          </p:nvPr>
        </p:nvSpPr>
        <p:spPr>
          <a:xfrm>
            <a:off x="7010400" y="6492875"/>
            <a:ext cx="2133600" cy="365125"/>
          </a:xfrm>
        </p:spPr>
        <p:txBody>
          <a:bodyPr/>
          <a:lstStyle/>
          <a:p>
            <a:fld id="{055EE535-72A8-4E0F-A886-40F55435ED15}" type="slidenum">
              <a:rPr lang="ru-RU" smtClean="0"/>
              <a:pPr/>
              <a:t>4</a:t>
            </a:fld>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9144000" cy="6858000"/>
          </a:xfrm>
          <a:prstGeom prst="rect">
            <a:avLst/>
          </a:prstGeom>
          <a:solidFill>
            <a:schemeClr val="bg2"/>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835509" y="332656"/>
            <a:ext cx="3156121" cy="400110"/>
          </a:xfrm>
          <a:prstGeom prst="rect">
            <a:avLst/>
          </a:prstGeom>
        </p:spPr>
        <p:txBody>
          <a:bodyPr wrap="none">
            <a:spAutoFit/>
          </a:bodyPr>
          <a:lstStyle/>
          <a:p>
            <a:pPr algn="ctr"/>
            <a:r>
              <a:rPr lang="ru-RU" sz="2000" b="1" cap="small" dirty="0">
                <a:solidFill>
                  <a:srgbClr val="FF0000"/>
                </a:solidFill>
                <a:latin typeface="Times New Roman" pitchFamily="18" charset="0"/>
                <a:cs typeface="Times New Roman" pitchFamily="18" charset="0"/>
              </a:rPr>
              <a:t>«Развитие образования»</a:t>
            </a:r>
          </a:p>
        </p:txBody>
      </p:sp>
      <p:sp>
        <p:nvSpPr>
          <p:cNvPr id="4" name="Прямоугольник 3"/>
          <p:cNvSpPr/>
          <p:nvPr/>
        </p:nvSpPr>
        <p:spPr>
          <a:xfrm>
            <a:off x="971600" y="116632"/>
            <a:ext cx="734481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3"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2555776" y="620688"/>
            <a:ext cx="38884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400" b="1" i="1" dirty="0">
                <a:solidFill>
                  <a:schemeClr val="tx2">
                    <a:lumMod val="75000"/>
                  </a:schemeClr>
                </a:solidFill>
                <a:latin typeface="Times New Roman" pitchFamily="18" charset="0"/>
                <a:cs typeface="Times New Roman" pitchFamily="18" charset="0"/>
              </a:rPr>
              <a:t>2020-2024 годы</a:t>
            </a:r>
          </a:p>
        </p:txBody>
      </p:sp>
      <p:sp>
        <p:nvSpPr>
          <p:cNvPr id="8" name="Прямоугольник 7"/>
          <p:cNvSpPr/>
          <p:nvPr/>
        </p:nvSpPr>
        <p:spPr>
          <a:xfrm>
            <a:off x="3995936" y="980728"/>
            <a:ext cx="4824536" cy="1954381"/>
          </a:xfrm>
          <a:prstGeom prst="rect">
            <a:avLst/>
          </a:prstGeom>
        </p:spPr>
        <p:txBody>
          <a:bodyPr wrap="square">
            <a:spAutoFit/>
          </a:bodyPr>
          <a:lstStyle/>
          <a:p>
            <a:r>
              <a:rPr lang="ru-RU" sz="1400" dirty="0">
                <a:solidFill>
                  <a:srgbClr val="BD091A"/>
                </a:solidFill>
                <a:latin typeface="Times New Roman" pitchFamily="18" charset="0"/>
                <a:cs typeface="Times New Roman" pitchFamily="18" charset="0"/>
              </a:rPr>
              <a:t>Задачи</a:t>
            </a:r>
            <a:r>
              <a:rPr lang="ru-RU" sz="1200" dirty="0">
                <a:solidFill>
                  <a:srgbClr val="FF4343"/>
                </a:solidFill>
                <a:latin typeface="Times New Roman" pitchFamily="18" charset="0"/>
                <a:cs typeface="Times New Roman" pitchFamily="18" charset="0"/>
              </a:rPr>
              <a:t>:</a:t>
            </a:r>
          </a:p>
          <a:p>
            <a:endParaRPr lang="ru-RU" sz="1200" dirty="0">
              <a:solidFill>
                <a:srgbClr val="FF4343"/>
              </a:solidFill>
              <a:latin typeface="Times New Roman" pitchFamily="18" charset="0"/>
              <a:cs typeface="Times New Roman" pitchFamily="18" charset="0"/>
            </a:endParaRPr>
          </a:p>
          <a:p>
            <a:r>
              <a:rPr lang="ru-RU" sz="1200" dirty="0">
                <a:latin typeface="Times New Roman" panose="02020603050405020304" pitchFamily="18" charset="0"/>
                <a:cs typeface="Times New Roman" panose="02020603050405020304" pitchFamily="18" charset="0"/>
              </a:rPr>
              <a:t>1) обеспечение высокого качества услуг общего и дополнительного образования;</a:t>
            </a:r>
          </a:p>
          <a:p>
            <a:r>
              <a:rPr lang="ru-RU" sz="1200" dirty="0">
                <a:latin typeface="Times New Roman" panose="02020603050405020304" pitchFamily="18" charset="0"/>
                <a:cs typeface="Times New Roman" panose="02020603050405020304" pitchFamily="18" charset="0"/>
              </a:rPr>
              <a:t>2) осуществление государственной политики в сфере образования и науки Республики Адыгея;</a:t>
            </a:r>
          </a:p>
          <a:p>
            <a:r>
              <a:rPr lang="ru-RU" sz="1200" dirty="0">
                <a:latin typeface="Times New Roman" panose="02020603050405020304" pitchFamily="18" charset="0"/>
                <a:cs typeface="Times New Roman" panose="02020603050405020304" pitchFamily="18" charset="0"/>
              </a:rPr>
              <a:t>3) повышение качества образовательной инфраструктуры с учетом возможностей гибкого использования, расширение сети организаций дошкольного образования.</a:t>
            </a:r>
          </a:p>
          <a:p>
            <a:endParaRPr lang="ru-RU" sz="1100" dirty="0">
              <a:latin typeface="Times New Roman" pitchFamily="18" charset="0"/>
              <a:cs typeface="Times New Roman"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4285074806"/>
              </p:ext>
            </p:extLst>
          </p:nvPr>
        </p:nvGraphicFramePr>
        <p:xfrm>
          <a:off x="395537" y="4005925"/>
          <a:ext cx="8496944" cy="2455068"/>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4840778">
                  <a:extLst>
                    <a:ext uri="{9D8B030D-6E8A-4147-A177-3AD203B41FA5}">
                      <a16:colId xmlns:a16="http://schemas.microsoft.com/office/drawing/2014/main" val="20000"/>
                    </a:ext>
                  </a:extLst>
                </a:gridCol>
                <a:gridCol w="731233">
                  <a:extLst>
                    <a:ext uri="{9D8B030D-6E8A-4147-A177-3AD203B41FA5}">
                      <a16:colId xmlns:a16="http://schemas.microsoft.com/office/drawing/2014/main" val="20003"/>
                    </a:ext>
                  </a:extLst>
                </a:gridCol>
                <a:gridCol w="804358">
                  <a:extLst>
                    <a:ext uri="{9D8B030D-6E8A-4147-A177-3AD203B41FA5}">
                      <a16:colId xmlns:a16="http://schemas.microsoft.com/office/drawing/2014/main" val="144582919"/>
                    </a:ext>
                  </a:extLst>
                </a:gridCol>
                <a:gridCol w="731233">
                  <a:extLst>
                    <a:ext uri="{9D8B030D-6E8A-4147-A177-3AD203B41FA5}">
                      <a16:colId xmlns:a16="http://schemas.microsoft.com/office/drawing/2014/main" val="360541438"/>
                    </a:ext>
                  </a:extLst>
                </a:gridCol>
                <a:gridCol w="697013">
                  <a:extLst>
                    <a:ext uri="{9D8B030D-6E8A-4147-A177-3AD203B41FA5}">
                      <a16:colId xmlns:a16="http://schemas.microsoft.com/office/drawing/2014/main" val="20004"/>
                    </a:ext>
                  </a:extLst>
                </a:gridCol>
                <a:gridCol w="692329">
                  <a:extLst>
                    <a:ext uri="{9D8B030D-6E8A-4147-A177-3AD203B41FA5}">
                      <a16:colId xmlns:a16="http://schemas.microsoft.com/office/drawing/2014/main" val="160848218"/>
                    </a:ext>
                  </a:extLst>
                </a:gridCol>
              </a:tblGrid>
              <a:tr h="353543">
                <a:tc>
                  <a:txBody>
                    <a:bodyPr/>
                    <a:lstStyle/>
                    <a:p>
                      <a:pPr algn="ctr"/>
                      <a:r>
                        <a:rPr lang="ru-RU" sz="1200" i="1" u="none" strike="noStrike" dirty="0">
                          <a:solidFill>
                            <a:schemeClr val="tx1"/>
                          </a:solidFill>
                          <a:latin typeface="Times New Roman" pitchFamily="18" charset="0"/>
                          <a:cs typeface="Times New Roman" pitchFamily="18" charset="0"/>
                        </a:rPr>
                        <a:t>Целевые показатели  </a:t>
                      </a:r>
                      <a:r>
                        <a:rPr lang="ru-RU" sz="1200" i="1" dirty="0">
                          <a:solidFill>
                            <a:schemeClr val="tx1"/>
                          </a:solidFill>
                          <a:latin typeface="Times New Roman" pitchFamily="18" charset="0"/>
                          <a:cs typeface="Times New Roman" pitchFamily="18" charset="0"/>
                        </a:rPr>
                        <a:t>реализации государственной программы</a:t>
                      </a:r>
                      <a:endParaRPr lang="ru-RU" sz="1200" b="1" i="1" dirty="0">
                        <a:solidFill>
                          <a:schemeClr val="tx1"/>
                        </a:solidFill>
                        <a:latin typeface="Times New Roman" pitchFamily="18" charset="0"/>
                        <a:cs typeface="Times New Roman" pitchFamily="18" charset="0"/>
                      </a:endParaRPr>
                    </a:p>
                  </a:txBody>
                  <a:tcPr>
                    <a:solidFill>
                      <a:srgbClr val="AEF8DC"/>
                    </a:solidFill>
                  </a:tcPr>
                </a:tc>
                <a:tc>
                  <a:txBody>
                    <a:bodyPr/>
                    <a:lstStyle/>
                    <a:p>
                      <a:pPr algn="ctr" fontAlgn="b"/>
                      <a:r>
                        <a:rPr lang="ru-RU" sz="1200" b="1" i="1" u="none" strike="noStrike" dirty="0">
                          <a:solidFill>
                            <a:schemeClr val="tx1"/>
                          </a:solidFill>
                          <a:latin typeface="Times New Roman" pitchFamily="18" charset="0"/>
                          <a:cs typeface="Times New Roman" pitchFamily="18" charset="0"/>
                        </a:rPr>
                        <a:t>20</a:t>
                      </a:r>
                      <a:r>
                        <a:rPr lang="en-US" sz="1200" b="1" i="1" u="none" strike="noStrike" dirty="0">
                          <a:solidFill>
                            <a:schemeClr val="tx1"/>
                          </a:solidFill>
                          <a:latin typeface="Times New Roman" pitchFamily="18" charset="0"/>
                          <a:cs typeface="Times New Roman" pitchFamily="18" charset="0"/>
                        </a:rPr>
                        <a:t>20</a:t>
                      </a:r>
                      <a:r>
                        <a:rPr lang="ru-RU" sz="1200" b="1" i="1" u="none" strike="noStrike" dirty="0">
                          <a:solidFill>
                            <a:schemeClr val="tx1"/>
                          </a:solidFill>
                          <a:latin typeface="Times New Roman" pitchFamily="18" charset="0"/>
                          <a:cs typeface="Times New Roman" pitchFamily="18" charset="0"/>
                        </a:rPr>
                        <a:t> год</a:t>
                      </a:r>
                    </a:p>
                    <a:p>
                      <a:pPr algn="ctr" fontAlgn="b"/>
                      <a:r>
                        <a:rPr lang="ru-RU" sz="1200" b="1" i="1" u="none" strike="noStrike" dirty="0">
                          <a:solidFill>
                            <a:schemeClr val="tx1"/>
                          </a:solidFill>
                          <a:latin typeface="Times New Roman" pitchFamily="18" charset="0"/>
                          <a:cs typeface="Times New Roman" pitchFamily="18" charset="0"/>
                        </a:rPr>
                        <a:t>(факт)</a:t>
                      </a:r>
                    </a:p>
                  </a:txBody>
                  <a:tcPr marL="6195" marR="6195" marT="6195" marB="0">
                    <a:solidFill>
                      <a:srgbClr val="AEF8DC"/>
                    </a:solidFill>
                  </a:tcPr>
                </a:tc>
                <a:tc>
                  <a:txBody>
                    <a:bodyPr/>
                    <a:lstStyle/>
                    <a:p>
                      <a:pPr algn="ctr" fontAlgn="b"/>
                      <a:r>
                        <a:rPr lang="ru-RU" sz="1200" b="1" i="1" u="none" strike="noStrike" dirty="0">
                          <a:solidFill>
                            <a:schemeClr val="tx1"/>
                          </a:solidFill>
                          <a:latin typeface="Times New Roman" pitchFamily="18" charset="0"/>
                          <a:cs typeface="Times New Roman" pitchFamily="18" charset="0"/>
                        </a:rPr>
                        <a:t>20</a:t>
                      </a:r>
                      <a:r>
                        <a:rPr lang="en-US" sz="1200" b="1" i="1" u="none" strike="noStrike" dirty="0">
                          <a:solidFill>
                            <a:schemeClr val="tx1"/>
                          </a:solidFill>
                          <a:latin typeface="Times New Roman" pitchFamily="18" charset="0"/>
                          <a:cs typeface="Times New Roman" pitchFamily="18" charset="0"/>
                        </a:rPr>
                        <a:t>21</a:t>
                      </a:r>
                      <a:r>
                        <a:rPr lang="ru-RU" sz="1200" b="1" i="1" u="none" strike="noStrike" dirty="0">
                          <a:solidFill>
                            <a:schemeClr val="tx1"/>
                          </a:solidFill>
                          <a:latin typeface="Times New Roman" pitchFamily="18" charset="0"/>
                          <a:cs typeface="Times New Roman" pitchFamily="18" charset="0"/>
                        </a:rPr>
                        <a:t> год</a:t>
                      </a:r>
                    </a:p>
                    <a:p>
                      <a:pPr algn="ctr" fontAlgn="b"/>
                      <a:r>
                        <a:rPr lang="ru-RU" sz="1200" b="1" i="1" u="none" strike="noStrike" dirty="0">
                          <a:solidFill>
                            <a:schemeClr val="tx1"/>
                          </a:solidFill>
                          <a:latin typeface="Times New Roman" pitchFamily="18" charset="0"/>
                          <a:cs typeface="Times New Roman" pitchFamily="18" charset="0"/>
                        </a:rPr>
                        <a:t>(план)</a:t>
                      </a:r>
                    </a:p>
                  </a:txBody>
                  <a:tcPr marL="6195" marR="6195" marT="6195" marB="0">
                    <a:solidFill>
                      <a:srgbClr val="AEF8DC"/>
                    </a:solidFill>
                  </a:tcPr>
                </a:tc>
                <a:tc>
                  <a:txBody>
                    <a:bodyPr/>
                    <a:lstStyle/>
                    <a:p>
                      <a:pPr algn="ctr" fontAlgn="b"/>
                      <a:r>
                        <a:rPr lang="ru-RU" sz="1200" b="1" i="1" u="none" strike="noStrike" dirty="0">
                          <a:solidFill>
                            <a:schemeClr val="tx1"/>
                          </a:solidFill>
                          <a:latin typeface="Times New Roman" pitchFamily="18" charset="0"/>
                          <a:cs typeface="Times New Roman" pitchFamily="18" charset="0"/>
                        </a:rPr>
                        <a:t>202</a:t>
                      </a:r>
                      <a:r>
                        <a:rPr lang="en-US" sz="1200" b="1" i="1" u="none" strike="noStrike" dirty="0">
                          <a:solidFill>
                            <a:schemeClr val="tx1"/>
                          </a:solidFill>
                          <a:latin typeface="Times New Roman" pitchFamily="18" charset="0"/>
                          <a:cs typeface="Times New Roman" pitchFamily="18" charset="0"/>
                        </a:rPr>
                        <a:t>2</a:t>
                      </a:r>
                      <a:r>
                        <a:rPr lang="ru-RU" sz="1200" b="1" i="1" u="none" strike="noStrike" dirty="0">
                          <a:solidFill>
                            <a:schemeClr val="tx1"/>
                          </a:solidFill>
                          <a:latin typeface="Times New Roman" pitchFamily="18" charset="0"/>
                          <a:cs typeface="Times New Roman" pitchFamily="18" charset="0"/>
                        </a:rPr>
                        <a:t> год</a:t>
                      </a:r>
                    </a:p>
                  </a:txBody>
                  <a:tcPr marL="6195" marR="6195" marT="6195" marB="0">
                    <a:solidFill>
                      <a:srgbClr val="AEF8DC"/>
                    </a:solidFill>
                  </a:tcPr>
                </a:tc>
                <a:tc>
                  <a:txBody>
                    <a:bodyPr/>
                    <a:lstStyle/>
                    <a:p>
                      <a:pPr algn="ctr"/>
                      <a:r>
                        <a:rPr lang="ru-RU" sz="1200" b="1" i="1" u="none" strike="noStrike" dirty="0">
                          <a:solidFill>
                            <a:srgbClr val="000000"/>
                          </a:solidFill>
                          <a:latin typeface="Times New Roman" pitchFamily="18" charset="0"/>
                          <a:cs typeface="Times New Roman" pitchFamily="18" charset="0"/>
                        </a:rPr>
                        <a:t>202</a:t>
                      </a:r>
                      <a:r>
                        <a:rPr lang="en-US" sz="1200" b="1" i="1" u="none" strike="noStrike" dirty="0">
                          <a:solidFill>
                            <a:srgbClr val="000000"/>
                          </a:solidFill>
                          <a:latin typeface="Times New Roman" pitchFamily="18" charset="0"/>
                          <a:cs typeface="Times New Roman" pitchFamily="18" charset="0"/>
                        </a:rPr>
                        <a:t>3</a:t>
                      </a:r>
                      <a:r>
                        <a:rPr lang="ru-RU" sz="1200" b="1" i="1" u="none" strike="noStrike" dirty="0">
                          <a:solidFill>
                            <a:srgbClr val="000000"/>
                          </a:solidFill>
                          <a:latin typeface="Times New Roman" pitchFamily="18" charset="0"/>
                          <a:cs typeface="Times New Roman" pitchFamily="18" charset="0"/>
                        </a:rPr>
                        <a:t> год </a:t>
                      </a:r>
                      <a:endParaRPr lang="ru-RU" sz="1200" b="1" i="1" dirty="0"/>
                    </a:p>
                  </a:txBody>
                  <a:tcPr marL="6195" marR="6195" marT="6195" marB="0">
                    <a:solidFill>
                      <a:srgbClr val="AEF8DC"/>
                    </a:solidFill>
                  </a:tcPr>
                </a:tc>
                <a:tc>
                  <a:txBody>
                    <a:bodyPr/>
                    <a:lstStyle/>
                    <a:p>
                      <a:pPr algn="ctr"/>
                      <a:r>
                        <a:rPr lang="ru-RU" sz="1200" b="1" i="1" dirty="0">
                          <a:latin typeface="Times New Roman" panose="02020603050405020304" pitchFamily="18" charset="0"/>
                          <a:cs typeface="Times New Roman" panose="02020603050405020304" pitchFamily="18" charset="0"/>
                        </a:rPr>
                        <a:t>202</a:t>
                      </a:r>
                      <a:r>
                        <a:rPr lang="en-US" sz="1200" b="1" i="1" dirty="0">
                          <a:latin typeface="Times New Roman" panose="02020603050405020304" pitchFamily="18" charset="0"/>
                          <a:cs typeface="Times New Roman" panose="02020603050405020304" pitchFamily="18" charset="0"/>
                        </a:rPr>
                        <a:t>4</a:t>
                      </a:r>
                      <a:r>
                        <a:rPr lang="ru-RU" sz="1200" b="1" i="1" dirty="0">
                          <a:latin typeface="Times New Roman" panose="02020603050405020304" pitchFamily="18" charset="0"/>
                          <a:cs typeface="Times New Roman" panose="02020603050405020304" pitchFamily="18" charset="0"/>
                        </a:rPr>
                        <a:t> год</a:t>
                      </a:r>
                    </a:p>
                  </a:txBody>
                  <a:tcPr marL="6195" marR="6195" marT="6195" marB="0">
                    <a:solidFill>
                      <a:srgbClr val="AEF8DC"/>
                    </a:solidFill>
                  </a:tcPr>
                </a:tc>
                <a:extLst>
                  <a:ext uri="{0D108BD9-81ED-4DB2-BD59-A6C34878D82A}">
                    <a16:rowId xmlns:a16="http://schemas.microsoft.com/office/drawing/2014/main" val="10000"/>
                  </a:ext>
                </a:extLst>
              </a:tr>
              <a:tr h="306974">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 уровень образования,  </a:t>
                      </a:r>
                      <a:r>
                        <a:rPr lang="ru-RU" sz="1200" dirty="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61,25</a:t>
                      </a:r>
                    </a:p>
                  </a:txBody>
                  <a:tcPr marL="39370" marR="39370" marT="64770" marB="64770">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72,79</a:t>
                      </a:r>
                    </a:p>
                  </a:txBody>
                  <a:tcPr marL="39370" marR="39370" marT="64770" marB="64770">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73,08</a:t>
                      </a:r>
                    </a:p>
                  </a:txBody>
                  <a:tcPr marL="39370" marR="39370" marT="64770" marB="64770">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73,52</a:t>
                      </a:r>
                    </a:p>
                  </a:txBody>
                  <a:tcPr marL="39370" marR="39370" marT="64770" marB="64770">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74,26</a:t>
                      </a:r>
                    </a:p>
                  </a:txBody>
                  <a:tcPr marL="39370" marR="39370" marT="64770" marB="64770">
                    <a:solidFill>
                      <a:schemeClr val="accent5">
                        <a:lumMod val="20000"/>
                        <a:lumOff val="80000"/>
                      </a:schemeClr>
                    </a:solidFill>
                  </a:tcPr>
                </a:tc>
                <a:extLst>
                  <a:ext uri="{0D108BD9-81ED-4DB2-BD59-A6C34878D82A}">
                    <a16:rowId xmlns:a16="http://schemas.microsoft.com/office/drawing/2014/main" val="10001"/>
                  </a:ext>
                </a:extLst>
              </a:tr>
              <a:tr h="434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количество публикаций, освещающих ход реализации государственной программы, единиц</a:t>
                      </a:r>
                      <a:endParaRPr lang="ru-RU" sz="1200" kern="1200" baseline="0" dirty="0">
                        <a:solidFill>
                          <a:schemeClr val="tx1"/>
                        </a:solidFill>
                        <a:latin typeface="Times New Roman" pitchFamily="18" charset="0"/>
                        <a:ea typeface="+mn-ea"/>
                        <a:cs typeface="Times New Roman" pitchFamily="18" charset="0"/>
                      </a:endParaRPr>
                    </a:p>
                  </a:txBody>
                  <a:tcP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16</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17</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18</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19</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20</a:t>
                      </a:r>
                    </a:p>
                  </a:txBody>
                  <a:tcPr marL="39370" marR="39370" marT="64770" marB="64770" anchor="ctr">
                    <a:solidFill>
                      <a:schemeClr val="accent5">
                        <a:lumMod val="20000"/>
                        <a:lumOff val="80000"/>
                      </a:schemeClr>
                    </a:solidFill>
                  </a:tcPr>
                </a:tc>
                <a:extLst>
                  <a:ext uri="{0D108BD9-81ED-4DB2-BD59-A6C34878D82A}">
                    <a16:rowId xmlns:a16="http://schemas.microsoft.com/office/drawing/2014/main" val="10002"/>
                  </a:ext>
                </a:extLst>
              </a:tr>
              <a:tr h="323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уровень удовлетворенности населения дошкольным образованием,</a:t>
                      </a:r>
                      <a:r>
                        <a:rPr lang="ru-RU" sz="1200" baseline="0" dirty="0">
                          <a:effectLst/>
                          <a:latin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cs typeface="Times New Roman" panose="02020603050405020304" pitchFamily="18" charset="0"/>
                        </a:rPr>
                        <a:t>%</a:t>
                      </a:r>
                      <a:endParaRPr lang="ru-RU" sz="1200" kern="1200" baseline="0" dirty="0">
                        <a:solidFill>
                          <a:schemeClr val="tx1"/>
                        </a:solidFill>
                        <a:latin typeface="Times New Roman" pitchFamily="18" charset="0"/>
                        <a:ea typeface="+mn-ea"/>
                        <a:cs typeface="Times New Roman" pitchFamily="18" charset="0"/>
                      </a:endParaRPr>
                    </a:p>
                  </a:txBody>
                  <a:tcP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100</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100</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100</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100</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100</a:t>
                      </a:r>
                    </a:p>
                  </a:txBody>
                  <a:tcPr marL="39370" marR="39370" marT="64770" marB="64770" anchor="ctr">
                    <a:solidFill>
                      <a:schemeClr val="accent5">
                        <a:lumMod val="20000"/>
                        <a:lumOff val="80000"/>
                      </a:schemeClr>
                    </a:solidFill>
                  </a:tcPr>
                </a:tc>
                <a:extLst>
                  <a:ext uri="{0D108BD9-81ED-4DB2-BD59-A6C34878D82A}">
                    <a16:rowId xmlns:a16="http://schemas.microsoft.com/office/drawing/2014/main" val="10003"/>
                  </a:ext>
                </a:extLst>
              </a:tr>
              <a:tr h="434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itchFamily="18" charset="0"/>
                          <a:cs typeface="Times New Roman" pitchFamily="18" charset="0"/>
                        </a:rPr>
                        <a:t>эффективность системы выявления, поддержки и развития способностей и талантов у детей и молодежи, %</a:t>
                      </a:r>
                    </a:p>
                  </a:txBody>
                  <a:tcP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24,47</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25,06</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25,65</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26,26</a:t>
                      </a:r>
                    </a:p>
                  </a:txBody>
                  <a:tcPr marL="39370" marR="39370" marT="64770" marB="64770" anchor="ctr">
                    <a:solidFill>
                      <a:schemeClr val="accent5">
                        <a:lumMod val="20000"/>
                        <a:lumOff val="80000"/>
                      </a:schemeClr>
                    </a:solidFill>
                  </a:tcPr>
                </a:tc>
                <a:extLst>
                  <a:ext uri="{0D108BD9-81ED-4DB2-BD59-A6C34878D82A}">
                    <a16:rowId xmlns:a16="http://schemas.microsoft.com/office/drawing/2014/main" val="10004"/>
                  </a:ext>
                </a:extLst>
              </a:tr>
              <a:tr h="522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itchFamily="18" charset="0"/>
                          <a:cs typeface="Times New Roman" pitchFamily="18" charset="0"/>
                        </a:rPr>
                        <a:t>доля граждан, занимающихся добровольческой (волонтерской) деятельностью, %</a:t>
                      </a:r>
                    </a:p>
                  </a:txBody>
                  <a:tcP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12,9</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13,1</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13,4</a:t>
                      </a:r>
                    </a:p>
                  </a:txBody>
                  <a:tcPr marL="39370" marR="39370" marT="64770" marB="64770" anchor="ctr">
                    <a:solidFill>
                      <a:schemeClr val="accent5">
                        <a:lumMod val="20000"/>
                        <a:lumOff val="80000"/>
                      </a:schemeClr>
                    </a:solidFill>
                  </a:tcPr>
                </a:tc>
                <a:tc>
                  <a:txBody>
                    <a:bodyPr/>
                    <a:lstStyle/>
                    <a:p>
                      <a:pPr algn="ctr">
                        <a:lnSpc>
                          <a:spcPct val="115000"/>
                        </a:lnSpc>
                        <a:spcAft>
                          <a:spcPts val="0"/>
                        </a:spcAft>
                      </a:pPr>
                      <a:r>
                        <a:rPr lang="ru-RU" sz="1200" dirty="0">
                          <a:solidFill>
                            <a:schemeClr val="tx1"/>
                          </a:solidFill>
                          <a:latin typeface="Times New Roman" pitchFamily="18" charset="0"/>
                          <a:ea typeface="Times New Roman"/>
                          <a:cs typeface="Times New Roman" pitchFamily="18" charset="0"/>
                        </a:rPr>
                        <a:t>13,6</a:t>
                      </a:r>
                    </a:p>
                  </a:txBody>
                  <a:tcPr marL="39370" marR="39370" marT="64770" marB="64770" anchor="c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14" name="Прямоугольник 13"/>
          <p:cNvSpPr/>
          <p:nvPr/>
        </p:nvSpPr>
        <p:spPr>
          <a:xfrm>
            <a:off x="179512" y="6597352"/>
            <a:ext cx="68407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2">
                    <a:lumMod val="75000"/>
                  </a:schemeClr>
                </a:solidFill>
                <a:latin typeface="Times New Roman" pitchFamily="18" charset="0"/>
                <a:cs typeface="Times New Roman" pitchFamily="18" charset="0"/>
              </a:rPr>
              <a:t>Ответственный исполнитель ГП РА</a:t>
            </a:r>
            <a:r>
              <a:rPr lang="ru-RU" sz="1000" b="1" i="1" dirty="0">
                <a:solidFill>
                  <a:schemeClr val="tx2">
                    <a:lumMod val="75000"/>
                  </a:schemeClr>
                </a:solidFill>
                <a:latin typeface="Times New Roman" pitchFamily="18" charset="0"/>
                <a:cs typeface="Times New Roman" pitchFamily="18" charset="0"/>
              </a:rPr>
              <a:t>:    </a:t>
            </a:r>
            <a:r>
              <a:rPr lang="ru-RU" sz="1000" i="1" dirty="0">
                <a:solidFill>
                  <a:schemeClr val="tx2">
                    <a:lumMod val="75000"/>
                  </a:schemeClr>
                </a:solidFill>
                <a:latin typeface="Times New Roman" pitchFamily="18" charset="0"/>
                <a:cs typeface="Times New Roman" pitchFamily="18" charset="0"/>
              </a:rPr>
              <a:t>Министерство образования  и науки Республики  Адыгея</a:t>
            </a:r>
          </a:p>
        </p:txBody>
      </p:sp>
      <p:sp>
        <p:nvSpPr>
          <p:cNvPr id="15" name="Номер слайда 14"/>
          <p:cNvSpPr>
            <a:spLocks noGrp="1"/>
          </p:cNvSpPr>
          <p:nvPr>
            <p:ph type="sldNum" sz="quarter" idx="12"/>
          </p:nvPr>
        </p:nvSpPr>
        <p:spPr>
          <a:xfrm>
            <a:off x="8666112" y="6592267"/>
            <a:ext cx="442392" cy="293117"/>
          </a:xfrm>
        </p:spPr>
        <p:txBody>
          <a:bodyPr/>
          <a:lstStyle/>
          <a:p>
            <a:fld id="{562CBC98-693A-43E0-9527-6DBA59A2138E}" type="slidenum">
              <a:rPr lang="ru-RU" sz="1100" smtClean="0">
                <a:solidFill>
                  <a:schemeClr val="tx1"/>
                </a:solidFill>
                <a:latin typeface="Times New Roman" pitchFamily="18" charset="0"/>
                <a:cs typeface="Times New Roman" pitchFamily="18" charset="0"/>
              </a:rPr>
              <a:pPr/>
              <a:t>40</a:t>
            </a:fld>
            <a:endParaRPr lang="ru-RU" sz="1100" dirty="0">
              <a:solidFill>
                <a:schemeClr val="tx1"/>
              </a:solidFill>
              <a:latin typeface="Times New Roman" pitchFamily="18" charset="0"/>
              <a:cs typeface="Times New Roman"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4213302707"/>
              </p:ext>
            </p:extLst>
          </p:nvPr>
        </p:nvGraphicFramePr>
        <p:xfrm>
          <a:off x="3995935" y="2780928"/>
          <a:ext cx="4896545" cy="993417"/>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2376265">
                  <a:extLst>
                    <a:ext uri="{9D8B030D-6E8A-4147-A177-3AD203B41FA5}">
                      <a16:colId xmlns:a16="http://schemas.microsoft.com/office/drawing/2014/main" val="20000"/>
                    </a:ext>
                  </a:extLst>
                </a:gridCol>
                <a:gridCol w="913601">
                  <a:extLst>
                    <a:ext uri="{9D8B030D-6E8A-4147-A177-3AD203B41FA5}">
                      <a16:colId xmlns:a16="http://schemas.microsoft.com/office/drawing/2014/main" val="222750482"/>
                    </a:ext>
                  </a:extLst>
                </a:gridCol>
                <a:gridCol w="841594">
                  <a:extLst>
                    <a:ext uri="{9D8B030D-6E8A-4147-A177-3AD203B41FA5}">
                      <a16:colId xmlns:a16="http://schemas.microsoft.com/office/drawing/2014/main" val="20001"/>
                    </a:ext>
                  </a:extLst>
                </a:gridCol>
                <a:gridCol w="765085">
                  <a:extLst>
                    <a:ext uri="{9D8B030D-6E8A-4147-A177-3AD203B41FA5}">
                      <a16:colId xmlns:a16="http://schemas.microsoft.com/office/drawing/2014/main" val="20002"/>
                    </a:ext>
                  </a:extLst>
                </a:gridCol>
              </a:tblGrid>
              <a:tr h="288032">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1" dirty="0">
                        <a:solidFill>
                          <a:schemeClr val="accent1">
                            <a:lumMod val="50000"/>
                          </a:schemeClr>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tx1"/>
                          </a:solidFill>
                          <a:latin typeface="Times New Roman" pitchFamily="18" charset="0"/>
                          <a:cs typeface="Times New Roman" pitchFamily="18" charset="0"/>
                        </a:rPr>
                        <a:t>Объем финансирования государственной</a:t>
                      </a:r>
                      <a:r>
                        <a:rPr lang="ru-RU" sz="1200" i="1" baseline="0" dirty="0">
                          <a:solidFill>
                            <a:schemeClr val="tx1"/>
                          </a:solidFill>
                          <a:latin typeface="Times New Roman" pitchFamily="18" charset="0"/>
                          <a:cs typeface="Times New Roman" pitchFamily="18" charset="0"/>
                        </a:rPr>
                        <a:t> </a:t>
                      </a:r>
                      <a:r>
                        <a:rPr lang="ru-RU" sz="1200" i="1" dirty="0">
                          <a:solidFill>
                            <a:schemeClr val="tx1"/>
                          </a:solidFill>
                          <a:latin typeface="Times New Roman" pitchFamily="18" charset="0"/>
                          <a:cs typeface="Times New Roman" pitchFamily="18" charset="0"/>
                        </a:rPr>
                        <a:t>программы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tx1"/>
                          </a:solidFill>
                          <a:latin typeface="Times New Roman" pitchFamily="18" charset="0"/>
                          <a:cs typeface="Times New Roman" pitchFamily="18" charset="0"/>
                        </a:rPr>
                        <a:t>(тыс. руб.) </a:t>
                      </a:r>
                      <a:endParaRPr lang="ru-RU" sz="12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000" b="1" i="1" dirty="0">
                        <a:solidFill>
                          <a:srgbClr val="7030A0"/>
                        </a:solidFill>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a:r>
                        <a:rPr lang="ru-RU" sz="1100" b="1" i="0" dirty="0">
                          <a:solidFill>
                            <a:schemeClr val="tx1"/>
                          </a:solidFill>
                          <a:latin typeface="Times New Roman" pitchFamily="18" charset="0"/>
                          <a:cs typeface="Times New Roman" pitchFamily="18" charset="0"/>
                        </a:rPr>
                        <a:t>2022 год</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100" b="1" i="0" u="none" strike="noStrike" dirty="0">
                          <a:solidFill>
                            <a:schemeClr val="tx1"/>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100" b="1" i="0" u="none" strike="noStrike" dirty="0">
                          <a:solidFill>
                            <a:schemeClr val="tx1"/>
                          </a:solidFill>
                          <a:latin typeface="Times New Roman" pitchFamily="18" charset="0"/>
                          <a:cs typeface="Times New Roman" pitchFamily="18" charset="0"/>
                        </a:rPr>
                        <a:t>2024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extLst>
                  <a:ext uri="{0D108BD9-81ED-4DB2-BD59-A6C34878D82A}">
                    <a16:rowId xmlns:a16="http://schemas.microsoft.com/office/drawing/2014/main" val="10000"/>
                  </a:ext>
                </a:extLst>
              </a:tr>
              <a:tr h="705385">
                <a:tc vMerge="1">
                  <a:txBody>
                    <a:bodyPr/>
                    <a:lstStyle/>
                    <a:p>
                      <a:endParaRPr lang="ru-RU"/>
                    </a:p>
                  </a:txBody>
                  <a:tcPr/>
                </a:tc>
                <a:tc>
                  <a:txBody>
                    <a:bodyPr/>
                    <a:lstStyle/>
                    <a:p>
                      <a:pPr algn="ctr"/>
                      <a:r>
                        <a:rPr lang="ru-RU" sz="1100" b="1" dirty="0">
                          <a:effectLst/>
                          <a:latin typeface="Times New Roman" panose="02020603050405020304" pitchFamily="18" charset="0"/>
                          <a:cs typeface="Times New Roman" panose="02020603050405020304" pitchFamily="18" charset="0"/>
                        </a:rPr>
                        <a:t>6586786,1</a:t>
                      </a:r>
                      <a:endParaRPr lang="ru-RU" sz="1100" b="1" i="1" dirty="0">
                        <a:solidFill>
                          <a:srgbClr val="7030A0"/>
                        </a:solidFill>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100" b="1" dirty="0">
                          <a:effectLst/>
                          <a:latin typeface="Times New Roman" panose="02020603050405020304" pitchFamily="18" charset="0"/>
                          <a:cs typeface="Times New Roman" panose="02020603050405020304" pitchFamily="18" charset="0"/>
                        </a:rPr>
                        <a:t>5945710,3</a:t>
                      </a:r>
                      <a:endParaRPr lang="ru-RU" sz="1100" b="1" i="0" u="none" strike="noStrike" dirty="0">
                        <a:solidFill>
                          <a:srgbClr val="7030A0"/>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tc>
                  <a:txBody>
                    <a:bodyPr/>
                    <a:lstStyle/>
                    <a:p>
                      <a:pPr algn="ctr" fontAlgn="b"/>
                      <a:r>
                        <a:rPr lang="ru-RU" sz="1100" b="1" dirty="0">
                          <a:effectLst/>
                          <a:latin typeface="Times New Roman" panose="02020603050405020304" pitchFamily="18" charset="0"/>
                          <a:cs typeface="Times New Roman" panose="02020603050405020304" pitchFamily="18" charset="0"/>
                        </a:rPr>
                        <a:t>6102785,4</a:t>
                      </a:r>
                      <a:endParaRPr lang="ru-RU" sz="1100" b="1" i="0" u="none" strike="noStrike" dirty="0">
                        <a:solidFill>
                          <a:srgbClr val="7030A0"/>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ADBF8"/>
                    </a:solidFill>
                  </a:tcPr>
                </a:tc>
                <a:extLst>
                  <a:ext uri="{0D108BD9-81ED-4DB2-BD59-A6C34878D82A}">
                    <a16:rowId xmlns:a16="http://schemas.microsoft.com/office/drawing/2014/main" val="995938580"/>
                  </a:ext>
                </a:extLst>
              </a:tr>
            </a:tbl>
          </a:graphicData>
        </a:graphic>
      </p:graphicFrame>
      <p:sp>
        <p:nvSpPr>
          <p:cNvPr id="2" name="Прямоугольник 1">
            <a:extLst>
              <a:ext uri="{FF2B5EF4-FFF2-40B4-BE49-F238E27FC236}">
                <a16:creationId xmlns:a16="http://schemas.microsoft.com/office/drawing/2014/main" id="{FF9E8FE1-CD85-4A71-BC78-532219D02942}"/>
              </a:ext>
            </a:extLst>
          </p:cNvPr>
          <p:cNvSpPr/>
          <p:nvPr/>
        </p:nvSpPr>
        <p:spPr>
          <a:xfrm>
            <a:off x="107504" y="1565503"/>
            <a:ext cx="1728192" cy="1200329"/>
          </a:xfrm>
          <a:prstGeom prst="rect">
            <a:avLst/>
          </a:prstGeom>
        </p:spPr>
        <p:txBody>
          <a:bodyPr wrap="square">
            <a:spAutoFit/>
          </a:bodyPr>
          <a:lstStyle/>
          <a:p>
            <a:pPr algn="ctr"/>
            <a:r>
              <a:rPr lang="ru-RU" sz="1200" dirty="0">
                <a:latin typeface="Times New Roman" panose="02020603050405020304" pitchFamily="18" charset="0"/>
                <a:cs typeface="Times New Roman" panose="02020603050405020304" pitchFamily="18" charset="0"/>
              </a:rPr>
              <a:t>повышение эффективности и качества услуг (работ) в сфере образования и науки в Республике Адыгея</a:t>
            </a:r>
          </a:p>
        </p:txBody>
      </p:sp>
      <p:sp>
        <p:nvSpPr>
          <p:cNvPr id="7" name="TextBox 6">
            <a:extLst>
              <a:ext uri="{FF2B5EF4-FFF2-40B4-BE49-F238E27FC236}">
                <a16:creationId xmlns:a16="http://schemas.microsoft.com/office/drawing/2014/main" id="{67850B9E-255D-4067-BF85-3C9970C9EDD1}"/>
              </a:ext>
            </a:extLst>
          </p:cNvPr>
          <p:cNvSpPr txBox="1"/>
          <p:nvPr/>
        </p:nvSpPr>
        <p:spPr>
          <a:xfrm>
            <a:off x="611560" y="1282988"/>
            <a:ext cx="950662" cy="276999"/>
          </a:xfrm>
          <a:prstGeom prst="rect">
            <a:avLst/>
          </a:prstGeom>
          <a:noFill/>
        </p:spPr>
        <p:txBody>
          <a:bodyPr wrap="square" rtlCol="0">
            <a:spAutoFit/>
          </a:bodyPr>
          <a:lstStyle/>
          <a:p>
            <a:r>
              <a:rPr lang="ru-RU" sz="1200" dirty="0">
                <a:solidFill>
                  <a:srgbClr val="FF0000"/>
                </a:solidFill>
                <a:latin typeface="Times New Roman" panose="02020603050405020304" pitchFamily="18" charset="0"/>
                <a:cs typeface="Times New Roman" panose="02020603050405020304" pitchFamily="18" charset="0"/>
              </a:rPr>
              <a:t>Цель:</a:t>
            </a:r>
          </a:p>
        </p:txBody>
      </p:sp>
      <p:pic>
        <p:nvPicPr>
          <p:cNvPr id="33794" name="Picture 2" descr="https://st.depositphotos.com/1016680/3591/i/950/depositphotos_35914267-stock-photo-books-pencils-and-globe.jpg"/>
          <p:cNvPicPr>
            <a:picLocks noChangeAspect="1" noChangeArrowheads="1"/>
          </p:cNvPicPr>
          <p:nvPr/>
        </p:nvPicPr>
        <p:blipFill>
          <a:blip r:embed="rId4" cstate="print"/>
          <a:srcRect/>
          <a:stretch>
            <a:fillRect/>
          </a:stretch>
        </p:blipFill>
        <p:spPr bwMode="auto">
          <a:xfrm>
            <a:off x="1331640" y="836712"/>
            <a:ext cx="2808312" cy="3240360"/>
          </a:xfrm>
          <a:prstGeom prst="rect">
            <a:avLst/>
          </a:prstGeom>
          <a:noFill/>
          <a:effectLst>
            <a:softEdge rad="317500"/>
          </a:effectLst>
        </p:spPr>
      </p:pic>
      <p:pic>
        <p:nvPicPr>
          <p:cNvPr id="33800" name="Picture 8" descr="https://avatars.mds.yandex.net/i?id=e444a8be20e91b27426a7943f0b43d93-3986807-images-thumbs&amp;ref=rim&amp;n=33&amp;w=165&amp;h=150"/>
          <p:cNvPicPr>
            <a:picLocks noChangeAspect="1" noChangeArrowheads="1"/>
          </p:cNvPicPr>
          <p:nvPr/>
        </p:nvPicPr>
        <p:blipFill>
          <a:blip r:embed="rId5" cstate="print"/>
          <a:srcRect/>
          <a:stretch>
            <a:fillRect/>
          </a:stretch>
        </p:blipFill>
        <p:spPr bwMode="auto">
          <a:xfrm>
            <a:off x="6804249" y="0"/>
            <a:ext cx="2339752" cy="1412776"/>
          </a:xfrm>
          <a:prstGeom prst="rect">
            <a:avLst/>
          </a:prstGeom>
          <a:noFill/>
          <a:effectLst>
            <a:softEdge rad="1270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chemeClr val="bg2"/>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99592" y="188640"/>
            <a:ext cx="51125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all" dirty="0">
                <a:solidFill>
                  <a:srgbClr val="A22E41"/>
                </a:solidFill>
                <a:latin typeface="Times New Roman" pitchFamily="18" charset="0"/>
                <a:cs typeface="Times New Roman" pitchFamily="18" charset="0"/>
              </a:rPr>
              <a:t>«Социальная поддержка граждан»</a:t>
            </a:r>
          </a:p>
        </p:txBody>
      </p:sp>
      <p:sp>
        <p:nvSpPr>
          <p:cNvPr id="5" name="Прямоугольник 4"/>
          <p:cNvSpPr/>
          <p:nvPr/>
        </p:nvSpPr>
        <p:spPr>
          <a:xfrm>
            <a:off x="1259633" y="404665"/>
            <a:ext cx="4032448" cy="288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accent2">
                    <a:lumMod val="75000"/>
                  </a:schemeClr>
                </a:solidFill>
                <a:latin typeface="Times New Roman" pitchFamily="18" charset="0"/>
                <a:cs typeface="Times New Roman" pitchFamily="18" charset="0"/>
              </a:rPr>
              <a:t>Срок реализации:   </a:t>
            </a:r>
            <a:r>
              <a:rPr lang="ru-RU" sz="1400" b="1" i="1" dirty="0">
                <a:solidFill>
                  <a:schemeClr val="tx2">
                    <a:lumMod val="75000"/>
                  </a:schemeClr>
                </a:solidFill>
                <a:latin typeface="Times New Roman" pitchFamily="18" charset="0"/>
                <a:cs typeface="Times New Roman" pitchFamily="18" charset="0"/>
              </a:rPr>
              <a:t>2020-2024 годы</a:t>
            </a:r>
          </a:p>
        </p:txBody>
      </p:sp>
      <p:sp>
        <p:nvSpPr>
          <p:cNvPr id="7" name="Прямоугольник 6"/>
          <p:cNvSpPr/>
          <p:nvPr/>
        </p:nvSpPr>
        <p:spPr>
          <a:xfrm>
            <a:off x="251520" y="548680"/>
            <a:ext cx="6264696" cy="738664"/>
          </a:xfrm>
          <a:prstGeom prst="rect">
            <a:avLst/>
          </a:prstGeom>
        </p:spPr>
        <p:txBody>
          <a:bodyPr wrap="square">
            <a:spAutoFit/>
          </a:bodyPr>
          <a:lstStyle/>
          <a:p>
            <a:r>
              <a:rPr lang="ru-RU" sz="1200" b="1" i="1" dirty="0">
                <a:solidFill>
                  <a:srgbClr val="79071A"/>
                </a:solidFill>
                <a:latin typeface="Times New Roman" panose="02020603050405020304" pitchFamily="18" charset="0"/>
                <a:cs typeface="Times New Roman" pitchFamily="18" charset="0"/>
              </a:rPr>
              <a:t>Цель:  </a:t>
            </a:r>
            <a:r>
              <a:rPr lang="ru-RU" sz="1000" dirty="0">
                <a:latin typeface="Times New Roman" pitchFamily="18" charset="0"/>
                <a:cs typeface="Times New Roman" pitchFamily="18" charset="0"/>
              </a:rPr>
              <a:t>1) повышение доступности социального обслуживания населения и создание </a:t>
            </a:r>
          </a:p>
          <a:p>
            <a:r>
              <a:rPr lang="ru-RU" sz="1000" dirty="0">
                <a:latin typeface="Times New Roman" pitchFamily="18" charset="0"/>
                <a:cs typeface="Times New Roman" pitchFamily="18" charset="0"/>
              </a:rPr>
              <a:t>                   условий для роста благосостояния  граждан - получателей мер социальной поддержки, </a:t>
            </a:r>
          </a:p>
          <a:p>
            <a:r>
              <a:rPr lang="ru-RU" sz="1000" dirty="0">
                <a:latin typeface="Times New Roman" pitchFamily="18" charset="0"/>
                <a:cs typeface="Times New Roman" pitchFamily="18" charset="0"/>
              </a:rPr>
              <a:t>                     государственных социальных и трудовых гарантий;</a:t>
            </a:r>
          </a:p>
          <a:p>
            <a:r>
              <a:rPr lang="ru-RU" sz="1000" dirty="0">
                <a:latin typeface="Times New Roman" pitchFamily="18" charset="0"/>
                <a:cs typeface="Times New Roman" pitchFamily="18" charset="0"/>
              </a:rPr>
              <a:t>                          2) снижение немедицинского потребления наркотиков.</a:t>
            </a:r>
            <a:endParaRPr lang="ru-RU" sz="1000" dirty="0"/>
          </a:p>
        </p:txBody>
      </p:sp>
      <p:sp>
        <p:nvSpPr>
          <p:cNvPr id="8" name="Прямоугольник 7"/>
          <p:cNvSpPr/>
          <p:nvPr/>
        </p:nvSpPr>
        <p:spPr>
          <a:xfrm>
            <a:off x="179512" y="1340768"/>
            <a:ext cx="796244" cy="307777"/>
          </a:xfrm>
          <a:prstGeom prst="rect">
            <a:avLst/>
          </a:prstGeom>
        </p:spPr>
        <p:txBody>
          <a:bodyPr wrap="square">
            <a:spAutoFit/>
          </a:bodyPr>
          <a:lstStyle/>
          <a:p>
            <a:pPr algn="ctr"/>
            <a:r>
              <a:rPr lang="ru-RU" sz="1400" b="1" i="1" dirty="0">
                <a:ln w="1905"/>
                <a:solidFill>
                  <a:srgbClr val="A22E41"/>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400" i="1" dirty="0">
                <a:solidFill>
                  <a:srgbClr val="A22E41"/>
                </a:solidFill>
                <a:latin typeface="Times New Roman" pitchFamily="18" charset="0"/>
                <a:cs typeface="Times New Roman" pitchFamily="18" charset="0"/>
              </a:rPr>
              <a:t>:</a:t>
            </a:r>
          </a:p>
        </p:txBody>
      </p:sp>
      <p:graphicFrame>
        <p:nvGraphicFramePr>
          <p:cNvPr id="10" name="Таблица 9"/>
          <p:cNvGraphicFramePr>
            <a:graphicFrameLocks noGrp="1"/>
          </p:cNvGraphicFramePr>
          <p:nvPr>
            <p:extLst>
              <p:ext uri="{D42A27DB-BD31-4B8C-83A1-F6EECF244321}">
                <p14:modId xmlns:p14="http://schemas.microsoft.com/office/powerpoint/2010/main" val="658096353"/>
              </p:ext>
            </p:extLst>
          </p:nvPr>
        </p:nvGraphicFramePr>
        <p:xfrm>
          <a:off x="164774" y="3095293"/>
          <a:ext cx="8799715" cy="3358044"/>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5563691">
                  <a:extLst>
                    <a:ext uri="{9D8B030D-6E8A-4147-A177-3AD203B41FA5}">
                      <a16:colId xmlns:a16="http://schemas.microsoft.com/office/drawing/2014/main" val="20000"/>
                    </a:ext>
                  </a:extLst>
                </a:gridCol>
                <a:gridCol w="624496">
                  <a:extLst>
                    <a:ext uri="{9D8B030D-6E8A-4147-A177-3AD203B41FA5}">
                      <a16:colId xmlns:a16="http://schemas.microsoft.com/office/drawing/2014/main" val="20001"/>
                    </a:ext>
                  </a:extLst>
                </a:gridCol>
                <a:gridCol w="624496">
                  <a:extLst>
                    <a:ext uri="{9D8B030D-6E8A-4147-A177-3AD203B41FA5}">
                      <a16:colId xmlns:a16="http://schemas.microsoft.com/office/drawing/2014/main" val="730249415"/>
                    </a:ext>
                  </a:extLst>
                </a:gridCol>
                <a:gridCol w="624496">
                  <a:extLst>
                    <a:ext uri="{9D8B030D-6E8A-4147-A177-3AD203B41FA5}">
                      <a16:colId xmlns:a16="http://schemas.microsoft.com/office/drawing/2014/main" val="97849238"/>
                    </a:ext>
                  </a:extLst>
                </a:gridCol>
                <a:gridCol w="681268">
                  <a:extLst>
                    <a:ext uri="{9D8B030D-6E8A-4147-A177-3AD203B41FA5}">
                      <a16:colId xmlns:a16="http://schemas.microsoft.com/office/drawing/2014/main" val="20002"/>
                    </a:ext>
                  </a:extLst>
                </a:gridCol>
                <a:gridCol w="681268">
                  <a:extLst>
                    <a:ext uri="{9D8B030D-6E8A-4147-A177-3AD203B41FA5}">
                      <a16:colId xmlns:a16="http://schemas.microsoft.com/office/drawing/2014/main" val="3199237636"/>
                    </a:ext>
                  </a:extLst>
                </a:gridCol>
              </a:tblGrid>
              <a:tr h="299874">
                <a:tc>
                  <a:txBody>
                    <a:bodyPr/>
                    <a:lstStyle/>
                    <a:p>
                      <a:pPr algn="ctr"/>
                      <a:r>
                        <a:rPr lang="ru-RU" sz="1400" i="0" u="none" strike="noStrike" dirty="0">
                          <a:solidFill>
                            <a:srgbClr val="7030A0"/>
                          </a:solidFill>
                          <a:latin typeface="Times New Roman" pitchFamily="18" charset="0"/>
                          <a:cs typeface="Times New Roman" pitchFamily="18" charset="0"/>
                        </a:rPr>
                        <a:t>Целевые показатели  </a:t>
                      </a:r>
                      <a:r>
                        <a:rPr lang="ru-RU" sz="1400" i="0" dirty="0">
                          <a:solidFill>
                            <a:srgbClr val="7030A0"/>
                          </a:solidFill>
                          <a:latin typeface="Times New Roman" pitchFamily="18" charset="0"/>
                          <a:cs typeface="Times New Roman" pitchFamily="18" charset="0"/>
                        </a:rPr>
                        <a:t>реализации государственной программы</a:t>
                      </a:r>
                      <a:endParaRPr lang="ru-RU" sz="1400" b="1" i="0" dirty="0">
                        <a:solidFill>
                          <a:srgbClr val="7030A0"/>
                        </a:solidFill>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000" u="none" strike="noStrike" dirty="0">
                          <a:solidFill>
                            <a:srgbClr val="7030A0"/>
                          </a:solidFill>
                          <a:latin typeface="Times New Roman" pitchFamily="18" charset="0"/>
                          <a:cs typeface="Times New Roman" pitchFamily="18" charset="0"/>
                        </a:rPr>
                        <a:t>20</a:t>
                      </a:r>
                      <a:r>
                        <a:rPr lang="en-US" sz="1000" u="none" strike="noStrike" dirty="0">
                          <a:solidFill>
                            <a:srgbClr val="7030A0"/>
                          </a:solidFill>
                          <a:latin typeface="Times New Roman" pitchFamily="18" charset="0"/>
                          <a:cs typeface="Times New Roman" pitchFamily="18" charset="0"/>
                        </a:rPr>
                        <a:t>20</a:t>
                      </a:r>
                      <a:r>
                        <a:rPr lang="ru-RU" sz="1000" u="none" strike="noStrike" dirty="0">
                          <a:solidFill>
                            <a:srgbClr val="7030A0"/>
                          </a:solidFill>
                          <a:latin typeface="Times New Roman" pitchFamily="18" charset="0"/>
                          <a:cs typeface="Times New Roman" pitchFamily="18" charset="0"/>
                        </a:rPr>
                        <a:t> год (факт)</a:t>
                      </a:r>
                      <a:endParaRPr lang="ru-RU" sz="1000" b="1" i="0" u="none" strike="noStrike" dirty="0">
                        <a:solidFill>
                          <a:srgbClr val="7030A0"/>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000" b="1" i="0" u="none" strike="noStrike" dirty="0">
                          <a:solidFill>
                            <a:srgbClr val="7030A0"/>
                          </a:solidFill>
                          <a:latin typeface="Times New Roman" pitchFamily="18" charset="0"/>
                          <a:cs typeface="Times New Roman" pitchFamily="18" charset="0"/>
                        </a:rPr>
                        <a:t>20</a:t>
                      </a:r>
                      <a:r>
                        <a:rPr lang="en-US" sz="1000" b="1" i="0" u="none" strike="noStrike" dirty="0">
                          <a:solidFill>
                            <a:srgbClr val="7030A0"/>
                          </a:solidFill>
                          <a:latin typeface="Times New Roman" pitchFamily="18" charset="0"/>
                          <a:cs typeface="Times New Roman" pitchFamily="18" charset="0"/>
                        </a:rPr>
                        <a:t>21</a:t>
                      </a:r>
                      <a:r>
                        <a:rPr lang="ru-RU" sz="1000" b="1" i="0" u="none" strike="noStrike" dirty="0">
                          <a:solidFill>
                            <a:srgbClr val="7030A0"/>
                          </a:solidFill>
                          <a:latin typeface="Times New Roman" pitchFamily="18" charset="0"/>
                          <a:cs typeface="Times New Roman" pitchFamily="18" charset="0"/>
                        </a:rPr>
                        <a:t> год (план)</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000" b="1" i="0" u="none" strike="noStrike" dirty="0">
                          <a:solidFill>
                            <a:srgbClr val="7030A0"/>
                          </a:solidFill>
                          <a:latin typeface="Times New Roman" pitchFamily="18" charset="0"/>
                          <a:cs typeface="Times New Roman" pitchFamily="18" charset="0"/>
                        </a:rPr>
                        <a:t>202</a:t>
                      </a:r>
                      <a:r>
                        <a:rPr lang="en-US" sz="1000" b="1" i="0" u="none" strike="noStrike" dirty="0">
                          <a:solidFill>
                            <a:srgbClr val="7030A0"/>
                          </a:solidFill>
                          <a:latin typeface="Times New Roman" pitchFamily="18" charset="0"/>
                          <a:cs typeface="Times New Roman" pitchFamily="18" charset="0"/>
                        </a:rPr>
                        <a:t>2</a:t>
                      </a:r>
                      <a:r>
                        <a:rPr lang="ru-RU" sz="1000" b="1" i="0" u="none" strike="noStrike" dirty="0">
                          <a:solidFill>
                            <a:srgbClr val="7030A0"/>
                          </a:solidFill>
                          <a:latin typeface="Times New Roman" pitchFamily="18" charset="0"/>
                          <a:cs typeface="Times New Roman" pitchFamily="18" charset="0"/>
                        </a:rPr>
                        <a:t>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000" u="none" strike="noStrike" dirty="0">
                          <a:solidFill>
                            <a:srgbClr val="7030A0"/>
                          </a:solidFill>
                          <a:latin typeface="Times New Roman" pitchFamily="18" charset="0"/>
                          <a:cs typeface="Times New Roman" pitchFamily="18" charset="0"/>
                        </a:rPr>
                        <a:t>202</a:t>
                      </a:r>
                      <a:r>
                        <a:rPr lang="en-US" sz="1000" u="none" strike="noStrike" dirty="0">
                          <a:solidFill>
                            <a:srgbClr val="7030A0"/>
                          </a:solidFill>
                          <a:latin typeface="Times New Roman" pitchFamily="18" charset="0"/>
                          <a:cs typeface="Times New Roman" pitchFamily="18" charset="0"/>
                        </a:rPr>
                        <a:t>3</a:t>
                      </a:r>
                      <a:r>
                        <a:rPr lang="ru-RU" sz="1000" u="none" strike="noStrike" dirty="0">
                          <a:solidFill>
                            <a:srgbClr val="7030A0"/>
                          </a:solidFill>
                          <a:latin typeface="Times New Roman" pitchFamily="18" charset="0"/>
                          <a:cs typeface="Times New Roman" pitchFamily="18" charset="0"/>
                        </a:rPr>
                        <a:t> год</a:t>
                      </a:r>
                      <a:endParaRPr lang="ru-RU" sz="1000" b="1" i="0" u="none" strike="noStrike" dirty="0">
                        <a:solidFill>
                          <a:srgbClr val="7030A0"/>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000" b="1" i="0" u="none" strike="noStrike" dirty="0">
                          <a:solidFill>
                            <a:srgbClr val="7030A0"/>
                          </a:solidFill>
                          <a:latin typeface="Times New Roman" pitchFamily="18" charset="0"/>
                          <a:cs typeface="Times New Roman" pitchFamily="18" charset="0"/>
                        </a:rPr>
                        <a:t>202</a:t>
                      </a:r>
                      <a:r>
                        <a:rPr lang="en-US" sz="1000" b="1" i="0" u="none" strike="noStrike" dirty="0">
                          <a:solidFill>
                            <a:srgbClr val="7030A0"/>
                          </a:solidFill>
                          <a:latin typeface="Times New Roman" pitchFamily="18" charset="0"/>
                          <a:cs typeface="Times New Roman" pitchFamily="18" charset="0"/>
                        </a:rPr>
                        <a:t>4</a:t>
                      </a:r>
                      <a:r>
                        <a:rPr lang="ru-RU" sz="1000" b="1" i="0" u="none" strike="noStrike" dirty="0">
                          <a:solidFill>
                            <a:srgbClr val="7030A0"/>
                          </a:solidFill>
                          <a:latin typeface="Times New Roman" pitchFamily="18" charset="0"/>
                          <a:cs typeface="Times New Roman" pitchFamily="18" charset="0"/>
                        </a:rPr>
                        <a:t>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0"/>
                  </a:ext>
                </a:extLst>
              </a:tr>
              <a:tr h="705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800" baseline="0" dirty="0"/>
                        <a:t> </a:t>
                      </a:r>
                      <a:r>
                        <a:rPr lang="ru-RU" sz="1000" baseline="0" dirty="0">
                          <a:latin typeface="Times New Roman" pitchFamily="18" charset="0"/>
                          <a:cs typeface="Times New Roman" pitchFamily="18" charset="0"/>
                        </a:rPr>
                        <a:t>доля граждан, получивших социальные услуги в организациях социального обслуживания, находящихся в ведении Республики Адыгея, в общем числе граждан, обратившихся за получением социальных услуг в организации социального обслуживания, находящиеся в ведении Республики Адыгея</a:t>
                      </a:r>
                      <a:r>
                        <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99</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99</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99</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99</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99</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1"/>
                  </a:ext>
                </a:extLst>
              </a:tr>
              <a:tr h="3012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0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00" baseline="0" dirty="0">
                          <a:latin typeface="Times New Roman" pitchFamily="18" charset="0"/>
                          <a:cs typeface="Times New Roman" pitchFamily="18" charset="0"/>
                        </a:rPr>
                        <a:t>2) доля граждан, получивших социальную поддержку, предоставляемую семьям с детьми,  </a:t>
                      </a:r>
                    </a:p>
                    <a:p>
                      <a:pPr marL="0" marR="0" indent="0" algn="l" defTabSz="914400" rtl="0" eaLnBrk="1" fontAlgn="t" latinLnBrk="0" hangingPunct="1">
                        <a:lnSpc>
                          <a:spcPct val="100000"/>
                        </a:lnSpc>
                        <a:spcBef>
                          <a:spcPts val="0"/>
                        </a:spcBef>
                        <a:spcAft>
                          <a:spcPts val="0"/>
                        </a:spcAft>
                        <a:buClrTx/>
                        <a:buSzTx/>
                        <a:buFontTx/>
                        <a:buNone/>
                        <a:tabLst/>
                        <a:defRPr/>
                      </a:pPr>
                      <a:r>
                        <a:rPr lang="ru-RU" sz="1000" baseline="0" dirty="0">
                          <a:latin typeface="Times New Roman" pitchFamily="18" charset="0"/>
                          <a:cs typeface="Times New Roman" pitchFamily="18" charset="0"/>
                        </a:rPr>
                        <a:t>  к общему числу обратившихся</a:t>
                      </a:r>
                      <a:r>
                        <a:rPr lang="ru-RU" sz="1000" u="none" strike="noStrike" dirty="0">
                          <a:solidFill>
                            <a:schemeClr val="tx1"/>
                          </a:solidFill>
                          <a:latin typeface="Times New Roman" pitchFamily="18" charset="0"/>
                          <a:cs typeface="Times New Roman" pitchFamily="18" charset="0"/>
                        </a:rPr>
                        <a:t>, %</a:t>
                      </a:r>
                      <a:endParaRPr lang="ru-RU" sz="1000" b="0" i="0" u="none" strike="noStrike" dirty="0">
                        <a:solidFill>
                          <a:schemeClr val="tx1"/>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60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70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80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80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80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2"/>
                  </a:ext>
                </a:extLst>
              </a:tr>
              <a:tr h="293900">
                <a:tc>
                  <a:txBody>
                    <a:bodyPr/>
                    <a:lstStyle/>
                    <a:p>
                      <a:r>
                        <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1000" baseline="0" dirty="0">
                          <a:latin typeface="Times New Roman" pitchFamily="18" charset="0"/>
                          <a:cs typeface="Times New Roman" pitchFamily="18" charset="0"/>
                        </a:rPr>
                        <a:t>доля населения, имеющего доходы ниже величины прожиточного минимума в общей численности населения Республики Адыгея</a:t>
                      </a:r>
                      <a:r>
                        <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13,4</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12,5</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11,7</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11,0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10,3</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3"/>
                  </a:ext>
                </a:extLst>
              </a:tr>
              <a:tr h="293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a:latin typeface="Times New Roman" pitchFamily="18" charset="0"/>
                          <a:cs typeface="Times New Roman" pitchFamily="18" charset="0"/>
                        </a:rPr>
                        <a:t>4) удельный вес работников, занятых во вредных и (или) опасных условиях труда, от общей численности работников ,%</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20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20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20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19</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19</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4"/>
                  </a:ext>
                </a:extLst>
              </a:tr>
              <a:tr h="440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a:latin typeface="Times New Roman" pitchFamily="18" charset="0"/>
                          <a:cs typeface="Times New Roman" pitchFamily="18" charset="0"/>
                        </a:rPr>
                        <a:t>5) доля граждан, удовлетворенных качеством предоставления государственных и муниципальных услуг в государственном бюджетном учреждении Республики Адыгея «Многофункциональный центр предоставления государственных и муниципальных услуг»,%</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91</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92</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93</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94</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95</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5"/>
                  </a:ext>
                </a:extLst>
              </a:tr>
              <a:tr h="174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a:latin typeface="Times New Roman" pitchFamily="18" charset="0"/>
                          <a:cs typeface="Times New Roman" pitchFamily="18" charset="0"/>
                        </a:rPr>
                        <a:t>6) доля исполнения мероприятий государственной программы и подпрограмм, %</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85</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 85</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85</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85</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just">
                        <a:spcAft>
                          <a:spcPts val="0"/>
                        </a:spcAft>
                      </a:pPr>
                      <a:r>
                        <a:rPr lang="ru-RU" sz="1000" baseline="0" dirty="0">
                          <a:solidFill>
                            <a:schemeClr val="tx1"/>
                          </a:solidFill>
                          <a:effectLst/>
                          <a:latin typeface="Times New Roman" pitchFamily="18" charset="0"/>
                          <a:ea typeface="Times New Roman" panose="02020603050405020304" pitchFamily="18" charset="0"/>
                          <a:cs typeface="Times New Roman" pitchFamily="18" charset="0"/>
                        </a:rPr>
                        <a:t>      85</a:t>
                      </a:r>
                      <a:endParaRPr lang="ru-RU" sz="1000" dirty="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6"/>
                  </a:ext>
                </a:extLst>
              </a:tr>
              <a:tr h="293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a:latin typeface="Times New Roman" pitchFamily="18" charset="0"/>
                          <a:cs typeface="Times New Roman" pitchFamily="18" charset="0"/>
                        </a:rPr>
                        <a:t>7) количество социально ориентированных некоммерческих организаций, получивших государственную поддержку, %</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8</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8</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9</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just">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      11</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7"/>
                  </a:ext>
                </a:extLst>
              </a:tr>
              <a:tr h="411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a:latin typeface="Times New Roman" pitchFamily="18" charset="0"/>
                          <a:cs typeface="Times New Roman" pitchFamily="18" charset="0"/>
                        </a:rPr>
                        <a:t>8) доля больных наркоманией, прошедших лечение и реабилитацию, длительность ремиссии у которых составляет не менее 2 лет, по отношению к общему числу больных наркоманией, прошедших лечение и реабилитацию, %</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100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100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100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100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just">
                        <a:spcAft>
                          <a:spcPts val="0"/>
                        </a:spcAft>
                      </a:pPr>
                      <a:r>
                        <a:rPr lang="ru-RU" sz="1000" dirty="0">
                          <a:solidFill>
                            <a:schemeClr val="tx1"/>
                          </a:solidFill>
                          <a:effectLst/>
                          <a:latin typeface="Times New Roman" pitchFamily="18" charset="0"/>
                          <a:ea typeface="Times New Roman" panose="02020603050405020304" pitchFamily="18" charset="0"/>
                          <a:cs typeface="Times New Roman" pitchFamily="18" charset="0"/>
                        </a:rPr>
                        <a:t>     100</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8"/>
                  </a:ext>
                </a:extLst>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3439609837"/>
              </p:ext>
            </p:extLst>
          </p:nvPr>
        </p:nvGraphicFramePr>
        <p:xfrm>
          <a:off x="6084168" y="1844824"/>
          <a:ext cx="2808311" cy="1152128"/>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1095927">
                  <a:extLst>
                    <a:ext uri="{9D8B030D-6E8A-4147-A177-3AD203B41FA5}">
                      <a16:colId xmlns:a16="http://schemas.microsoft.com/office/drawing/2014/main" val="619754398"/>
                    </a:ext>
                  </a:extLst>
                </a:gridCol>
                <a:gridCol w="821945">
                  <a:extLst>
                    <a:ext uri="{9D8B030D-6E8A-4147-A177-3AD203B41FA5}">
                      <a16:colId xmlns:a16="http://schemas.microsoft.com/office/drawing/2014/main" val="20000"/>
                    </a:ext>
                  </a:extLst>
                </a:gridCol>
                <a:gridCol w="890439">
                  <a:extLst>
                    <a:ext uri="{9D8B030D-6E8A-4147-A177-3AD203B41FA5}">
                      <a16:colId xmlns:a16="http://schemas.microsoft.com/office/drawing/2014/main" val="20001"/>
                    </a:ext>
                  </a:extLst>
                </a:gridCol>
              </a:tblGrid>
              <a:tr h="474450">
                <a:tc gridSpan="3">
                  <a:txBody>
                    <a:bodyPr/>
                    <a:lstStyle/>
                    <a:p>
                      <a:pPr algn="ctr" fontAlgn="b"/>
                      <a:r>
                        <a:rPr lang="ru-RU" sz="1100" b="1" i="0" u="none" strike="noStrike" dirty="0">
                          <a:solidFill>
                            <a:schemeClr val="bg1"/>
                          </a:solidFill>
                          <a:latin typeface="Times New Roman" pitchFamily="18" charset="0"/>
                          <a:cs typeface="Times New Roman" pitchFamily="18" charset="0"/>
                        </a:rPr>
                        <a:t>Объем</a:t>
                      </a:r>
                      <a:r>
                        <a:rPr lang="ru-RU" sz="1100" b="1" i="0" u="none" strike="noStrike" baseline="0" dirty="0">
                          <a:solidFill>
                            <a:schemeClr val="bg1"/>
                          </a:solidFill>
                          <a:latin typeface="Times New Roman" pitchFamily="18" charset="0"/>
                          <a:cs typeface="Times New Roman" pitchFamily="18" charset="0"/>
                        </a:rPr>
                        <a:t> финансирования гос. программы, тыс. руб.</a:t>
                      </a:r>
                      <a:endParaRPr lang="ru-RU" sz="1100" b="1" i="0" u="none" strike="noStrike" dirty="0">
                        <a:solidFill>
                          <a:schemeClr val="bg1"/>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hMerge="1">
                  <a:txBody>
                    <a:bodyPr/>
                    <a:lstStyle/>
                    <a:p>
                      <a:pPr algn="ctr" fontAlgn="b"/>
                      <a:endParaRPr lang="ru-RU" sz="1000" b="1" i="0" u="none" strike="noStrike" dirty="0">
                        <a:solidFill>
                          <a:schemeClr val="accent4">
                            <a:lumMod val="50000"/>
                          </a:schemeClr>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ru-RU" sz="1000" b="1" i="0" u="none" strike="noStrike" dirty="0">
                        <a:solidFill>
                          <a:schemeClr val="accent4">
                            <a:lumMod val="50000"/>
                          </a:schemeClr>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6598">
                <a:tc>
                  <a:txBody>
                    <a:bodyPr/>
                    <a:lstStyle/>
                    <a:p>
                      <a:pPr algn="ctr" fontAlgn="b"/>
                      <a:r>
                        <a:rPr lang="ru-RU" sz="1200" b="1" i="0" u="none" strike="noStrike" dirty="0">
                          <a:solidFill>
                            <a:schemeClr val="bg1"/>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00CC"/>
                    </a:solidFill>
                  </a:tcPr>
                </a:tc>
                <a:tc>
                  <a:txBody>
                    <a:bodyPr/>
                    <a:lstStyle/>
                    <a:p>
                      <a:pPr algn="ctr" fontAlgn="b"/>
                      <a:r>
                        <a:rPr lang="ru-RU" sz="1200" b="1" u="none" strike="noStrike" dirty="0">
                          <a:solidFill>
                            <a:schemeClr val="bg1"/>
                          </a:solidFill>
                          <a:latin typeface="Times New Roman" pitchFamily="18" charset="0"/>
                          <a:cs typeface="Times New Roman" pitchFamily="18" charset="0"/>
                        </a:rPr>
                        <a:t>2023 год</a:t>
                      </a:r>
                      <a:endParaRPr lang="ru-RU" sz="1200" b="1" i="0" u="none" strike="noStrike" dirty="0">
                        <a:solidFill>
                          <a:schemeClr val="bg1"/>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00CC"/>
                    </a:solidFill>
                  </a:tcPr>
                </a:tc>
                <a:tc>
                  <a:txBody>
                    <a:bodyPr/>
                    <a:lstStyle/>
                    <a:p>
                      <a:pPr algn="ctr" fontAlgn="b"/>
                      <a:r>
                        <a:rPr lang="ru-RU" sz="1200" b="1" u="none" strike="noStrike" dirty="0">
                          <a:solidFill>
                            <a:schemeClr val="bg1"/>
                          </a:solidFill>
                          <a:latin typeface="Times New Roman" pitchFamily="18" charset="0"/>
                          <a:cs typeface="Times New Roman" pitchFamily="18" charset="0"/>
                        </a:rPr>
                        <a:t>2024 год</a:t>
                      </a:r>
                      <a:endParaRPr lang="ru-RU" sz="1200" b="1" i="0" u="none" strike="noStrike" dirty="0">
                        <a:solidFill>
                          <a:schemeClr val="bg1"/>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00CC"/>
                    </a:solidFill>
                  </a:tcPr>
                </a:tc>
                <a:extLst>
                  <a:ext uri="{0D108BD9-81ED-4DB2-BD59-A6C34878D82A}">
                    <a16:rowId xmlns:a16="http://schemas.microsoft.com/office/drawing/2014/main" val="10001"/>
                  </a:ext>
                </a:extLst>
              </a:tr>
              <a:tr h="351080">
                <a:tc>
                  <a:txBody>
                    <a:bodyPr/>
                    <a:lstStyle/>
                    <a:p>
                      <a:pPr algn="ctr" fontAlgn="b"/>
                      <a:r>
                        <a:rPr lang="ru-RU" sz="1200" b="1" i="0" u="none" strike="noStrike" dirty="0">
                          <a:solidFill>
                            <a:schemeClr val="bg1"/>
                          </a:solidFill>
                          <a:latin typeface="Times New Roman"/>
                        </a:rPr>
                        <a:t>5021231,3</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algn="ctr" fontAlgn="b"/>
                      <a:r>
                        <a:rPr lang="ru-RU" sz="1200" b="1" i="0" u="none" strike="noStrike" dirty="0">
                          <a:solidFill>
                            <a:schemeClr val="bg1"/>
                          </a:solidFill>
                          <a:latin typeface="Times New Roman"/>
                        </a:rPr>
                        <a:t>4923388,3</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algn="ctr" fontAlgn="b"/>
                      <a:r>
                        <a:rPr lang="ru-RU" sz="1200" b="1" i="0" u="none" strike="noStrike" dirty="0">
                          <a:solidFill>
                            <a:schemeClr val="bg1"/>
                          </a:solidFill>
                          <a:latin typeface="Times New Roman"/>
                        </a:rPr>
                        <a:t>4923466,8</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3399"/>
                    </a:solidFill>
                  </a:tcPr>
                </a:tc>
                <a:extLst>
                  <a:ext uri="{0D108BD9-81ED-4DB2-BD59-A6C34878D82A}">
                    <a16:rowId xmlns:a16="http://schemas.microsoft.com/office/drawing/2014/main" val="10002"/>
                  </a:ext>
                </a:extLst>
              </a:tr>
            </a:tbl>
          </a:graphicData>
        </a:graphic>
      </p:graphicFrame>
      <p:sp>
        <p:nvSpPr>
          <p:cNvPr id="12" name="Прямоугольник 11"/>
          <p:cNvSpPr/>
          <p:nvPr/>
        </p:nvSpPr>
        <p:spPr>
          <a:xfrm>
            <a:off x="251520" y="0"/>
            <a:ext cx="6408712"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3"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13" name="Номер слайда 14"/>
          <p:cNvSpPr>
            <a:spLocks noGrp="1"/>
          </p:cNvSpPr>
          <p:nvPr>
            <p:ph type="sldNum" sz="quarter" idx="12"/>
          </p:nvPr>
        </p:nvSpPr>
        <p:spPr>
          <a:xfrm>
            <a:off x="8748464" y="6592267"/>
            <a:ext cx="395536" cy="293117"/>
          </a:xfrm>
        </p:spPr>
        <p:txBody>
          <a:bodyPr/>
          <a:lstStyle/>
          <a:p>
            <a:fld id="{562CBC98-693A-43E0-9527-6DBA59A2138E}" type="slidenum">
              <a:rPr lang="ru-RU" sz="1100" smtClean="0">
                <a:solidFill>
                  <a:schemeClr val="tx1"/>
                </a:solidFill>
                <a:latin typeface="Times New Roman" pitchFamily="18" charset="0"/>
                <a:cs typeface="Times New Roman" pitchFamily="18" charset="0"/>
              </a:rPr>
              <a:pPr/>
              <a:t>41</a:t>
            </a:fld>
            <a:endParaRPr lang="ru-RU" sz="1100" dirty="0">
              <a:solidFill>
                <a:schemeClr val="tx1"/>
              </a:solidFill>
              <a:latin typeface="Times New Roman" pitchFamily="18" charset="0"/>
              <a:cs typeface="Times New Roman" pitchFamily="18" charset="0"/>
            </a:endParaRPr>
          </a:p>
        </p:txBody>
      </p:sp>
      <p:pic>
        <p:nvPicPr>
          <p:cNvPr id="2050" name="Picture 2" descr="Смотреть исходное изображение"/>
          <p:cNvPicPr>
            <a:picLocks noChangeAspect="1" noChangeArrowheads="1"/>
          </p:cNvPicPr>
          <p:nvPr/>
        </p:nvPicPr>
        <p:blipFill>
          <a:blip r:embed="rId4" cstate="print"/>
          <a:srcRect/>
          <a:stretch>
            <a:fillRect/>
          </a:stretch>
        </p:blipFill>
        <p:spPr bwMode="auto">
          <a:xfrm>
            <a:off x="6012160" y="0"/>
            <a:ext cx="2944961" cy="1792798"/>
          </a:xfrm>
          <a:prstGeom prst="rect">
            <a:avLst/>
          </a:prstGeom>
          <a:solidFill>
            <a:schemeClr val="accent1">
              <a:tint val="20000"/>
              <a:alpha val="76000"/>
            </a:schemeClr>
          </a:solidFill>
          <a:effectLst>
            <a:softEdge rad="63500"/>
          </a:effectLst>
        </p:spPr>
      </p:pic>
      <p:sp>
        <p:nvSpPr>
          <p:cNvPr id="14" name="Прямоугольник 13">
            <a:extLst>
              <a:ext uri="{FF2B5EF4-FFF2-40B4-BE49-F238E27FC236}">
                <a16:creationId xmlns:a16="http://schemas.microsoft.com/office/drawing/2014/main" id="{4D6D9286-0110-49EB-89F0-4A59F8904C5B}"/>
              </a:ext>
            </a:extLst>
          </p:cNvPr>
          <p:cNvSpPr/>
          <p:nvPr/>
        </p:nvSpPr>
        <p:spPr>
          <a:xfrm>
            <a:off x="-252536" y="6525344"/>
            <a:ext cx="691276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i="1" dirty="0">
              <a:solidFill>
                <a:schemeClr val="tx2">
                  <a:lumMod val="75000"/>
                </a:schemeClr>
              </a:solidFill>
              <a:latin typeface="Times New Roman" pitchFamily="18" charset="0"/>
              <a:cs typeface="Times New Roman" pitchFamily="18" charset="0"/>
            </a:endParaRPr>
          </a:p>
        </p:txBody>
      </p:sp>
      <p:graphicFrame>
        <p:nvGraphicFramePr>
          <p:cNvPr id="2" name="Таблица 1">
            <a:extLst>
              <a:ext uri="{FF2B5EF4-FFF2-40B4-BE49-F238E27FC236}">
                <a16:creationId xmlns:a16="http://schemas.microsoft.com/office/drawing/2014/main" id="{07936CC4-5B54-4060-B013-F252360B8C51}"/>
              </a:ext>
            </a:extLst>
          </p:cNvPr>
          <p:cNvGraphicFramePr>
            <a:graphicFrameLocks noGrp="1"/>
          </p:cNvGraphicFramePr>
          <p:nvPr>
            <p:extLst>
              <p:ext uri="{D42A27DB-BD31-4B8C-83A1-F6EECF244321}">
                <p14:modId xmlns:p14="http://schemas.microsoft.com/office/powerpoint/2010/main" val="2235403139"/>
              </p:ext>
            </p:extLst>
          </p:nvPr>
        </p:nvGraphicFramePr>
        <p:xfrm>
          <a:off x="251520" y="1268759"/>
          <a:ext cx="5686018" cy="1828800"/>
        </p:xfrm>
        <a:graphic>
          <a:graphicData uri="http://schemas.openxmlformats.org/drawingml/2006/table">
            <a:tbl>
              <a:tblPr>
                <a:tableStyleId>{5C22544A-7EE6-4342-B048-85BDC9FD1C3A}</a:tableStyleId>
              </a:tblPr>
              <a:tblGrid>
                <a:gridCol w="5686018">
                  <a:extLst>
                    <a:ext uri="{9D8B030D-6E8A-4147-A177-3AD203B41FA5}">
                      <a16:colId xmlns:a16="http://schemas.microsoft.com/office/drawing/2014/main" val="3960889758"/>
                    </a:ext>
                  </a:extLst>
                </a:gridCol>
              </a:tblGrid>
              <a:tr h="1800201">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1)  обеспечение потребностей граждан в социальном обслуживании;</a:t>
                      </a:r>
                    </a:p>
                    <a:p>
                      <a:pPr algn="just">
                        <a:spcAft>
                          <a:spcPts val="0"/>
                        </a:spcAft>
                      </a:pPr>
                      <a:r>
                        <a:rPr lang="ru-RU" sz="1000" dirty="0">
                          <a:effectLst/>
                          <a:latin typeface="Times New Roman" panose="02020603050405020304" pitchFamily="18" charset="0"/>
                          <a:cs typeface="Times New Roman" panose="02020603050405020304" pitchFamily="18" charset="0"/>
                        </a:rPr>
                        <a:t>2) создание благоприятных условий для жизнедеятельности семьи, функционирования института семьи, рождения детей;</a:t>
                      </a:r>
                    </a:p>
                    <a:p>
                      <a:pPr algn="just">
                        <a:spcAft>
                          <a:spcPts val="0"/>
                        </a:spcAft>
                      </a:pPr>
                      <a:r>
                        <a:rPr lang="ru-RU" sz="1000" dirty="0">
                          <a:effectLst/>
                          <a:latin typeface="Times New Roman" panose="02020603050405020304" pitchFamily="18" charset="0"/>
                          <a:cs typeface="Times New Roman" panose="02020603050405020304" pitchFamily="18" charset="0"/>
                        </a:rPr>
                        <a:t>3)</a:t>
                      </a:r>
                      <a:r>
                        <a:rPr lang="ru-RU" sz="1000" baseline="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реализация мер, направленных на профилактику производственного травматизма и профессиональной заболеваемости;</a:t>
                      </a:r>
                    </a:p>
                    <a:p>
                      <a:pPr algn="just">
                        <a:spcAft>
                          <a:spcPts val="0"/>
                        </a:spcAft>
                      </a:pPr>
                      <a:r>
                        <a:rPr lang="ru-RU" sz="1000" dirty="0">
                          <a:effectLst/>
                          <a:latin typeface="Times New Roman" panose="02020603050405020304" pitchFamily="18" charset="0"/>
                          <a:cs typeface="Times New Roman" panose="02020603050405020304" pitchFamily="18" charset="0"/>
                        </a:rPr>
                        <a:t>4) выполнение обязательств государства по социальной поддержке граждан;</a:t>
                      </a:r>
                    </a:p>
                    <a:p>
                      <a:pPr algn="just">
                        <a:spcAft>
                          <a:spcPts val="0"/>
                        </a:spcAft>
                      </a:pPr>
                      <a:r>
                        <a:rPr lang="ru-RU" sz="1000" dirty="0">
                          <a:effectLst/>
                          <a:latin typeface="Times New Roman" panose="02020603050405020304" pitchFamily="18" charset="0"/>
                          <a:cs typeface="Times New Roman" panose="02020603050405020304" pitchFamily="18" charset="0"/>
                        </a:rPr>
                        <a:t>5) улучшение качества и доступности оказания государственных услуг многофункциональными центрами предоставления государственных и муниципальных услуг;</a:t>
                      </a:r>
                    </a:p>
                    <a:p>
                      <a:pPr algn="just">
                        <a:spcAft>
                          <a:spcPts val="0"/>
                        </a:spcAft>
                      </a:pPr>
                      <a:r>
                        <a:rPr lang="ru-RU" sz="1000" dirty="0">
                          <a:effectLst/>
                          <a:latin typeface="Times New Roman" panose="02020603050405020304" pitchFamily="18" charset="0"/>
                          <a:cs typeface="Times New Roman" panose="02020603050405020304" pitchFamily="18" charset="0"/>
                        </a:rPr>
                        <a:t>6) создание условий для обеспечения реализации государственной программы;</a:t>
                      </a:r>
                    </a:p>
                    <a:p>
                      <a:r>
                        <a:rPr lang="ru-RU" sz="1000" dirty="0">
                          <a:effectLst/>
                          <a:latin typeface="Times New Roman" panose="02020603050405020304" pitchFamily="18" charset="0"/>
                          <a:cs typeface="Times New Roman" panose="02020603050405020304" pitchFamily="18" charset="0"/>
                        </a:rPr>
                        <a:t>7)</a:t>
                      </a:r>
                      <a:r>
                        <a:rPr lang="ru-RU" sz="1000" baseline="0" dirty="0">
                          <a:effectLst/>
                          <a:latin typeface="Times New Roman" panose="02020603050405020304" pitchFamily="18" charset="0"/>
                          <a:cs typeface="Times New Roman" panose="02020603050405020304" pitchFamily="18" charset="0"/>
                        </a:rPr>
                        <a:t> </a:t>
                      </a:r>
                      <a:r>
                        <a:rPr lang="ru-RU" sz="1000" baseline="0" dirty="0">
                          <a:latin typeface="Times New Roman" pitchFamily="18" charset="0"/>
                          <a:cs typeface="Times New Roman" pitchFamily="18" charset="0"/>
                        </a:rPr>
                        <a:t>расширение участия социально ориентированных некоммерческих организаций в решении социальных вопросов;</a:t>
                      </a:r>
                    </a:p>
                    <a:p>
                      <a:r>
                        <a:rPr lang="ru-RU" sz="1000" baseline="0" dirty="0">
                          <a:latin typeface="Times New Roman" pitchFamily="18" charset="0"/>
                          <a:cs typeface="Times New Roman" pitchFamily="18" charset="0"/>
                        </a:rPr>
                        <a:t>8) снижение уровня незаконного потребления наркотиков жителями республики.</a:t>
                      </a:r>
                      <a:endParaRPr lang="ru-RU" sz="1800" baseline="0" dirty="0"/>
                    </a:p>
                  </a:txBody>
                  <a:tcPr marL="68580" marR="68580" marT="0" marB="0"/>
                </a:tc>
                <a:extLst>
                  <a:ext uri="{0D108BD9-81ED-4DB2-BD59-A6C34878D82A}">
                    <a16:rowId xmlns:a16="http://schemas.microsoft.com/office/drawing/2014/main" val="2486823675"/>
                  </a:ext>
                </a:extLst>
              </a:tr>
            </a:tbl>
          </a:graphicData>
        </a:graphic>
      </p:graphicFrame>
      <p:pic>
        <p:nvPicPr>
          <p:cNvPr id="6" name="Рисунок 5">
            <a:extLst>
              <a:ext uri="{FF2B5EF4-FFF2-40B4-BE49-F238E27FC236}">
                <a16:creationId xmlns:a16="http://schemas.microsoft.com/office/drawing/2014/main" id="{871E7DED-7FA2-4F7C-A7FE-9776668AFF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06" y="54297"/>
            <a:ext cx="887760" cy="638399"/>
          </a:xfrm>
          <a:prstGeom prst="rect">
            <a:avLst/>
          </a:prstGeom>
          <a:effectLst>
            <a:softEdge rad="190500"/>
          </a:effectLst>
        </p:spPr>
      </p:pic>
      <p:sp>
        <p:nvSpPr>
          <p:cNvPr id="17" name="Прямоугольник 16"/>
          <p:cNvSpPr/>
          <p:nvPr/>
        </p:nvSpPr>
        <p:spPr>
          <a:xfrm>
            <a:off x="611560" y="6525344"/>
            <a:ext cx="72728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2">
                    <a:lumMod val="75000"/>
                  </a:schemeClr>
                </a:solidFill>
                <a:latin typeface="Times New Roman" pitchFamily="18" charset="0"/>
                <a:cs typeface="Times New Roman" pitchFamily="18" charset="0"/>
              </a:rPr>
              <a:t>Ответственный исполнитель ГП РА</a:t>
            </a:r>
            <a:r>
              <a:rPr lang="ru-RU" sz="1000" b="1" i="1" dirty="0">
                <a:solidFill>
                  <a:schemeClr val="tx2">
                    <a:lumMod val="75000"/>
                  </a:schemeClr>
                </a:solidFill>
                <a:latin typeface="Times New Roman" pitchFamily="18" charset="0"/>
                <a:cs typeface="Times New Roman" pitchFamily="18" charset="0"/>
              </a:rPr>
              <a:t>:   </a:t>
            </a:r>
            <a:r>
              <a:rPr lang="ru-RU" sz="1000" i="1" dirty="0">
                <a:solidFill>
                  <a:schemeClr val="tx2">
                    <a:lumMod val="75000"/>
                  </a:schemeClr>
                </a:solidFill>
                <a:latin typeface="Times New Roman" pitchFamily="18" charset="0"/>
                <a:cs typeface="Times New Roman" pitchFamily="18" charset="0"/>
              </a:rPr>
              <a:t>Министерство труда и социального развития Республики Адыгея  </a:t>
            </a:r>
            <a:endParaRPr lang="ru-RU" sz="1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chemeClr val="bg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803897" y="222767"/>
            <a:ext cx="3384376" cy="338554"/>
          </a:xfrm>
          <a:prstGeom prst="rect">
            <a:avLst/>
          </a:prstGeom>
        </p:spPr>
        <p:txBody>
          <a:bodyPr wrap="square">
            <a:spAutoFit/>
          </a:bodyPr>
          <a:lstStyle/>
          <a:p>
            <a:pPr algn="ctr"/>
            <a:r>
              <a:rPr lang="ru-RU" sz="1600" cap="all"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«Доступная среда»</a:t>
            </a:r>
          </a:p>
        </p:txBody>
      </p:sp>
      <p:sp>
        <p:nvSpPr>
          <p:cNvPr id="3" name="Прямоугольник 2"/>
          <p:cNvSpPr/>
          <p:nvPr/>
        </p:nvSpPr>
        <p:spPr>
          <a:xfrm>
            <a:off x="2591780" y="537944"/>
            <a:ext cx="38884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200" b="1" i="1" dirty="0">
                <a:solidFill>
                  <a:srgbClr val="FF0000"/>
                </a:solidFill>
                <a:latin typeface="Times New Roman" pitchFamily="18" charset="0"/>
                <a:cs typeface="Times New Roman" pitchFamily="18" charset="0"/>
              </a:rPr>
              <a:t>2016-2025 годы</a:t>
            </a:r>
          </a:p>
        </p:txBody>
      </p:sp>
      <p:sp>
        <p:nvSpPr>
          <p:cNvPr id="4" name="Прямоугольник 3"/>
          <p:cNvSpPr/>
          <p:nvPr/>
        </p:nvSpPr>
        <p:spPr>
          <a:xfrm>
            <a:off x="107504" y="764704"/>
            <a:ext cx="6480720" cy="600164"/>
          </a:xfrm>
          <a:prstGeom prst="rect">
            <a:avLst/>
          </a:prstGeom>
        </p:spPr>
        <p:txBody>
          <a:bodyPr wrap="square">
            <a:spAutoFit/>
          </a:bodyPr>
          <a:lstStyle/>
          <a:p>
            <a:pPr algn="just"/>
            <a:r>
              <a:rPr lang="ru-RU" sz="1100" b="1" dirty="0">
                <a:solidFill>
                  <a:schemeClr val="accent5">
                    <a:lumMod val="75000"/>
                  </a:schemeClr>
                </a:solidFill>
                <a:latin typeface="Times New Roman" pitchFamily="18" charset="0"/>
                <a:cs typeface="Times New Roman" pitchFamily="18" charset="0"/>
              </a:rPr>
              <a:t>ЦЕЛЬ: </a:t>
            </a:r>
            <a:r>
              <a:rPr lang="ru-RU" sz="1100" dirty="0">
                <a:latin typeface="Times New Roman" pitchFamily="18" charset="0"/>
                <a:cs typeface="Times New Roman" pitchFamily="18" charset="0"/>
              </a:rPr>
              <a:t>повышение уровня доступности приоритетных объектов и услуг в приоритетных сферах жизнедеятельности инвалидов и других </a:t>
            </a:r>
            <a:r>
              <a:rPr lang="ru-RU" sz="1100" dirty="0" err="1">
                <a:latin typeface="Times New Roman" pitchFamily="18" charset="0"/>
                <a:cs typeface="Times New Roman" pitchFamily="18" charset="0"/>
              </a:rPr>
              <a:t>маломобильных</a:t>
            </a:r>
            <a:r>
              <a:rPr lang="ru-RU" sz="1100" dirty="0">
                <a:latin typeface="Times New Roman" pitchFamily="18" charset="0"/>
                <a:cs typeface="Times New Roman" pitchFamily="18" charset="0"/>
              </a:rPr>
              <a:t> групп населения (людей, испытывающих затруднения при самостоятельном передвижении, получении услуг, необходимой информации) (МГН).</a:t>
            </a:r>
          </a:p>
        </p:txBody>
      </p:sp>
      <p:sp>
        <p:nvSpPr>
          <p:cNvPr id="5" name="Прямоугольник 4"/>
          <p:cNvSpPr/>
          <p:nvPr/>
        </p:nvSpPr>
        <p:spPr>
          <a:xfrm>
            <a:off x="107504" y="1556792"/>
            <a:ext cx="8856984" cy="861774"/>
          </a:xfrm>
          <a:prstGeom prst="rect">
            <a:avLst/>
          </a:prstGeom>
        </p:spPr>
        <p:txBody>
          <a:bodyPr wrap="square">
            <a:spAutoFit/>
          </a:bodyPr>
          <a:lstStyle/>
          <a:p>
            <a:pPr algn="just"/>
            <a:r>
              <a:rPr lang="ru-RU" sz="1000" dirty="0">
                <a:latin typeface="Times New Roman" pitchFamily="18" charset="0"/>
                <a:cs typeface="Times New Roman" pitchFamily="18" charset="0"/>
              </a:rPr>
              <a:t>1) формирование условий для просвещенности граждан в вопросах инвалидности и устранения </a:t>
            </a:r>
            <a:r>
              <a:rPr lang="ru-RU" sz="1000" dirty="0" err="1">
                <a:latin typeface="Times New Roman" pitchFamily="18" charset="0"/>
                <a:cs typeface="Times New Roman" pitchFamily="18" charset="0"/>
              </a:rPr>
              <a:t>отношенческих</a:t>
            </a:r>
            <a:r>
              <a:rPr lang="ru-RU" sz="1000" dirty="0">
                <a:latin typeface="Times New Roman" pitchFamily="18" charset="0"/>
                <a:cs typeface="Times New Roman" pitchFamily="18" charset="0"/>
              </a:rPr>
              <a:t> барьеров;</a:t>
            </a:r>
          </a:p>
          <a:p>
            <a:pPr algn="just"/>
            <a:r>
              <a:rPr lang="ru-RU" sz="1000" dirty="0">
                <a:latin typeface="Times New Roman" pitchFamily="18" charset="0"/>
                <a:cs typeface="Times New Roman" pitchFamily="18" charset="0"/>
              </a:rPr>
              <a:t>2) оценка состояния доступности приоритетных объектов и услуг и формирование нормативной правовой и методической базы по обеспечению доступности приоритетных объектов и услуг в приоритетных сферах жизнедеятельности инвалидов и других МГН;</a:t>
            </a:r>
          </a:p>
          <a:p>
            <a:pPr algn="just"/>
            <a:r>
              <a:rPr lang="ru-RU" sz="1000" dirty="0">
                <a:latin typeface="Times New Roman" pitchFamily="18" charset="0"/>
                <a:cs typeface="Times New Roman" pitchFamily="18" charset="0"/>
              </a:rPr>
              <a:t>3) формирование условий для беспрепятственного доступа инвалидов и других МГН к приоритетным объектам и услугам в сфере социальной защиты, занятости, здравоохранения, культуры, образования, транспортной и пешеходной инфраструктуры, информации и связи, физической культуры и спорта.</a:t>
            </a:r>
          </a:p>
        </p:txBody>
      </p:sp>
      <p:sp>
        <p:nvSpPr>
          <p:cNvPr id="8" name="Прямоугольник 7"/>
          <p:cNvSpPr/>
          <p:nvPr/>
        </p:nvSpPr>
        <p:spPr>
          <a:xfrm>
            <a:off x="1572621" y="-9181"/>
            <a:ext cx="63367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12" name="Прямоугольник 11"/>
          <p:cNvSpPr/>
          <p:nvPr/>
        </p:nvSpPr>
        <p:spPr>
          <a:xfrm>
            <a:off x="107504" y="1351801"/>
            <a:ext cx="708399" cy="276999"/>
          </a:xfrm>
          <a:prstGeom prst="rect">
            <a:avLst/>
          </a:prstGeom>
        </p:spPr>
        <p:txBody>
          <a:bodyPr wrap="none">
            <a:spAutoFit/>
          </a:bodyPr>
          <a:lstStyle/>
          <a:p>
            <a:pPr algn="ctr"/>
            <a:r>
              <a:rPr lang="ru-RU" sz="1200" b="1" i="1" dirty="0">
                <a:ln w="1905"/>
                <a:solidFill>
                  <a:srgbClr val="A22E41"/>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200" i="1" dirty="0">
                <a:solidFill>
                  <a:srgbClr val="A22E41"/>
                </a:solidFill>
                <a:latin typeface="Times New Roman" pitchFamily="18" charset="0"/>
                <a:cs typeface="Times New Roman" pitchFamily="18" charset="0"/>
              </a:rPr>
              <a:t>:</a:t>
            </a:r>
          </a:p>
        </p:txBody>
      </p:sp>
      <p:sp>
        <p:nvSpPr>
          <p:cNvPr id="13" name="Номер слайда 14"/>
          <p:cNvSpPr>
            <a:spLocks noGrp="1"/>
          </p:cNvSpPr>
          <p:nvPr>
            <p:ph type="sldNum" sz="quarter" idx="12"/>
          </p:nvPr>
        </p:nvSpPr>
        <p:spPr>
          <a:xfrm>
            <a:off x="8748464" y="6592267"/>
            <a:ext cx="395536" cy="293117"/>
          </a:xfrm>
        </p:spPr>
        <p:txBody>
          <a:bodyPr/>
          <a:lstStyle/>
          <a:p>
            <a:fld id="{562CBC98-693A-43E0-9527-6DBA59A2138E}" type="slidenum">
              <a:rPr lang="ru-RU" sz="1100" smtClean="0">
                <a:solidFill>
                  <a:schemeClr val="tx1"/>
                </a:solidFill>
                <a:latin typeface="Times New Roman" pitchFamily="18" charset="0"/>
                <a:cs typeface="Times New Roman" pitchFamily="18" charset="0"/>
              </a:rPr>
              <a:pPr/>
              <a:t>42</a:t>
            </a:fld>
            <a:endParaRPr lang="ru-RU" sz="1100" dirty="0">
              <a:solidFill>
                <a:schemeClr val="tx1"/>
              </a:solidFill>
              <a:latin typeface="Times New Roman" pitchFamily="18" charset="0"/>
              <a:cs typeface="Times New Roman"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662830921"/>
              </p:ext>
            </p:extLst>
          </p:nvPr>
        </p:nvGraphicFramePr>
        <p:xfrm>
          <a:off x="251520" y="2420888"/>
          <a:ext cx="6336844" cy="465483"/>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3699006">
                  <a:extLst>
                    <a:ext uri="{9D8B030D-6E8A-4147-A177-3AD203B41FA5}">
                      <a16:colId xmlns:a16="http://schemas.microsoft.com/office/drawing/2014/main" val="20000"/>
                    </a:ext>
                  </a:extLst>
                </a:gridCol>
                <a:gridCol w="904552">
                  <a:extLst>
                    <a:ext uri="{9D8B030D-6E8A-4147-A177-3AD203B41FA5}">
                      <a16:colId xmlns:a16="http://schemas.microsoft.com/office/drawing/2014/main" val="20002"/>
                    </a:ext>
                  </a:extLst>
                </a:gridCol>
                <a:gridCol w="866643">
                  <a:extLst>
                    <a:ext uri="{9D8B030D-6E8A-4147-A177-3AD203B41FA5}">
                      <a16:colId xmlns:a16="http://schemas.microsoft.com/office/drawing/2014/main" val="20003"/>
                    </a:ext>
                  </a:extLst>
                </a:gridCol>
                <a:gridCol w="866643">
                  <a:extLst>
                    <a:ext uri="{9D8B030D-6E8A-4147-A177-3AD203B41FA5}">
                      <a16:colId xmlns:a16="http://schemas.microsoft.com/office/drawing/2014/main" val="20004"/>
                    </a:ext>
                  </a:extLst>
                </a:gridCol>
              </a:tblGrid>
              <a:tr h="21602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rgbClr val="006600"/>
                          </a:solidFill>
                          <a:latin typeface="Times New Roman" pitchFamily="18" charset="0"/>
                          <a:cs typeface="Times New Roman" pitchFamily="18" charset="0"/>
                        </a:rPr>
                        <a:t>Объем финансирования государственной</a:t>
                      </a:r>
                      <a:r>
                        <a:rPr lang="ru-RU" sz="1200" i="1" baseline="0" dirty="0">
                          <a:solidFill>
                            <a:srgbClr val="006600"/>
                          </a:solidFill>
                          <a:latin typeface="Times New Roman" pitchFamily="18" charset="0"/>
                          <a:cs typeface="Times New Roman" pitchFamily="18" charset="0"/>
                        </a:rPr>
                        <a:t> </a:t>
                      </a:r>
                      <a:r>
                        <a:rPr lang="ru-RU" sz="1200" i="1" dirty="0">
                          <a:solidFill>
                            <a:srgbClr val="006600"/>
                          </a:solidFill>
                          <a:latin typeface="Times New Roman" pitchFamily="18" charset="0"/>
                          <a:cs typeface="Times New Roman" pitchFamily="18" charset="0"/>
                        </a:rPr>
                        <a:t>программы (тыс. руб.) </a:t>
                      </a:r>
                      <a:endParaRPr lang="ru-RU" sz="1200" b="1" i="1" dirty="0">
                        <a:ln w="1905"/>
                        <a:solidFill>
                          <a:srgbClr val="006600"/>
                        </a:solidFill>
                        <a:effectLst>
                          <a:innerShdw blurRad="69850" dist="43180" dir="5400000">
                            <a:srgbClr val="000000">
                              <a:alpha val="65000"/>
                            </a:srgbClr>
                          </a:innerShdw>
                        </a:effectLst>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u="none" strike="noStrike" dirty="0">
                          <a:solidFill>
                            <a:schemeClr val="accent4">
                              <a:lumMod val="50000"/>
                            </a:schemeClr>
                          </a:solidFill>
                          <a:latin typeface="Times New Roman" pitchFamily="18" charset="0"/>
                          <a:cs typeface="Times New Roman" pitchFamily="18" charset="0"/>
                        </a:rPr>
                        <a:t>2022 год                                        </a:t>
                      </a:r>
                      <a:endParaRPr lang="ru-RU" sz="1100" b="1" i="0" u="none" strike="noStrike" dirty="0">
                        <a:solidFill>
                          <a:schemeClr val="accent4">
                            <a:lumMod val="50000"/>
                          </a:schemeClr>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a:solidFill>
                            <a:schemeClr val="accent4">
                              <a:lumMod val="50000"/>
                            </a:schemeClr>
                          </a:solidFill>
                          <a:latin typeface="Times New Roman" pitchFamily="18" charset="0"/>
                          <a:cs typeface="Times New Roman" pitchFamily="18" charset="0"/>
                        </a:rPr>
                        <a:t>2023 год</a:t>
                      </a: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a:solidFill>
                            <a:schemeClr val="accent4">
                              <a:lumMod val="50000"/>
                            </a:schemeClr>
                          </a:solidFill>
                          <a:latin typeface="Times New Roman" pitchFamily="18" charset="0"/>
                          <a:cs typeface="Times New Roman" pitchFamily="18" charset="0"/>
                        </a:rPr>
                        <a:t>2024 год</a:t>
                      </a: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9459">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100" b="1" dirty="0">
                          <a:solidFill>
                            <a:srgbClr val="006600"/>
                          </a:solidFill>
                          <a:effectLst/>
                          <a:latin typeface="Times New Roman" panose="02020603050405020304" pitchFamily="18" charset="0"/>
                          <a:cs typeface="Times New Roman" panose="02020603050405020304" pitchFamily="18" charset="0"/>
                        </a:rPr>
                        <a:t>3054,8</a:t>
                      </a:r>
                      <a:r>
                        <a:rPr lang="ru-RU" sz="1100" b="1" kern="1200" dirty="0">
                          <a:solidFill>
                            <a:srgbClr val="006600"/>
                          </a:solidFill>
                          <a:latin typeface="Times New Roman" panose="02020603050405020304" pitchFamily="18" charset="0"/>
                          <a:ea typeface="+mn-ea"/>
                          <a:cs typeface="Times New Roman" panose="02020603050405020304" pitchFamily="18" charset="0"/>
                        </a:rPr>
                        <a:t> </a:t>
                      </a:r>
                      <a:endParaRPr lang="ru-RU" sz="1100" b="1" i="0" u="none" strike="noStrike" dirty="0">
                        <a:solidFill>
                          <a:srgbClr val="006600"/>
                        </a:solidFill>
                        <a:latin typeface="Times New Roman" panose="02020603050405020304" pitchFamily="18" charset="0"/>
                        <a:cs typeface="Times New Roman" panose="02020603050405020304"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a:solidFill>
                            <a:srgbClr val="006600"/>
                          </a:solidFill>
                          <a:latin typeface="Times New Roman" panose="02020603050405020304" pitchFamily="18" charset="0"/>
                          <a:cs typeface="Times New Roman" panose="02020603050405020304" pitchFamily="18" charset="0"/>
                        </a:rPr>
                        <a:t>3054,8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a:solidFill>
                            <a:srgbClr val="006600"/>
                          </a:solidFill>
                          <a:latin typeface="Times New Roman" panose="02020603050405020304" pitchFamily="18" charset="0"/>
                          <a:cs typeface="Times New Roman" panose="02020603050405020304" pitchFamily="18" charset="0"/>
                        </a:rPr>
                        <a:t>3054,8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9" name="Рисунок 8">
            <a:extLst>
              <a:ext uri="{FF2B5EF4-FFF2-40B4-BE49-F238E27FC236}">
                <a16:creationId xmlns:a16="http://schemas.microsoft.com/office/drawing/2014/main" id="{1B1F37E8-624C-4863-9A93-856E555D0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260648"/>
            <a:ext cx="2152426" cy="1422717"/>
          </a:xfrm>
          <a:prstGeom prst="rect">
            <a:avLst/>
          </a:prstGeom>
          <a:effectLst>
            <a:softEdge rad="38100"/>
          </a:effectLst>
        </p:spPr>
      </p:pic>
      <p:pic>
        <p:nvPicPr>
          <p:cNvPr id="11" name="Рисунок 10">
            <a:extLst>
              <a:ext uri="{FF2B5EF4-FFF2-40B4-BE49-F238E27FC236}">
                <a16:creationId xmlns:a16="http://schemas.microsoft.com/office/drawing/2014/main" id="{487A35F0-AF09-422D-929E-DE6D6722D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115"/>
            <a:ext cx="2555776" cy="807597"/>
          </a:xfrm>
          <a:prstGeom prst="rect">
            <a:avLst/>
          </a:prstGeom>
          <a:effectLst>
            <a:softEdge rad="38100"/>
          </a:effectLst>
        </p:spPr>
      </p:pic>
      <p:sp>
        <p:nvSpPr>
          <p:cNvPr id="30" name="Прямоугольник 29"/>
          <p:cNvSpPr/>
          <p:nvPr/>
        </p:nvSpPr>
        <p:spPr>
          <a:xfrm rot="16200000">
            <a:off x="-4753036" y="3825044"/>
            <a:ext cx="72728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i="1" dirty="0">
              <a:solidFill>
                <a:schemeClr val="tx1"/>
              </a:solidFill>
              <a:latin typeface="Times New Roman" pitchFamily="18" charset="0"/>
              <a:cs typeface="Times New Roman" pitchFamily="18" charset="0"/>
            </a:endParaRPr>
          </a:p>
        </p:txBody>
      </p:sp>
      <p:graphicFrame>
        <p:nvGraphicFramePr>
          <p:cNvPr id="19" name="Таблица 18"/>
          <p:cNvGraphicFramePr>
            <a:graphicFrameLocks noGrp="1"/>
          </p:cNvGraphicFramePr>
          <p:nvPr/>
        </p:nvGraphicFramePr>
        <p:xfrm>
          <a:off x="251520" y="2996951"/>
          <a:ext cx="8640961" cy="3672408"/>
        </p:xfrm>
        <a:graphic>
          <a:graphicData uri="http://schemas.openxmlformats.org/drawingml/2006/table">
            <a:tbl>
              <a:tblPr>
                <a:effectLst>
                  <a:outerShdw blurRad="50800" dist="38100" algn="l" rotWithShape="0">
                    <a:prstClr val="black">
                      <a:alpha val="40000"/>
                    </a:prstClr>
                  </a:outerShdw>
                </a:effectLst>
              </a:tblPr>
              <a:tblGrid>
                <a:gridCol w="540060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5">
                  <a:extLst>
                    <a:ext uri="{9D8B030D-6E8A-4147-A177-3AD203B41FA5}">
                      <a16:colId xmlns:a16="http://schemas.microsoft.com/office/drawing/2014/main" val="20005"/>
                    </a:ext>
                  </a:extLst>
                </a:gridCol>
              </a:tblGrid>
              <a:tr h="207793">
                <a:tc>
                  <a:txBody>
                    <a:bodyPr/>
                    <a:lstStyle/>
                    <a:p>
                      <a:pPr algn="ctr" rtl="0" fontAlgn="b"/>
                      <a:r>
                        <a:rPr lang="ru-RU" sz="1200" b="1" i="1" u="none" strike="noStrike" dirty="0">
                          <a:solidFill>
                            <a:schemeClr val="bg1"/>
                          </a:solidFill>
                          <a:latin typeface="Times New Roman"/>
                        </a:rPr>
                        <a:t>Целевые показатели  реализации государственной программы </a:t>
                      </a:r>
                    </a:p>
                  </a:txBody>
                  <a:tcPr marL="6896" marR="6896" marT="6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2020 (факт)</a:t>
                      </a:r>
                    </a:p>
                  </a:txBody>
                  <a:tcPr marL="6896" marR="6896" marT="6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2021 (план)</a:t>
                      </a:r>
                    </a:p>
                  </a:txBody>
                  <a:tcPr marL="6896" marR="6896" marT="6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2022 год</a:t>
                      </a:r>
                    </a:p>
                  </a:txBody>
                  <a:tcPr marL="6896" marR="6896" marT="6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2023 год</a:t>
                      </a:r>
                    </a:p>
                  </a:txBody>
                  <a:tcPr marL="6896" marR="6896" marT="6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2024 год</a:t>
                      </a:r>
                    </a:p>
                  </a:txBody>
                  <a:tcPr marL="6896" marR="6896" marT="6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extLst>
                  <a:ext uri="{0D108BD9-81ED-4DB2-BD59-A6C34878D82A}">
                    <a16:rowId xmlns:a16="http://schemas.microsoft.com/office/drawing/2014/main" val="10000"/>
                  </a:ext>
                </a:extLst>
              </a:tr>
              <a:tr h="471810">
                <a:tc>
                  <a:txBody>
                    <a:bodyPr/>
                    <a:lstStyle/>
                    <a:p>
                      <a:pPr algn="l" fontAlgn="b"/>
                      <a:r>
                        <a:rPr lang="ru-RU" sz="1000" b="0" i="0" u="none" strike="noStrike" dirty="0">
                          <a:solidFill>
                            <a:srgbClr val="000000"/>
                          </a:solidFill>
                          <a:latin typeface="Times New Roman" pitchFamily="18" charset="0"/>
                          <a:cs typeface="Times New Roman" pitchFamily="18" charset="0"/>
                        </a:rPr>
                        <a:t>1) доля доступных для инвалидов и других МГН приоритетных объектов социальной, транспортной, инженерной инфраструктуры в общем количестве приоритетных объектов в Республике Адыгея, %</a:t>
                      </a:r>
                    </a:p>
                  </a:txBody>
                  <a:tcPr marL="6896" marR="6896" marT="6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68,9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81,9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83,9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87</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89,1</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6877">
                <a:tc>
                  <a:txBody>
                    <a:bodyPr/>
                    <a:lstStyle/>
                    <a:p>
                      <a:pPr algn="l" fontAlgn="b"/>
                      <a:r>
                        <a:rPr lang="ru-RU" sz="1000" b="0" i="0" u="none" strike="noStrike" dirty="0">
                          <a:solidFill>
                            <a:srgbClr val="000000"/>
                          </a:solidFill>
                          <a:latin typeface="Times New Roman" pitchFamily="18" charset="0"/>
                          <a:cs typeface="Times New Roman" pitchFamily="18" charset="0"/>
                        </a:rPr>
                        <a:t>2) доля инвалидов, положительно оценивающих отношение населения к проблемам инвалидов, в общей численности опрошенных инвалидов в Республике Адыгея, %</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52,5</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53,2</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54</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54,8</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55,7</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68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b="0" i="0" u="none" strike="noStrike" dirty="0">
                          <a:solidFill>
                            <a:srgbClr val="000000"/>
                          </a:solidFill>
                          <a:latin typeface="Times New Roman" pitchFamily="18" charset="0"/>
                          <a:cs typeface="Times New Roman" pitchFamily="18" charset="0"/>
                        </a:rPr>
                        <a:t>3) </a:t>
                      </a:r>
                      <a:r>
                        <a:rPr lang="ru-RU" sz="1000" b="0" kern="1200" baseline="0" dirty="0">
                          <a:solidFill>
                            <a:schemeClr val="tx1"/>
                          </a:solidFill>
                          <a:latin typeface="Times New Roman" pitchFamily="18" charset="0"/>
                          <a:ea typeface="+mn-ea"/>
                          <a:cs typeface="Times New Roman" pitchFamily="18" charset="0"/>
                        </a:rPr>
                        <a:t>доля граждан, признающих навыки, достоинства и способности инвалидов, в общей численности опрошенных граждан в Республике Адыгея, %</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54,7</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57,9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61,1</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64,3</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67,5</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18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b="0" i="0" u="none" strike="noStrike" dirty="0">
                          <a:solidFill>
                            <a:srgbClr val="000000"/>
                          </a:solidFill>
                          <a:latin typeface="Times New Roman" pitchFamily="18" charset="0"/>
                          <a:cs typeface="Times New Roman" pitchFamily="18" charset="0"/>
                        </a:rPr>
                        <a:t>4) </a:t>
                      </a:r>
                      <a:r>
                        <a:rPr lang="ru-RU" sz="1000" b="0" kern="1200" baseline="0" dirty="0">
                          <a:solidFill>
                            <a:schemeClr val="tx1"/>
                          </a:solidFill>
                          <a:latin typeface="Times New Roman" pitchFamily="18" charset="0"/>
                          <a:ea typeface="+mn-ea"/>
                          <a:cs typeface="Times New Roman" pitchFamily="18" charset="0"/>
                        </a:rPr>
                        <a:t>доля приоритетных объектов, доступных для инвалидов и других МГН в сфере социальной защиты, в общем количестве приоритетных объектов в сфере социальной защиты в Республике Адыгея, %</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94,5</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1810">
                <a:tc>
                  <a:txBody>
                    <a:bodyPr/>
                    <a:lstStyle/>
                    <a:p>
                      <a:pPr algn="l" fontAlgn="b"/>
                      <a:r>
                        <a:rPr lang="ru-RU" sz="1000" b="0" i="0" u="none" strike="noStrike" dirty="0">
                          <a:solidFill>
                            <a:srgbClr val="000000"/>
                          </a:solidFill>
                          <a:latin typeface="Times New Roman" pitchFamily="18" charset="0"/>
                          <a:cs typeface="Times New Roman" pitchFamily="18" charset="0"/>
                        </a:rPr>
                        <a:t>5) доля приоритетных объектов, доступных для инвалидов и других МГН в сфере здравоохранения, в общем количестве приоритетных объектов в сфере здравоохранения в Республике Адыгея, %</a:t>
                      </a:r>
                    </a:p>
                  </a:txBody>
                  <a:tcPr marL="6896" marR="6896" marT="6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51</a:t>
                      </a:r>
                      <a:r>
                        <a:rPr lang="ru-RU" sz="1000" b="0" i="0" u="none" strike="noStrike" dirty="0">
                          <a:solidFill>
                            <a:srgbClr val="000000"/>
                          </a:solidFill>
                          <a:latin typeface="Times New Roman" pitchFamily="18" charset="0"/>
                          <a:cs typeface="Times New Roman" pitchFamily="18" charset="0"/>
                        </a:rPr>
                        <a:t>,5</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57,6</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63,5</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69,7</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75,8</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1810">
                <a:tc>
                  <a:txBody>
                    <a:bodyPr/>
                    <a:lstStyle/>
                    <a:p>
                      <a:pPr algn="l" fontAlgn="b"/>
                      <a:r>
                        <a:rPr lang="ru-RU" sz="1000" b="0" i="0" u="none" strike="noStrike" dirty="0">
                          <a:solidFill>
                            <a:srgbClr val="000000"/>
                          </a:solidFill>
                          <a:latin typeface="Times New Roman" pitchFamily="18" charset="0"/>
                          <a:cs typeface="Times New Roman" pitchFamily="18" charset="0"/>
                        </a:rPr>
                        <a:t>6) доля приоритетных объектов органов государственной службы занятости населения Республики Адыгея, доступных для инвалидов и других МГН, в общем количестве приоритетных объектов органов государственной службы занятости населения Республики Адыгея, %</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88,9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88,9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88,9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88,9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88,9</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687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rgbClr val="000000"/>
                          </a:solidFill>
                          <a:latin typeface="Times New Roman" pitchFamily="18" charset="0"/>
                          <a:cs typeface="Times New Roman" pitchFamily="18" charset="0"/>
                        </a:rPr>
                        <a:t>7)</a:t>
                      </a:r>
                      <a:r>
                        <a:rPr lang="ru-RU" sz="1000" b="0" kern="1200" baseline="0" dirty="0">
                          <a:solidFill>
                            <a:schemeClr val="tx1"/>
                          </a:solidFill>
                          <a:latin typeface="Times New Roman" pitchFamily="18" charset="0"/>
                          <a:ea typeface="+mn-ea"/>
                          <a:cs typeface="Times New Roman" pitchFamily="18" charset="0"/>
                        </a:rPr>
                        <a:t> доля приоритетных объектов, доступных для инвалидов и других МГН в сфере культуры, в общем количестве приоритетных объектов в сфере культуры в Республике Адыгея, %</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90</a:t>
                      </a:r>
                      <a:r>
                        <a:rPr lang="ru-RU" sz="1000" b="0" i="0" u="none" strike="noStrike" dirty="0">
                          <a:solidFill>
                            <a:srgbClr val="000000"/>
                          </a:solidFill>
                          <a:latin typeface="Times New Roman" pitchFamily="18" charset="0"/>
                          <a:cs typeface="Times New Roman" pitchFamily="18" charset="0"/>
                        </a:rPr>
                        <a:t>,</a:t>
                      </a:r>
                      <a:r>
                        <a:rPr lang="en-US" sz="1000" b="0" i="0" u="none" strike="noStrike" dirty="0">
                          <a:solidFill>
                            <a:srgbClr val="000000"/>
                          </a:solidFill>
                          <a:latin typeface="Times New Roman" pitchFamily="18" charset="0"/>
                          <a:cs typeface="Times New Roman" pitchFamily="18" charset="0"/>
                        </a:rPr>
                        <a:t>7</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95</a:t>
                      </a:r>
                      <a:r>
                        <a:rPr lang="ru-RU" sz="1000" b="0" i="0" u="none" strike="noStrike" dirty="0">
                          <a:solidFill>
                            <a:srgbClr val="000000"/>
                          </a:solidFill>
                          <a:latin typeface="Times New Roman" pitchFamily="18" charset="0"/>
                          <a:cs typeface="Times New Roman" pitchFamily="18" charset="0"/>
                        </a:rPr>
                        <a:t>,</a:t>
                      </a:r>
                      <a:r>
                        <a:rPr lang="en-US" sz="1000" b="0" i="0" u="none" strike="noStrike" dirty="0">
                          <a:solidFill>
                            <a:srgbClr val="000000"/>
                          </a:solidFill>
                          <a:latin typeface="Times New Roman" pitchFamily="18" charset="0"/>
                          <a:cs typeface="Times New Roman" pitchFamily="18" charset="0"/>
                        </a:rPr>
                        <a:t>4</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95</a:t>
                      </a:r>
                      <a:r>
                        <a:rPr lang="ru-RU" sz="1000" b="0" i="0" u="none" strike="noStrike" dirty="0">
                          <a:solidFill>
                            <a:srgbClr val="000000"/>
                          </a:solidFill>
                          <a:latin typeface="Times New Roman" pitchFamily="18" charset="0"/>
                          <a:cs typeface="Times New Roman" pitchFamily="18" charset="0"/>
                        </a:rPr>
                        <a:t>,</a:t>
                      </a:r>
                      <a:r>
                        <a:rPr lang="en-US" sz="1000" b="0" i="0" u="none" strike="noStrike" dirty="0">
                          <a:solidFill>
                            <a:srgbClr val="000000"/>
                          </a:solidFill>
                          <a:latin typeface="Times New Roman" pitchFamily="18" charset="0"/>
                          <a:cs typeface="Times New Roman" pitchFamily="18" charset="0"/>
                        </a:rPr>
                        <a:t>4</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98</a:t>
                      </a:r>
                      <a:r>
                        <a:rPr lang="ru-RU" sz="1000" b="0" i="0" u="none" strike="noStrike" dirty="0">
                          <a:solidFill>
                            <a:srgbClr val="000000"/>
                          </a:solidFill>
                          <a:latin typeface="Times New Roman" pitchFamily="18" charset="0"/>
                          <a:cs typeface="Times New Roman" pitchFamily="18" charset="0"/>
                        </a:rPr>
                        <a:t>,</a:t>
                      </a:r>
                      <a:r>
                        <a:rPr lang="en-US" sz="1000" b="0" i="0" u="none" strike="noStrike" dirty="0">
                          <a:solidFill>
                            <a:srgbClr val="000000"/>
                          </a:solidFill>
                          <a:latin typeface="Times New Roman" pitchFamily="18" charset="0"/>
                          <a:cs typeface="Times New Roman" pitchFamily="18" charset="0"/>
                        </a:rPr>
                        <a:t>5</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98</a:t>
                      </a:r>
                      <a:r>
                        <a:rPr lang="ru-RU" sz="1000" b="0" i="0" u="none" strike="noStrike" dirty="0">
                          <a:solidFill>
                            <a:srgbClr val="000000"/>
                          </a:solidFill>
                          <a:latin typeface="Times New Roman" pitchFamily="18" charset="0"/>
                          <a:cs typeface="Times New Roman" pitchFamily="18" charset="0"/>
                        </a:rPr>
                        <a:t>,</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2674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Times New Roman" pitchFamily="18" charset="0"/>
                          <a:ea typeface="+mn-ea"/>
                          <a:cs typeface="Times New Roman" pitchFamily="18" charset="0"/>
                        </a:rPr>
                        <a:t>8) </a:t>
                      </a:r>
                      <a:r>
                        <a:rPr lang="ru-RU" sz="1000" b="0" kern="1200" baseline="0" dirty="0">
                          <a:solidFill>
                            <a:schemeClr val="tx1"/>
                          </a:solidFill>
                          <a:latin typeface="Times New Roman" pitchFamily="18" charset="0"/>
                          <a:ea typeface="+mn-ea"/>
                          <a:cs typeface="Times New Roman" pitchFamily="18" charset="0"/>
                        </a:rPr>
                        <a:t>доля парка подвижного состава автомобильного и городского наземного электрического транспорта общего пользования, оборудованного для перевозки инвалидов и других МГН, в парке этого подвижного состава (автобусного, троллейбусного) в Республике Адыгея, %</a:t>
                      </a:r>
                    </a:p>
                    <a:p>
                      <a:pPr marL="0" marR="0" indent="0" algn="l" defTabSz="914400" rtl="0" eaLnBrk="1" fontAlgn="t" latinLnBrk="0" hangingPunct="1">
                        <a:lnSpc>
                          <a:spcPct val="100000"/>
                        </a:lnSpc>
                        <a:spcBef>
                          <a:spcPts val="0"/>
                        </a:spcBef>
                        <a:spcAft>
                          <a:spcPts val="0"/>
                        </a:spcAft>
                        <a:buClrTx/>
                        <a:buSzTx/>
                        <a:buFontTx/>
                        <a:buNone/>
                        <a:tabLst/>
                        <a:defRPr/>
                      </a:pPr>
                      <a:endParaRPr lang="ru-RU" sz="1000" b="0" kern="1200" baseline="0" dirty="0">
                        <a:solidFill>
                          <a:schemeClr val="tx1"/>
                        </a:solidFill>
                        <a:latin typeface="Times New Roman" pitchFamily="18" charset="0"/>
                        <a:ea typeface="+mn-ea"/>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Times New Roman" pitchFamily="18" charset="0"/>
                          <a:cs typeface="Times New Roman" pitchFamily="18" charset="0"/>
                        </a:rPr>
                        <a:t>18,5</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Times New Roman" pitchFamily="18" charset="0"/>
                          <a:cs typeface="Times New Roman" pitchFamily="18" charset="0"/>
                        </a:rPr>
                        <a:t>18,5</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Times New Roman" pitchFamily="18" charset="0"/>
                          <a:cs typeface="Times New Roman" pitchFamily="18" charset="0"/>
                        </a:rPr>
                        <a:t>18,5</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Times New Roman" pitchFamily="18" charset="0"/>
                          <a:cs typeface="Times New Roman" pitchFamily="18" charset="0"/>
                        </a:rPr>
                        <a:t>18,5</a:t>
                      </a:r>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Times New Roman" pitchFamily="18" charset="0"/>
                          <a:cs typeface="Times New Roman" pitchFamily="18" charset="0"/>
                        </a:rPr>
                        <a:t>18,5</a:t>
                      </a:r>
                    </a:p>
                    <a:p>
                      <a:pPr algn="ctr" fontAlgn="b"/>
                      <a:endParaRPr lang="ru-RU" sz="1000" b="0" i="0" u="none" strike="noStrike" dirty="0">
                        <a:solidFill>
                          <a:srgbClr val="000000"/>
                        </a:solidFill>
                        <a:latin typeface="Times New Roman" pitchFamily="18" charset="0"/>
                        <a:cs typeface="Times New Roman" pitchFamily="18" charset="0"/>
                      </a:endParaRP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55EE535-72A8-4E0F-A886-40F55435ED15}" type="slidenum">
              <a:rPr lang="ru-RU" smtClean="0"/>
              <a:pPr/>
              <a:t>43</a:t>
            </a:fld>
            <a:endParaRPr lang="ru-RU" dirty="0"/>
          </a:p>
        </p:txBody>
      </p:sp>
      <p:sp>
        <p:nvSpPr>
          <p:cNvPr id="3" name="Прямоугольник 2"/>
          <p:cNvSpPr/>
          <p:nvPr/>
        </p:nvSpPr>
        <p:spPr>
          <a:xfrm>
            <a:off x="0" y="0"/>
            <a:ext cx="9144000" cy="6858000"/>
          </a:xfrm>
          <a:prstGeom prst="rect">
            <a:avLst/>
          </a:prstGeom>
          <a:solidFill>
            <a:schemeClr val="bg2">
              <a:lumMod val="9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4" name="Таблица 3"/>
          <p:cNvGraphicFramePr>
            <a:graphicFrameLocks noGrp="1"/>
          </p:cNvGraphicFramePr>
          <p:nvPr/>
        </p:nvGraphicFramePr>
        <p:xfrm>
          <a:off x="251520" y="620684"/>
          <a:ext cx="8712968" cy="5865055"/>
        </p:xfrm>
        <a:graphic>
          <a:graphicData uri="http://schemas.openxmlformats.org/drawingml/2006/table">
            <a:tbl>
              <a:tblPr>
                <a:effectLst>
                  <a:outerShdw blurRad="50800" dist="38100" algn="l" rotWithShape="0">
                    <a:prstClr val="black">
                      <a:alpha val="40000"/>
                    </a:prstClr>
                  </a:outerShdw>
                </a:effectLst>
              </a:tblPr>
              <a:tblGrid>
                <a:gridCol w="496855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tblGrid>
              <a:tr h="479665">
                <a:tc>
                  <a:txBody>
                    <a:bodyPr/>
                    <a:lstStyle/>
                    <a:p>
                      <a:pPr algn="l" fontAlgn="t"/>
                      <a:r>
                        <a:rPr lang="ru-RU" sz="1000" b="0" i="0" u="none" strike="noStrike" dirty="0">
                          <a:solidFill>
                            <a:srgbClr val="000000"/>
                          </a:solidFill>
                          <a:latin typeface="Times New Roman" pitchFamily="18" charset="0"/>
                          <a:cs typeface="Times New Roman" pitchFamily="18" charset="0"/>
                        </a:rPr>
                        <a:t>9) доля приоритетных объектов, доступных для инвалидов и других МГН в сфере физической культуры и спорта, в общем количестве приоритетных объектов в сфере физической культуры и спорта в Республике Адыгея, %</a:t>
                      </a:r>
                    </a:p>
                  </a:txBody>
                  <a:tcPr marL="4491" marR="4491" marT="4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75</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75</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75</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75</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endParaRPr lang="en-US" sz="1000" b="0" i="0" u="none" strike="noStrike" dirty="0">
                        <a:solidFill>
                          <a:srgbClr val="000000"/>
                        </a:solidFill>
                        <a:latin typeface="Times New Roman" pitchFamily="18" charset="0"/>
                        <a:cs typeface="Times New Roman" pitchFamily="18" charset="0"/>
                      </a:endParaRPr>
                    </a:p>
                    <a:p>
                      <a:pPr algn="ctr" fontAlgn="b"/>
                      <a:r>
                        <a:rPr lang="en-US" sz="1000" b="0" i="0" u="none" strike="noStrike" dirty="0">
                          <a:solidFill>
                            <a:srgbClr val="000000"/>
                          </a:solidFill>
                          <a:latin typeface="Times New Roman" pitchFamily="18" charset="0"/>
                          <a:cs typeface="Times New Roman" pitchFamily="18" charset="0"/>
                        </a:rPr>
                        <a:t>75</a:t>
                      </a:r>
                    </a:p>
                    <a:p>
                      <a:pPr algn="ctr" fontAlgn="b"/>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79665">
                <a:tc>
                  <a:txBody>
                    <a:bodyPr/>
                    <a:lstStyle/>
                    <a:p>
                      <a:pPr algn="l" fontAlgn="b"/>
                      <a:r>
                        <a:rPr lang="ru-RU" sz="1000" b="0" i="0" u="none" strike="noStrike" dirty="0">
                          <a:solidFill>
                            <a:srgbClr val="000000"/>
                          </a:solidFill>
                          <a:latin typeface="Times New Roman" pitchFamily="18" charset="0"/>
                          <a:cs typeface="Times New Roman" pitchFamily="18" charset="0"/>
                        </a:rPr>
                        <a:t>10) 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детей-инвалидов школьного возраста в Республике Адыгея,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100</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100</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100</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100</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100</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9665">
                <a:tc>
                  <a:txBody>
                    <a:bodyPr/>
                    <a:lstStyle/>
                    <a:p>
                      <a:pPr algn="l" fontAlgn="b"/>
                      <a:r>
                        <a:rPr lang="ru-RU" sz="1000" b="0" i="0" u="none" strike="noStrike" dirty="0">
                          <a:solidFill>
                            <a:srgbClr val="000000"/>
                          </a:solidFill>
                          <a:latin typeface="Times New Roman" pitchFamily="18" charset="0"/>
                          <a:cs typeface="Times New Roman" pitchFamily="18" charset="0"/>
                        </a:rPr>
                        <a:t>11) доля детей-инвалидов в возрасте от 5 до 18 лет, получающих дополнительное образование, в общей численности детей-инвалидов данного возраста в Республике Адыгея,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50</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55</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60</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65</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70</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9665">
                <a:tc>
                  <a:txBody>
                    <a:bodyPr/>
                    <a:lstStyle/>
                    <a:p>
                      <a:pPr algn="l" fontAlgn="b"/>
                      <a:r>
                        <a:rPr lang="ru-RU" sz="1000" b="0" i="0" u="none" strike="noStrike" dirty="0">
                          <a:solidFill>
                            <a:srgbClr val="000000"/>
                          </a:solidFill>
                          <a:latin typeface="Times New Roman" pitchFamily="18" charset="0"/>
                          <a:cs typeface="Times New Roman" pitchFamily="18" charset="0"/>
                        </a:rPr>
                        <a:t>12) доля дошкольных образовательных организаций, в которых создана универсальная </a:t>
                      </a:r>
                      <a:r>
                        <a:rPr lang="ru-RU" sz="1000" b="0" i="0" u="none" strike="noStrike" dirty="0" err="1">
                          <a:solidFill>
                            <a:srgbClr val="000000"/>
                          </a:solidFill>
                          <a:latin typeface="Times New Roman" pitchFamily="18" charset="0"/>
                          <a:cs typeface="Times New Roman" pitchFamily="18" charset="0"/>
                        </a:rPr>
                        <a:t>безбарьерная</a:t>
                      </a:r>
                      <a:r>
                        <a:rPr lang="ru-RU" sz="1000" b="0" i="0" u="none" strike="noStrike" dirty="0">
                          <a:solidFill>
                            <a:srgbClr val="000000"/>
                          </a:solidFill>
                          <a:latin typeface="Times New Roman" pitchFamily="18" charset="0"/>
                          <a:cs typeface="Times New Roman" pitchFamily="18" charset="0"/>
                        </a:rPr>
                        <a:t> среда для инклюзивного образования детей-инвалидов, в общем количестве дошкольных образовательных организаций в Республике Адыгея, %</a:t>
                      </a:r>
                    </a:p>
                  </a:txBody>
                  <a:tcPr marL="4491" marR="4491" marT="4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35,6</a:t>
                      </a:r>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a:t>
                      </a:r>
                      <a:r>
                        <a:rPr lang="en-US" sz="1000" b="0" i="0" u="none" strike="noStrike" dirty="0">
                          <a:solidFill>
                            <a:srgbClr val="000000"/>
                          </a:solidFill>
                          <a:latin typeface="Times New Roman" pitchFamily="18" charset="0"/>
                          <a:cs typeface="Times New Roman" pitchFamily="18" charset="0"/>
                        </a:rPr>
                        <a:t>37</a:t>
                      </a:r>
                      <a:r>
                        <a:rPr lang="ru-RU" sz="1000" b="0" i="0" u="none" strike="noStrike" dirty="0">
                          <a:solidFill>
                            <a:srgbClr val="000000"/>
                          </a:solidFill>
                          <a:latin typeface="Times New Roman" pitchFamily="18" charset="0"/>
                          <a:cs typeface="Times New Roman" pitchFamily="18" charset="0"/>
                        </a:rPr>
                        <a:t>,5</a:t>
                      </a:r>
                    </a:p>
                    <a:p>
                      <a:pPr algn="ctr" fontAlgn="b"/>
                      <a:endParaRPr lang="ru-RU" sz="1000" b="0" i="0" u="none" strike="noStrike" dirty="0">
                        <a:solidFill>
                          <a:srgbClr val="000000"/>
                        </a:solidFill>
                        <a:latin typeface="Times New Roman" pitchFamily="18" charset="0"/>
                        <a:cs typeface="Times New Roman" pitchFamily="18" charset="0"/>
                      </a:endParaRP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37,5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37,5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37,5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9665">
                <a:tc>
                  <a:txBody>
                    <a:bodyPr/>
                    <a:lstStyle/>
                    <a:p>
                      <a:pPr algn="l" fontAlgn="b"/>
                      <a:r>
                        <a:rPr lang="ru-RU" sz="1000" b="0" i="0" u="none" strike="noStrike" dirty="0">
                          <a:solidFill>
                            <a:srgbClr val="000000"/>
                          </a:solidFill>
                          <a:latin typeface="Times New Roman" pitchFamily="18" charset="0"/>
                          <a:cs typeface="Times New Roman" pitchFamily="18" charset="0"/>
                        </a:rPr>
                        <a:t>13) доля детей-инвалидов в возрасте от 1,5 до 7 лет, охваченных дошкольным образованием, в общей численности детей-инвалидов данного возраста в Республике Адыгея,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9665">
                <a:tc>
                  <a:txBody>
                    <a:bodyPr/>
                    <a:lstStyle/>
                    <a:p>
                      <a:pPr algn="l" fontAlgn="b"/>
                      <a:r>
                        <a:rPr lang="ru-RU" sz="1000" b="0" i="0" u="none" strike="noStrike" dirty="0">
                          <a:solidFill>
                            <a:srgbClr val="000000"/>
                          </a:solidFill>
                          <a:latin typeface="Times New Roman" pitchFamily="18" charset="0"/>
                          <a:cs typeface="Times New Roman" pitchFamily="18" charset="0"/>
                        </a:rPr>
                        <a:t>14) доля общеобразовательных организаций, в которых создана универсальная </a:t>
                      </a:r>
                      <a:r>
                        <a:rPr lang="ru-RU" sz="1000" b="0" i="0" u="none" strike="noStrike" dirty="0" err="1">
                          <a:solidFill>
                            <a:srgbClr val="000000"/>
                          </a:solidFill>
                          <a:latin typeface="Times New Roman" pitchFamily="18" charset="0"/>
                          <a:cs typeface="Times New Roman" pitchFamily="18" charset="0"/>
                        </a:rPr>
                        <a:t>безбарьерная</a:t>
                      </a:r>
                      <a:r>
                        <a:rPr lang="ru-RU" sz="1000" b="0" i="0" u="none" strike="noStrike" dirty="0">
                          <a:solidFill>
                            <a:srgbClr val="000000"/>
                          </a:solidFill>
                          <a:latin typeface="Times New Roman" pitchFamily="18" charset="0"/>
                          <a:cs typeface="Times New Roman" pitchFamily="18" charset="0"/>
                        </a:rPr>
                        <a:t> среда для инклюзивного образования детей-инвалидов, в общем количестве общеобразовательных организаций в Республике Адыгея,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23,3</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25,4</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25,5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25,6</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25,7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4382">
                <a:tc>
                  <a:txBody>
                    <a:bodyPr/>
                    <a:lstStyle/>
                    <a:p>
                      <a:pPr algn="l" fontAlgn="t"/>
                      <a:r>
                        <a:rPr lang="ru-RU" sz="1000" b="0" i="0" u="none" strike="noStrike" dirty="0">
                          <a:solidFill>
                            <a:srgbClr val="000000"/>
                          </a:solidFill>
                          <a:latin typeface="Times New Roman" pitchFamily="18" charset="0"/>
                          <a:cs typeface="Times New Roman" pitchFamily="18" charset="0"/>
                        </a:rPr>
                        <a:t>15) доля лиц с ограниченными возможностями здоровья и инвалидов от 6 до 18 лет, систематически занимающихся физической культурой и спортом, в общей численности данной категории населения Республики Адыгея, %</a:t>
                      </a:r>
                    </a:p>
                  </a:txBody>
                  <a:tcPr marL="4491" marR="4491" marT="4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73,5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76</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78,5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81</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83,5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79665">
                <a:tc>
                  <a:txBody>
                    <a:bodyPr/>
                    <a:lstStyle/>
                    <a:p>
                      <a:pPr algn="l" fontAlgn="b"/>
                      <a:r>
                        <a:rPr lang="ru-RU" sz="1000" b="0" i="0" u="none" strike="noStrike" dirty="0">
                          <a:solidFill>
                            <a:srgbClr val="000000"/>
                          </a:solidFill>
                          <a:latin typeface="Times New Roman" pitchFamily="18" charset="0"/>
                          <a:cs typeface="Times New Roman" pitchFamily="18" charset="0"/>
                        </a:rPr>
                        <a:t>16) доля образовательных организаций, в которых созданы условия для получения детьми-инвалидами качественного образования, в общем количестве образовательных организаций в Республике Адыгея,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21</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22</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23</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24</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79665">
                <a:tc>
                  <a:txBody>
                    <a:bodyPr/>
                    <a:lstStyle/>
                    <a:p>
                      <a:pPr algn="l" fontAlgn="b"/>
                      <a:r>
                        <a:rPr lang="ru-RU" sz="1000" b="0" i="0" u="none" strike="noStrike" dirty="0">
                          <a:solidFill>
                            <a:srgbClr val="000000"/>
                          </a:solidFill>
                          <a:latin typeface="Times New Roman" pitchFamily="18" charset="0"/>
                          <a:cs typeface="Times New Roman" pitchFamily="18" charset="0"/>
                        </a:rPr>
                        <a:t>17) доля профессиональных образовательных организаций, здания которых приспособлены для обучения лиц с ограниченными возможностями здоровья, в общем количестве профессиональных образовательных организаций в Республике Адыгея, %</a:t>
                      </a:r>
                    </a:p>
                  </a:txBody>
                  <a:tcPr marL="4491" marR="4491" marT="4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42,8</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42,8</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42,8</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42,8</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42,8</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1331">
                <a:tc>
                  <a:txBody>
                    <a:bodyPr/>
                    <a:lstStyle/>
                    <a:p>
                      <a:pPr algn="l" fontAlgn="b"/>
                      <a:r>
                        <a:rPr lang="ru-RU" sz="1000" b="0" i="0" u="none" strike="noStrike" dirty="0">
                          <a:solidFill>
                            <a:srgbClr val="000000"/>
                          </a:solidFill>
                          <a:latin typeface="Times New Roman" pitchFamily="18" charset="0"/>
                          <a:cs typeface="Times New Roman" pitchFamily="18" charset="0"/>
                        </a:rPr>
                        <a:t>18) доля инвалидов, принятых на обучение по программам среднего профессионального образования (по отношению к предыдущему году),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109</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111</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113</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115</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0240">
                <a:tc>
                  <a:txBody>
                    <a:bodyPr/>
                    <a:lstStyle/>
                    <a:p>
                      <a:pPr algn="l" fontAlgn="b"/>
                      <a:r>
                        <a:rPr lang="ru-RU" sz="1000" b="0" i="0" u="none" strike="noStrike" dirty="0">
                          <a:solidFill>
                            <a:srgbClr val="000000"/>
                          </a:solidFill>
                          <a:latin typeface="Times New Roman" pitchFamily="18" charset="0"/>
                          <a:cs typeface="Times New Roman" pitchFamily="18" charset="0"/>
                        </a:rPr>
                        <a:t>19) доля студентов из числа инвалидов, обучавшихся по программам среднего профессионального образования, выбывших по причине академической </a:t>
                      </a:r>
                    </a:p>
                    <a:p>
                      <a:pPr algn="l" fontAlgn="b"/>
                      <a:r>
                        <a:rPr lang="ru-RU" sz="1000" b="0" i="0" u="none" strike="noStrike" dirty="0">
                          <a:solidFill>
                            <a:srgbClr val="000000"/>
                          </a:solidFill>
                          <a:latin typeface="Times New Roman" pitchFamily="18" charset="0"/>
                          <a:cs typeface="Times New Roman" pitchFamily="18" charset="0"/>
                        </a:rPr>
                        <a:t>неуспеваемости, %</a:t>
                      </a:r>
                    </a:p>
                  </a:txBody>
                  <a:tcPr marL="4491" marR="4491" marT="4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7</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3204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b="0" kern="1200" baseline="0" dirty="0">
                          <a:solidFill>
                            <a:schemeClr val="tx1"/>
                          </a:solidFill>
                          <a:latin typeface="Times New Roman" pitchFamily="18" charset="0"/>
                          <a:ea typeface="+mn-ea"/>
                          <a:cs typeface="Times New Roman" pitchFamily="18" charset="0"/>
                        </a:rPr>
                        <a:t>20) доля приоритетных объектов транспортной инфраструктуры, доступных для инвалидов и других МГН, в общем количестве приоритетных объектов транспортной инфраструктуры в Республике Адыгея, %</a:t>
                      </a:r>
                    </a:p>
                  </a:txBody>
                  <a:tcPr marL="4491" marR="4491" marT="4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80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21331">
                <a:tc>
                  <a:txBody>
                    <a:bodyPr/>
                    <a:lstStyle/>
                    <a:p>
                      <a:pPr algn="l" fontAlgn="b"/>
                      <a:r>
                        <a:rPr lang="ru-RU" sz="1000" b="0" i="0" u="none" strike="noStrike" dirty="0">
                          <a:solidFill>
                            <a:srgbClr val="000000"/>
                          </a:solidFill>
                          <a:latin typeface="Times New Roman" pitchFamily="18" charset="0"/>
                          <a:cs typeface="Times New Roman" pitchFamily="18" charset="0"/>
                        </a:rPr>
                        <a:t>21) доля выпускников-инвалидов 9 и 11 классов, охваченных </a:t>
                      </a:r>
                      <a:r>
                        <a:rPr lang="ru-RU" sz="1000" b="0" i="0" u="none" strike="noStrike" dirty="0" err="1">
                          <a:solidFill>
                            <a:srgbClr val="000000"/>
                          </a:solidFill>
                          <a:latin typeface="Times New Roman" pitchFamily="18" charset="0"/>
                          <a:cs typeface="Times New Roman" pitchFamily="18" charset="0"/>
                        </a:rPr>
                        <a:t>профориентационной</a:t>
                      </a:r>
                      <a:r>
                        <a:rPr lang="ru-RU" sz="1000" b="0" i="0" u="none" strike="noStrike" dirty="0">
                          <a:solidFill>
                            <a:srgbClr val="000000"/>
                          </a:solidFill>
                          <a:latin typeface="Times New Roman" pitchFamily="18" charset="0"/>
                          <a:cs typeface="Times New Roman" pitchFamily="18" charset="0"/>
                        </a:rPr>
                        <a:t> работой, в общей численности выпускников-инвалидов, %</a:t>
                      </a:r>
                    </a:p>
                  </a:txBody>
                  <a:tcPr marL="4491" marR="4491" marT="4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latin typeface="Times New Roman" pitchFamily="18" charset="0"/>
                          <a:cs typeface="Times New Roman" pitchFamily="18" charset="0"/>
                        </a:rPr>
                        <a:t> 100</a:t>
                      </a:r>
                    </a:p>
                  </a:txBody>
                  <a:tcPr marL="4491" marR="4491" marT="4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5" name="Прямоугольник 4"/>
          <p:cNvSpPr/>
          <p:nvPr/>
        </p:nvSpPr>
        <p:spPr>
          <a:xfrm>
            <a:off x="6660232" y="0"/>
            <a:ext cx="2088232"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i="1" dirty="0">
                <a:solidFill>
                  <a:schemeClr val="tx1"/>
                </a:solidFill>
              </a:rPr>
              <a:t>продолжение</a:t>
            </a:r>
          </a:p>
        </p:txBody>
      </p:sp>
      <p:graphicFrame>
        <p:nvGraphicFramePr>
          <p:cNvPr id="6" name="Таблица 5"/>
          <p:cNvGraphicFramePr>
            <a:graphicFrameLocks noGrp="1"/>
          </p:cNvGraphicFramePr>
          <p:nvPr/>
        </p:nvGraphicFramePr>
        <p:xfrm>
          <a:off x="251522" y="260648"/>
          <a:ext cx="8712965" cy="372657"/>
        </p:xfrm>
        <a:graphic>
          <a:graphicData uri="http://schemas.openxmlformats.org/drawingml/2006/table">
            <a:tbl>
              <a:tblPr/>
              <a:tblGrid>
                <a:gridCol w="496855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1">
                  <a:extLst>
                    <a:ext uri="{9D8B030D-6E8A-4147-A177-3AD203B41FA5}">
                      <a16:colId xmlns:a16="http://schemas.microsoft.com/office/drawing/2014/main" val="20005"/>
                    </a:ext>
                  </a:extLst>
                </a:gridCol>
              </a:tblGrid>
              <a:tr h="372657">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800" b="0" i="0" u="none" strike="noStrike" dirty="0">
                          <a:solidFill>
                            <a:schemeClr val="bg1"/>
                          </a:solidFill>
                          <a:latin typeface="Calibri"/>
                        </a:rPr>
                        <a:t>   </a:t>
                      </a:r>
                      <a:r>
                        <a:rPr lang="ru-RU" sz="1200" b="1" i="1" u="none" strike="noStrike" dirty="0">
                          <a:solidFill>
                            <a:schemeClr val="bg1"/>
                          </a:solidFill>
                          <a:latin typeface="Times New Roman"/>
                        </a:rPr>
                        <a:t>Целевые показатели  реализации государственной программы</a:t>
                      </a:r>
                    </a:p>
                    <a:p>
                      <a:pPr algn="l" fontAlgn="t"/>
                      <a:endParaRPr lang="ru-RU" sz="1200" b="0" i="0" u="none" strike="noStrike" dirty="0">
                        <a:solidFill>
                          <a:schemeClr val="bg1"/>
                        </a:solidFill>
                        <a:latin typeface="Times New Roman" pitchFamily="18" charset="0"/>
                        <a:cs typeface="Times New Roman" pitchFamily="18" charset="0"/>
                      </a:endParaRPr>
                    </a:p>
                  </a:txBody>
                  <a:tcPr marL="6896" marR="6896" marT="6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 2020 (факт)</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 2021 (план)</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 2022 год</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 2023 год</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 2024 год</a:t>
                      </a:r>
                    </a:p>
                  </a:txBody>
                  <a:tcPr marL="6896" marR="6896" marT="6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555"/>
                    </a:solidFill>
                  </a:tcPr>
                </a:tc>
                <a:extLst>
                  <a:ext uri="{0D108BD9-81ED-4DB2-BD59-A6C34878D82A}">
                    <a16:rowId xmlns:a16="http://schemas.microsoft.com/office/drawing/2014/main" val="10000"/>
                  </a:ext>
                </a:extLst>
              </a:tr>
            </a:tbl>
          </a:graphicData>
        </a:graphic>
      </p:graphicFrame>
      <p:sp>
        <p:nvSpPr>
          <p:cNvPr id="7" name="Прямоугольник 6"/>
          <p:cNvSpPr/>
          <p:nvPr/>
        </p:nvSpPr>
        <p:spPr>
          <a:xfrm>
            <a:off x="251520" y="6453336"/>
            <a:ext cx="633670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1"/>
                </a:solidFill>
                <a:latin typeface="Times New Roman" pitchFamily="18" charset="0"/>
                <a:cs typeface="Times New Roman" pitchFamily="18" charset="0"/>
              </a:rPr>
              <a:t>Ответственный исполнитель ГП РА: </a:t>
            </a:r>
            <a:r>
              <a:rPr lang="ru-RU" sz="1000" i="1" dirty="0">
                <a:solidFill>
                  <a:schemeClr val="tx1"/>
                </a:solidFill>
                <a:latin typeface="Times New Roman" pitchFamily="18" charset="0"/>
                <a:cs typeface="Times New Roman" pitchFamily="18" charset="0"/>
              </a:rPr>
              <a:t>Министерство труда и социального развития Республики Адыгея</a:t>
            </a:r>
            <a:endParaRPr lang="ru-RU" sz="1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107248508"/>
              </p:ext>
            </p:extLst>
          </p:nvPr>
        </p:nvGraphicFramePr>
        <p:xfrm>
          <a:off x="233460" y="3212973"/>
          <a:ext cx="8659019" cy="3240363"/>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489701">
                  <a:extLst>
                    <a:ext uri="{9D8B030D-6E8A-4147-A177-3AD203B41FA5}">
                      <a16:colId xmlns:a16="http://schemas.microsoft.com/office/drawing/2014/main" val="20000"/>
                    </a:ext>
                  </a:extLst>
                </a:gridCol>
                <a:gridCol w="647958">
                  <a:extLst>
                    <a:ext uri="{9D8B030D-6E8A-4147-A177-3AD203B41FA5}">
                      <a16:colId xmlns:a16="http://schemas.microsoft.com/office/drawing/2014/main" val="20003"/>
                    </a:ext>
                  </a:extLst>
                </a:gridCol>
                <a:gridCol w="503967">
                  <a:extLst>
                    <a:ext uri="{9D8B030D-6E8A-4147-A177-3AD203B41FA5}">
                      <a16:colId xmlns:a16="http://schemas.microsoft.com/office/drawing/2014/main" val="2422726955"/>
                    </a:ext>
                  </a:extLst>
                </a:gridCol>
                <a:gridCol w="575963">
                  <a:extLst>
                    <a:ext uri="{9D8B030D-6E8A-4147-A177-3AD203B41FA5}">
                      <a16:colId xmlns:a16="http://schemas.microsoft.com/office/drawing/2014/main" val="4121741453"/>
                    </a:ext>
                  </a:extLst>
                </a:gridCol>
                <a:gridCol w="575963">
                  <a:extLst>
                    <a:ext uri="{9D8B030D-6E8A-4147-A177-3AD203B41FA5}">
                      <a16:colId xmlns:a16="http://schemas.microsoft.com/office/drawing/2014/main" val="2333761392"/>
                    </a:ext>
                  </a:extLst>
                </a:gridCol>
                <a:gridCol w="865467">
                  <a:extLst>
                    <a:ext uri="{9D8B030D-6E8A-4147-A177-3AD203B41FA5}">
                      <a16:colId xmlns:a16="http://schemas.microsoft.com/office/drawing/2014/main" val="286146465"/>
                    </a:ext>
                  </a:extLst>
                </a:gridCol>
              </a:tblGrid>
              <a:tr h="364553">
                <a:tc>
                  <a:txBody>
                    <a:bodyPr/>
                    <a:lstStyle/>
                    <a:p>
                      <a:pPr algn="ctr"/>
                      <a:r>
                        <a:rPr lang="ru-RU" sz="1200" b="1" i="1" u="none" strike="noStrike" dirty="0">
                          <a:solidFill>
                            <a:schemeClr val="accent4">
                              <a:lumMod val="50000"/>
                            </a:schemeClr>
                          </a:solidFill>
                          <a:latin typeface="Times New Roman" pitchFamily="18" charset="0"/>
                          <a:cs typeface="Times New Roman" pitchFamily="18" charset="0"/>
                        </a:rPr>
                        <a:t>Целевые показатели реализации</a:t>
                      </a:r>
                      <a:r>
                        <a:rPr lang="ru-RU" sz="1200" b="1" i="1" u="none" strike="noStrike" baseline="0" dirty="0">
                          <a:solidFill>
                            <a:schemeClr val="accent4">
                              <a:lumMod val="50000"/>
                            </a:schemeClr>
                          </a:solidFill>
                          <a:latin typeface="Times New Roman" pitchFamily="18" charset="0"/>
                          <a:cs typeface="Times New Roman" pitchFamily="18" charset="0"/>
                        </a:rPr>
                        <a:t> государственной программы</a:t>
                      </a:r>
                    </a:p>
                  </a:txBody>
                  <a:tcPr>
                    <a:solidFill>
                      <a:srgbClr val="9ADBF8"/>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a:t>
                      </a:r>
                      <a:r>
                        <a:rPr lang="en-US" sz="1000" b="1" i="0" u="none" strike="noStrike" dirty="0">
                          <a:solidFill>
                            <a:schemeClr val="accent4">
                              <a:lumMod val="50000"/>
                            </a:schemeClr>
                          </a:solidFill>
                          <a:latin typeface="Times New Roman" pitchFamily="18" charset="0"/>
                          <a:cs typeface="Times New Roman" pitchFamily="18" charset="0"/>
                        </a:rPr>
                        <a:t>20</a:t>
                      </a:r>
                      <a:r>
                        <a:rPr lang="ru-RU" sz="1000" b="1" i="0" u="none" strike="noStrike" dirty="0">
                          <a:solidFill>
                            <a:schemeClr val="accent4">
                              <a:lumMod val="50000"/>
                            </a:schemeClr>
                          </a:solidFill>
                          <a:latin typeface="Times New Roman" pitchFamily="18" charset="0"/>
                          <a:cs typeface="Times New Roman" pitchFamily="18" charset="0"/>
                        </a:rPr>
                        <a:t> год (факт) </a:t>
                      </a:r>
                    </a:p>
                  </a:txBody>
                  <a:tcPr marL="6195" marR="6195" marT="6195" marB="0" anchor="ctr">
                    <a:solidFill>
                      <a:srgbClr val="9ADBF8"/>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a:t>
                      </a:r>
                      <a:r>
                        <a:rPr lang="en-US" sz="1000" b="1" i="0" u="none" strike="noStrike" dirty="0">
                          <a:solidFill>
                            <a:schemeClr val="accent4">
                              <a:lumMod val="50000"/>
                            </a:schemeClr>
                          </a:solidFill>
                          <a:latin typeface="Times New Roman" pitchFamily="18" charset="0"/>
                          <a:cs typeface="Times New Roman" pitchFamily="18" charset="0"/>
                        </a:rPr>
                        <a:t>21</a:t>
                      </a:r>
                      <a:r>
                        <a:rPr lang="ru-RU" sz="1000" b="1" i="0" u="none" strike="noStrike" dirty="0">
                          <a:solidFill>
                            <a:schemeClr val="accent4">
                              <a:lumMod val="50000"/>
                            </a:schemeClr>
                          </a:solidFill>
                          <a:latin typeface="Times New Roman" pitchFamily="18" charset="0"/>
                          <a:cs typeface="Times New Roman" pitchFamily="18" charset="0"/>
                        </a:rPr>
                        <a:t> год (план)</a:t>
                      </a:r>
                    </a:p>
                  </a:txBody>
                  <a:tcPr marL="6195" marR="6195" marT="6195" marB="0" anchor="ctr">
                    <a:solidFill>
                      <a:srgbClr val="9ADBF8"/>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a:t>
                      </a:r>
                      <a:r>
                        <a:rPr lang="en-US" sz="1000" b="1" i="0" u="none" strike="noStrike" dirty="0">
                          <a:solidFill>
                            <a:schemeClr val="accent4">
                              <a:lumMod val="50000"/>
                            </a:schemeClr>
                          </a:solidFill>
                          <a:latin typeface="Times New Roman" pitchFamily="18" charset="0"/>
                          <a:cs typeface="Times New Roman" pitchFamily="18" charset="0"/>
                        </a:rPr>
                        <a:t>2</a:t>
                      </a:r>
                      <a:r>
                        <a:rPr lang="ru-RU" sz="1000" b="1" i="0" u="none" strike="noStrike" dirty="0">
                          <a:solidFill>
                            <a:schemeClr val="accent4">
                              <a:lumMod val="50000"/>
                            </a:schemeClr>
                          </a:solidFill>
                          <a:latin typeface="Times New Roman" pitchFamily="18" charset="0"/>
                          <a:cs typeface="Times New Roman" pitchFamily="18" charset="0"/>
                        </a:rPr>
                        <a:t>год</a:t>
                      </a:r>
                    </a:p>
                  </a:txBody>
                  <a:tcPr marL="6195" marR="6195" marT="6195" marB="0" anchor="ctr">
                    <a:solidFill>
                      <a:srgbClr val="9ADBF8"/>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a:t>
                      </a:r>
                      <a:r>
                        <a:rPr lang="en-US" sz="1000" b="1" i="0" u="none" strike="noStrike" dirty="0">
                          <a:solidFill>
                            <a:schemeClr val="accent4">
                              <a:lumMod val="50000"/>
                            </a:schemeClr>
                          </a:solidFill>
                          <a:latin typeface="Times New Roman" pitchFamily="18" charset="0"/>
                          <a:cs typeface="Times New Roman" pitchFamily="18" charset="0"/>
                        </a:rPr>
                        <a:t>3</a:t>
                      </a:r>
                      <a:r>
                        <a:rPr lang="ru-RU" sz="1000" b="1" i="0" u="none" strike="noStrike" dirty="0">
                          <a:solidFill>
                            <a:schemeClr val="accent4">
                              <a:lumMod val="50000"/>
                            </a:schemeClr>
                          </a:solidFill>
                          <a:latin typeface="Times New Roman" pitchFamily="18" charset="0"/>
                          <a:cs typeface="Times New Roman" pitchFamily="18" charset="0"/>
                        </a:rPr>
                        <a:t> год</a:t>
                      </a:r>
                    </a:p>
                  </a:txBody>
                  <a:tcPr marL="6195" marR="6195" marT="6195" marB="0" anchor="ctr">
                    <a:solidFill>
                      <a:srgbClr val="9ADBF8"/>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a:t>
                      </a:r>
                      <a:r>
                        <a:rPr lang="en-US" sz="1000" b="1" i="0" u="none" strike="noStrike" dirty="0">
                          <a:solidFill>
                            <a:schemeClr val="accent4">
                              <a:lumMod val="50000"/>
                            </a:schemeClr>
                          </a:solidFill>
                          <a:latin typeface="Times New Roman" pitchFamily="18" charset="0"/>
                          <a:cs typeface="Times New Roman" pitchFamily="18" charset="0"/>
                        </a:rPr>
                        <a:t>4</a:t>
                      </a:r>
                      <a:r>
                        <a:rPr lang="ru-RU" sz="1000" b="1" i="0" u="none" strike="noStrike" dirty="0">
                          <a:solidFill>
                            <a:schemeClr val="accent4">
                              <a:lumMod val="50000"/>
                            </a:schemeClr>
                          </a:solidFill>
                          <a:latin typeface="Times New Roman" pitchFamily="18" charset="0"/>
                          <a:cs typeface="Times New Roman" pitchFamily="18" charset="0"/>
                        </a:rPr>
                        <a:t> год</a:t>
                      </a:r>
                    </a:p>
                  </a:txBody>
                  <a:tcPr marL="6195" marR="6195" marT="6195" marB="0" anchor="ctr">
                    <a:solidFill>
                      <a:srgbClr val="9ADBF8"/>
                    </a:solidFill>
                  </a:tcPr>
                </a:tc>
                <a:extLst>
                  <a:ext uri="{0D108BD9-81ED-4DB2-BD59-A6C34878D82A}">
                    <a16:rowId xmlns:a16="http://schemas.microsoft.com/office/drawing/2014/main" val="10000"/>
                  </a:ext>
                </a:extLst>
              </a:tr>
              <a:tr h="268392">
                <a:tc>
                  <a:txBody>
                    <a:bodyPr/>
                    <a:lstStyle/>
                    <a:p>
                      <a:pP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Увеличение годового объема ввода жилья, тыс. кв. м</a:t>
                      </a:r>
                    </a:p>
                  </a:txBody>
                  <a:tcPr marL="68580" marR="68580" marT="0" marB="0">
                    <a:solidFill>
                      <a:srgbClr val="9ADBF8"/>
                    </a:solidFill>
                  </a:tcPr>
                </a:tc>
                <a:tc>
                  <a:txBody>
                    <a:bodyPr/>
                    <a:lstStyle/>
                    <a:p>
                      <a:pPr algn="ctr">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302</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ADBF8"/>
                    </a:solidFill>
                  </a:tcPr>
                </a:tc>
                <a:tc>
                  <a:txBody>
                    <a:bodyPr/>
                    <a:lstStyle/>
                    <a:p>
                      <a:pPr algn="ctr">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345</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ADBF8"/>
                    </a:solidFill>
                  </a:tcPr>
                </a:tc>
                <a:extLst>
                  <a:ext uri="{0D108BD9-81ED-4DB2-BD59-A6C34878D82A}">
                    <a16:rowId xmlns:a16="http://schemas.microsoft.com/office/drawing/2014/main" val="10001"/>
                  </a:ext>
                </a:extLst>
              </a:tr>
              <a:tr h="231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Количество граждан, получивших социальную поддержку для улучшения жилищных условий</a:t>
                      </a:r>
                      <a:r>
                        <a:rPr lang="ru-RU" sz="1000" b="0" kern="1200" baseline="0" dirty="0">
                          <a:solidFill>
                            <a:schemeClr val="dk1"/>
                          </a:solidFill>
                          <a:effectLst/>
                          <a:latin typeface="Times New Roman" panose="02020603050405020304" pitchFamily="18" charset="0"/>
                          <a:ea typeface="+mn-ea"/>
                          <a:cs typeface="Times New Roman" panose="02020603050405020304" pitchFamily="18" charset="0"/>
                        </a:rPr>
                        <a:t>, кол-во семей</a:t>
                      </a:r>
                      <a:endParaRPr lang="ru-RU" sz="1000" b="0" kern="1200" baseline="0" dirty="0">
                        <a:solidFill>
                          <a:schemeClr val="dk1"/>
                        </a:solidFill>
                        <a:latin typeface="Times New Roman" pitchFamily="18" charset="0"/>
                        <a:ea typeface="+mn-ea"/>
                        <a:cs typeface="Times New Roman" pitchFamily="18" charset="0"/>
                      </a:endParaRP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rgbClr val="9ADBF8"/>
                    </a:solidFill>
                  </a:tcPr>
                </a:tc>
                <a:extLst>
                  <a:ext uri="{0D108BD9-81ED-4DB2-BD59-A6C34878D82A}">
                    <a16:rowId xmlns:a16="http://schemas.microsoft.com/office/drawing/2014/main" val="10002"/>
                  </a:ext>
                </a:extLst>
              </a:tr>
              <a:tr h="308619">
                <a:tc>
                  <a:txBody>
                    <a:bodyPr/>
                    <a:lstStyle/>
                    <a:p>
                      <a:pP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граждан, улучшивших жилищные условия и обеспеченных качественными услугами жилищно-коммунального хозяйства, тыс. чел.</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7,3</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9,8</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11,5</a:t>
                      </a:r>
                    </a:p>
                  </a:txBody>
                  <a:tcPr marL="68580" marR="68580" marT="0" marB="0">
                    <a:solidFill>
                      <a:srgbClr val="9ADBF8"/>
                    </a:solidFill>
                  </a:tcPr>
                </a:tc>
                <a:extLst>
                  <a:ext uri="{0D108BD9-81ED-4DB2-BD59-A6C34878D82A}">
                    <a16:rowId xmlns:a16="http://schemas.microsoft.com/office/drawing/2014/main" val="10004"/>
                  </a:ext>
                </a:extLst>
              </a:tr>
              <a:tr h="193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Количество объектов водоснабжения, водоотведения, построенных или реконструируемых, единиц</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rgbClr val="9ADBF8"/>
                    </a:solidFill>
                  </a:tcPr>
                </a:tc>
                <a:extLst>
                  <a:ext uri="{0D108BD9-81ED-4DB2-BD59-A6C34878D82A}">
                    <a16:rowId xmlns:a16="http://schemas.microsoft.com/office/drawing/2014/main" val="10005"/>
                  </a:ext>
                </a:extLst>
              </a:tr>
              <a:tr h="193799">
                <a:tc>
                  <a:txBody>
                    <a:bodyPr/>
                    <a:lstStyle/>
                    <a:p>
                      <a:r>
                        <a:rPr lang="ru-RU" sz="1000" baseline="0" dirty="0">
                          <a:latin typeface="Times New Roman" pitchFamily="18" charset="0"/>
                          <a:cs typeface="Times New Roman" pitchFamily="18" charset="0"/>
                        </a:rPr>
                        <a:t>Численность детей-сирот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за счет средств субсидии из федерального бюджета республиканскому бюджету Республики Адыгея (нарастающим итогом), чел.</a:t>
                      </a:r>
                      <a:endParaRPr lang="ru-RU" sz="1800" baseline="0" dirty="0"/>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169</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184</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199</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214</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229</a:t>
                      </a:r>
                    </a:p>
                  </a:txBody>
                  <a:tcPr marL="68580" marR="68580" marT="0" marB="0">
                    <a:solidFill>
                      <a:srgbClr val="9ADBF8"/>
                    </a:solidFill>
                  </a:tcPr>
                </a:tc>
                <a:extLst>
                  <a:ext uri="{0D108BD9-81ED-4DB2-BD59-A6C34878D82A}">
                    <a16:rowId xmlns:a16="http://schemas.microsoft.com/office/drawing/2014/main" val="10006"/>
                  </a:ext>
                </a:extLst>
              </a:tr>
              <a:tr h="308619">
                <a:tc>
                  <a:txBody>
                    <a:bodyPr/>
                    <a:lstStyle/>
                    <a:p>
                      <a:pPr algn="just">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Доля населения, охваченного централизованным сбором и вывозом твердых коммунальных отходов, от общей численности населения, %</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solidFill>
                      <a:srgbClr val="9ADBF8"/>
                    </a:solidFill>
                  </a:tcPr>
                </a:tc>
                <a:extLst>
                  <a:ext uri="{0D108BD9-81ED-4DB2-BD59-A6C34878D82A}">
                    <a16:rowId xmlns:a16="http://schemas.microsoft.com/office/drawing/2014/main" val="10007"/>
                  </a:ext>
                </a:extLst>
              </a:tr>
              <a:tr h="28798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Количество реализованных проектов по энергосбережению и повышению энергетической эффективности в Республике Адыгея, единиц</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solidFill>
                      <a:srgbClr val="9ADBF8"/>
                    </a:solidFill>
                  </a:tcPr>
                </a:tc>
                <a:extLst>
                  <a:ext uri="{0D108BD9-81ED-4DB2-BD59-A6C34878D82A}">
                    <a16:rowId xmlns:a16="http://schemas.microsoft.com/office/drawing/2014/main" val="10008"/>
                  </a:ext>
                </a:extLst>
              </a:tr>
              <a:tr h="313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Количество объектов, в отношении которых выполнены работы по повышению сейсмической безопасности на территории Республики Адыгея, единиц</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rgbClr val="9ADBF8"/>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rgbClr val="9ADBF8"/>
                    </a:solidFill>
                  </a:tcPr>
                </a:tc>
                <a:extLst>
                  <a:ext uri="{0D108BD9-81ED-4DB2-BD59-A6C34878D82A}">
                    <a16:rowId xmlns:a16="http://schemas.microsoft.com/office/drawing/2014/main" val="10010"/>
                  </a:ext>
                </a:extLst>
              </a:tr>
            </a:tbl>
          </a:graphicData>
        </a:graphic>
      </p:graphicFrame>
      <p:sp>
        <p:nvSpPr>
          <p:cNvPr id="2" name="Прямоугольник 1"/>
          <p:cNvSpPr/>
          <p:nvPr/>
        </p:nvSpPr>
        <p:spPr>
          <a:xfrm>
            <a:off x="0" y="260649"/>
            <a:ext cx="9324528" cy="338554"/>
          </a:xfrm>
          <a:prstGeom prst="rect">
            <a:avLst/>
          </a:prstGeom>
        </p:spPr>
        <p:txBody>
          <a:bodyPr wrap="square">
            <a:spAutoFit/>
          </a:bodyPr>
          <a:lstStyle/>
          <a:p>
            <a:pPr algn="ctr"/>
            <a:r>
              <a:rPr lang="ru-RU" sz="1600" cap="all"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1200" cap="all"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ОБЕСПЕЧЕНИЕ ДОСТУПНЫМ И КОМФОРТНЫМ ЖИЛЬЕМ И КОММУНАЛЬНЫМИ УСЛУГАМИ»</a:t>
            </a:r>
          </a:p>
        </p:txBody>
      </p:sp>
      <p:sp>
        <p:nvSpPr>
          <p:cNvPr id="3" name="Прямоугольник 2"/>
          <p:cNvSpPr/>
          <p:nvPr/>
        </p:nvSpPr>
        <p:spPr>
          <a:xfrm>
            <a:off x="2496354" y="524579"/>
            <a:ext cx="38884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200" b="1" i="1" dirty="0">
                <a:solidFill>
                  <a:srgbClr val="FF0000"/>
                </a:solidFill>
                <a:latin typeface="Times New Roman" pitchFamily="18" charset="0"/>
                <a:cs typeface="Times New Roman" pitchFamily="18" charset="0"/>
              </a:rPr>
              <a:t>2020-2024 годы</a:t>
            </a:r>
          </a:p>
        </p:txBody>
      </p:sp>
      <p:sp>
        <p:nvSpPr>
          <p:cNvPr id="4" name="Прямоугольник 3"/>
          <p:cNvSpPr/>
          <p:nvPr/>
        </p:nvSpPr>
        <p:spPr>
          <a:xfrm>
            <a:off x="251520" y="692696"/>
            <a:ext cx="720080" cy="261610"/>
          </a:xfrm>
          <a:prstGeom prst="rect">
            <a:avLst/>
          </a:prstGeom>
        </p:spPr>
        <p:txBody>
          <a:bodyPr wrap="square">
            <a:spAutoFit/>
          </a:bodyPr>
          <a:lstStyle/>
          <a:p>
            <a:pPr algn="just"/>
            <a:r>
              <a:rPr lang="ru-RU" sz="1100" b="1" dirty="0">
                <a:solidFill>
                  <a:schemeClr val="accent5">
                    <a:lumMod val="75000"/>
                  </a:schemeClr>
                </a:solidFill>
                <a:latin typeface="Times New Roman" pitchFamily="18" charset="0"/>
                <a:cs typeface="Times New Roman" pitchFamily="18" charset="0"/>
              </a:rPr>
              <a:t>ЦЕЛЬ:</a:t>
            </a:r>
            <a:endParaRPr lang="ru-RU" sz="1100" dirty="0">
              <a:latin typeface="Times New Roman" pitchFamily="18" charset="0"/>
              <a:cs typeface="Times New Roman" pitchFamily="18" charset="0"/>
            </a:endParaRPr>
          </a:p>
        </p:txBody>
      </p:sp>
      <p:sp>
        <p:nvSpPr>
          <p:cNvPr id="8" name="Прямоугольник 7"/>
          <p:cNvSpPr/>
          <p:nvPr/>
        </p:nvSpPr>
        <p:spPr>
          <a:xfrm>
            <a:off x="1403648" y="44624"/>
            <a:ext cx="63367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3"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10" name="Прямоугольник 9"/>
          <p:cNvSpPr/>
          <p:nvPr/>
        </p:nvSpPr>
        <p:spPr>
          <a:xfrm>
            <a:off x="395536" y="6597352"/>
            <a:ext cx="8065658"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b="1" dirty="0">
              <a:solidFill>
                <a:schemeClr val="tx2">
                  <a:lumMod val="75000"/>
                </a:schemeClr>
              </a:solidFill>
              <a:latin typeface="Times New Roman" pitchFamily="18" charset="0"/>
              <a:cs typeface="Times New Roman" pitchFamily="18" charset="0"/>
            </a:endParaRPr>
          </a:p>
          <a:p>
            <a:r>
              <a:rPr lang="ru-RU" sz="1000" b="1" dirty="0">
                <a:solidFill>
                  <a:schemeClr val="tx2">
                    <a:lumMod val="75000"/>
                  </a:schemeClr>
                </a:solidFill>
                <a:latin typeface="Times New Roman" pitchFamily="18" charset="0"/>
                <a:cs typeface="Times New Roman" pitchFamily="18" charset="0"/>
              </a:rPr>
              <a:t>Ответственный </a:t>
            </a:r>
            <a:r>
              <a:rPr lang="ru-RU" sz="1000" b="1" dirty="0">
                <a:solidFill>
                  <a:schemeClr val="accent1">
                    <a:lumMod val="50000"/>
                  </a:schemeClr>
                </a:solidFill>
                <a:latin typeface="Times New Roman" pitchFamily="18" charset="0"/>
                <a:cs typeface="Times New Roman" pitchFamily="18" charset="0"/>
              </a:rPr>
              <a:t>исполнитель ГП РА</a:t>
            </a:r>
            <a:r>
              <a:rPr lang="ru-RU" sz="900" dirty="0">
                <a:solidFill>
                  <a:schemeClr val="accent1">
                    <a:lumMod val="50000"/>
                  </a:schemeClr>
                </a:solidFill>
                <a:latin typeface="Times New Roman" pitchFamily="18" charset="0"/>
                <a:cs typeface="Times New Roman" pitchFamily="18" charset="0"/>
              </a:rPr>
              <a:t>:   </a:t>
            </a:r>
            <a:r>
              <a:rPr lang="ru-RU" sz="1000" i="1" dirty="0">
                <a:solidFill>
                  <a:schemeClr val="tx1"/>
                </a:solidFill>
                <a:latin typeface="Times New Roman" pitchFamily="18" charset="0"/>
                <a:cs typeface="Times New Roman" pitchFamily="18" charset="0"/>
              </a:rPr>
              <a:t>Министерство</a:t>
            </a:r>
            <a:r>
              <a:rPr lang="ru-RU" sz="1000" dirty="0">
                <a:solidFill>
                  <a:schemeClr val="tx1"/>
                </a:solidFill>
              </a:rPr>
              <a:t> </a:t>
            </a:r>
            <a:r>
              <a:rPr lang="ru-RU" sz="1000" i="1" dirty="0">
                <a:solidFill>
                  <a:schemeClr val="tx1"/>
                </a:solidFill>
                <a:latin typeface="Times New Roman" pitchFamily="18" charset="0"/>
                <a:cs typeface="Times New Roman" pitchFamily="18" charset="0"/>
              </a:rPr>
              <a:t>строительства, транспорта, жилищно-коммунального и дорожного </a:t>
            </a:r>
            <a:endParaRPr lang="en-US" sz="1000" i="1" dirty="0">
              <a:solidFill>
                <a:schemeClr val="tx1"/>
              </a:solidFill>
              <a:latin typeface="Times New Roman" pitchFamily="18" charset="0"/>
              <a:cs typeface="Times New Roman" pitchFamily="18" charset="0"/>
            </a:endParaRPr>
          </a:p>
          <a:p>
            <a:r>
              <a:rPr lang="en-US" sz="1000" i="1" dirty="0">
                <a:solidFill>
                  <a:schemeClr val="tx1"/>
                </a:solidFill>
                <a:latin typeface="Times New Roman" pitchFamily="18" charset="0"/>
                <a:cs typeface="Times New Roman" pitchFamily="18" charset="0"/>
              </a:rPr>
              <a:t>                                                                          </a:t>
            </a:r>
            <a:r>
              <a:rPr lang="ru-RU" sz="1000" i="1" dirty="0">
                <a:solidFill>
                  <a:schemeClr val="tx1"/>
                </a:solidFill>
                <a:latin typeface="Times New Roman" pitchFamily="18" charset="0"/>
                <a:cs typeface="Times New Roman" pitchFamily="18" charset="0"/>
              </a:rPr>
              <a:t>хозяйства</a:t>
            </a:r>
            <a:r>
              <a:rPr lang="en-US" sz="1000" i="1" dirty="0">
                <a:solidFill>
                  <a:schemeClr val="tx1"/>
                </a:solidFill>
                <a:latin typeface="Times New Roman" pitchFamily="18" charset="0"/>
                <a:cs typeface="Times New Roman" pitchFamily="18" charset="0"/>
              </a:rPr>
              <a:t> </a:t>
            </a:r>
            <a:r>
              <a:rPr lang="ru-RU" sz="1000" i="1" dirty="0">
                <a:solidFill>
                  <a:schemeClr val="tx1"/>
                </a:solidFill>
                <a:latin typeface="Times New Roman" pitchFamily="18" charset="0"/>
                <a:cs typeface="Times New Roman" pitchFamily="18" charset="0"/>
              </a:rPr>
              <a:t>Республики Адыгея</a:t>
            </a:r>
          </a:p>
          <a:p>
            <a:endParaRPr lang="ru-RU" sz="1000" i="1" dirty="0">
              <a:solidFill>
                <a:schemeClr val="tx1"/>
              </a:solidFill>
              <a:latin typeface="Times New Roman" pitchFamily="18" charset="0"/>
              <a:cs typeface="Times New Roman" pitchFamily="18" charset="0"/>
            </a:endParaRPr>
          </a:p>
          <a:p>
            <a:r>
              <a:rPr lang="ru-RU" sz="1000" i="1" dirty="0">
                <a:solidFill>
                  <a:schemeClr val="tx1"/>
                </a:solidFill>
                <a:latin typeface="Times New Roman" pitchFamily="18" charset="0"/>
                <a:cs typeface="Times New Roman" pitchFamily="18" charset="0"/>
              </a:rPr>
              <a:t> </a:t>
            </a:r>
          </a:p>
        </p:txBody>
      </p:sp>
      <p:sp>
        <p:nvSpPr>
          <p:cNvPr id="13" name="Номер слайда 14"/>
          <p:cNvSpPr>
            <a:spLocks noGrp="1"/>
          </p:cNvSpPr>
          <p:nvPr>
            <p:ph type="sldNum" sz="quarter" idx="12"/>
          </p:nvPr>
        </p:nvSpPr>
        <p:spPr>
          <a:xfrm>
            <a:off x="8666112" y="6592267"/>
            <a:ext cx="442392" cy="293117"/>
          </a:xfrm>
        </p:spPr>
        <p:txBody>
          <a:bodyPr/>
          <a:lstStyle/>
          <a:p>
            <a:fld id="{562CBC98-693A-43E0-9527-6DBA59A2138E}" type="slidenum">
              <a:rPr lang="ru-RU" sz="1100" smtClean="0">
                <a:solidFill>
                  <a:schemeClr val="tx1"/>
                </a:solidFill>
                <a:latin typeface="Times New Roman" pitchFamily="18" charset="0"/>
                <a:cs typeface="Times New Roman" pitchFamily="18" charset="0"/>
              </a:rPr>
              <a:pPr/>
              <a:t>44</a:t>
            </a:fld>
            <a:endParaRPr lang="ru-RU" sz="1100" dirty="0">
              <a:solidFill>
                <a:schemeClr val="tx1"/>
              </a:solidFill>
              <a:latin typeface="Times New Roman" pitchFamily="18" charset="0"/>
              <a:cs typeface="Times New Roman"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071502431"/>
              </p:ext>
            </p:extLst>
          </p:nvPr>
        </p:nvGraphicFramePr>
        <p:xfrm>
          <a:off x="6228184" y="2060847"/>
          <a:ext cx="2664296" cy="1018112"/>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977500">
                  <a:extLst>
                    <a:ext uri="{9D8B030D-6E8A-4147-A177-3AD203B41FA5}">
                      <a16:colId xmlns:a16="http://schemas.microsoft.com/office/drawing/2014/main" val="20001"/>
                    </a:ext>
                  </a:extLst>
                </a:gridCol>
                <a:gridCol w="920900">
                  <a:extLst>
                    <a:ext uri="{9D8B030D-6E8A-4147-A177-3AD203B41FA5}">
                      <a16:colId xmlns:a16="http://schemas.microsoft.com/office/drawing/2014/main" val="1288896009"/>
                    </a:ext>
                  </a:extLst>
                </a:gridCol>
                <a:gridCol w="765896">
                  <a:extLst>
                    <a:ext uri="{9D8B030D-6E8A-4147-A177-3AD203B41FA5}">
                      <a16:colId xmlns:a16="http://schemas.microsoft.com/office/drawing/2014/main" val="20002"/>
                    </a:ext>
                  </a:extLst>
                </a:gridCol>
              </a:tblGrid>
              <a:tr h="43278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a:solidFill>
                            <a:schemeClr val="accent4">
                              <a:lumMod val="50000"/>
                            </a:schemeClr>
                          </a:solidFill>
                          <a:latin typeface="Times New Roman" pitchFamily="18" charset="0"/>
                          <a:cs typeface="Times New Roman" pitchFamily="18" charset="0"/>
                        </a:rPr>
                        <a:t>Объем финансирования государственной</a:t>
                      </a:r>
                      <a:r>
                        <a:rPr lang="ru-RU" sz="1000" i="1" baseline="0" dirty="0">
                          <a:solidFill>
                            <a:schemeClr val="accent4">
                              <a:lumMod val="50000"/>
                            </a:schemeClr>
                          </a:solidFill>
                          <a:latin typeface="Times New Roman" pitchFamily="18" charset="0"/>
                          <a:cs typeface="Times New Roman" pitchFamily="18" charset="0"/>
                        </a:rPr>
                        <a:t> </a:t>
                      </a:r>
                      <a:r>
                        <a:rPr lang="ru-RU" sz="1000" i="1" dirty="0">
                          <a:solidFill>
                            <a:schemeClr val="accent4">
                              <a:lumMod val="50000"/>
                            </a:schemeClr>
                          </a:solidFill>
                          <a:latin typeface="Times New Roman" pitchFamily="18" charset="0"/>
                          <a:cs typeface="Times New Roman" pitchFamily="18" charset="0"/>
                        </a:rPr>
                        <a:t>программы (тыс. руб.) </a:t>
                      </a:r>
                      <a:endParaRPr lang="ru-RU" sz="1000" b="1" i="1" dirty="0">
                        <a:ln w="1905"/>
                        <a:solidFill>
                          <a:schemeClr val="accent4">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b"/>
                      <a:endParaRPr lang="ru-RU" sz="1000" b="1" i="0" u="none" strike="noStrike" dirty="0">
                        <a:solidFill>
                          <a:schemeClr val="accent4">
                            <a:lumMod val="50000"/>
                          </a:schemeClr>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ru-RU" sz="1000" b="1" i="0" u="none" strike="noStrike" dirty="0">
                        <a:solidFill>
                          <a:schemeClr val="accent4">
                            <a:lumMod val="50000"/>
                          </a:schemeClr>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993663"/>
                  </a:ext>
                </a:extLst>
              </a:tr>
              <a:tr h="188976">
                <a:tc>
                  <a:txBody>
                    <a:bodyPr/>
                    <a:lstStyle/>
                    <a:p>
                      <a:pPr algn="ctr" fontAlgn="b"/>
                      <a:r>
                        <a:rPr lang="ru-RU" sz="1000" b="1" u="none" strike="noStrike" dirty="0">
                          <a:solidFill>
                            <a:schemeClr val="accent4">
                              <a:lumMod val="50000"/>
                            </a:schemeClr>
                          </a:solidFill>
                          <a:latin typeface="Times New Roman" pitchFamily="18" charset="0"/>
                          <a:cs typeface="Times New Roman" pitchFamily="18" charset="0"/>
                        </a:rPr>
                        <a:t>2022 год</a:t>
                      </a:r>
                      <a:endParaRPr lang="ru-RU" sz="1000" b="1" i="0" u="none" strike="noStrike" dirty="0">
                        <a:solidFill>
                          <a:schemeClr val="accent4">
                            <a:lumMod val="50000"/>
                          </a:schemeClr>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2023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000" b="1" u="none" strike="noStrike" dirty="0">
                          <a:solidFill>
                            <a:schemeClr val="accent4">
                              <a:lumMod val="50000"/>
                            </a:schemeClr>
                          </a:solidFill>
                          <a:latin typeface="Times New Roman" pitchFamily="18" charset="0"/>
                          <a:cs typeface="Times New Roman" pitchFamily="18" charset="0"/>
                        </a:rPr>
                        <a:t>2024 год </a:t>
                      </a:r>
                      <a:endParaRPr lang="ru-RU" sz="1000" b="1" i="0" u="none" strike="noStrike" dirty="0">
                        <a:solidFill>
                          <a:schemeClr val="accent4">
                            <a:lumMod val="50000"/>
                          </a:schemeClr>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96350">
                <a:tc>
                  <a:txBody>
                    <a:bodyPr/>
                    <a:lstStyle/>
                    <a:p>
                      <a:pPr algn="ctr" fontAlgn="b"/>
                      <a:r>
                        <a:rPr lang="ru-RU" sz="1100" b="1" i="0" u="none" strike="noStrike" dirty="0">
                          <a:solidFill>
                            <a:schemeClr val="accent4">
                              <a:lumMod val="50000"/>
                            </a:schemeClr>
                          </a:solidFill>
                          <a:latin typeface="Times New Roman"/>
                        </a:rPr>
                        <a:t>637967,2</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100" b="1" i="0" u="none" strike="noStrike" dirty="0">
                          <a:solidFill>
                            <a:schemeClr val="accent4">
                              <a:lumMod val="50000"/>
                            </a:schemeClr>
                          </a:solidFill>
                          <a:latin typeface="Times New Roman"/>
                        </a:rPr>
                        <a:t>517463,8</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100" b="1" i="0" u="none" strike="noStrike" dirty="0">
                          <a:solidFill>
                            <a:schemeClr val="accent4">
                              <a:lumMod val="50000"/>
                            </a:schemeClr>
                          </a:solidFill>
                          <a:latin typeface="Times New Roman"/>
                        </a:rPr>
                        <a:t>480755,9</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6" name="Рисунок 5">
            <a:extLst>
              <a:ext uri="{FF2B5EF4-FFF2-40B4-BE49-F238E27FC236}">
                <a16:creationId xmlns:a16="http://schemas.microsoft.com/office/drawing/2014/main" id="{39B26E12-FB27-4F4A-B386-E5E3066D2A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7647" y="623413"/>
            <a:ext cx="2316839" cy="1158420"/>
          </a:xfrm>
          <a:prstGeom prst="rect">
            <a:avLst/>
          </a:prstGeom>
          <a:effectLst>
            <a:softEdge rad="76200"/>
          </a:effectLst>
        </p:spPr>
      </p:pic>
      <p:sp>
        <p:nvSpPr>
          <p:cNvPr id="9" name="Прямоугольник 8">
            <a:extLst>
              <a:ext uri="{FF2B5EF4-FFF2-40B4-BE49-F238E27FC236}">
                <a16:creationId xmlns:a16="http://schemas.microsoft.com/office/drawing/2014/main" id="{B266B207-EA2A-49ED-A5DC-9B856B944F49}"/>
              </a:ext>
            </a:extLst>
          </p:cNvPr>
          <p:cNvSpPr/>
          <p:nvPr/>
        </p:nvSpPr>
        <p:spPr>
          <a:xfrm>
            <a:off x="827584" y="692696"/>
            <a:ext cx="5807549" cy="400110"/>
          </a:xfrm>
          <a:prstGeom prst="rect">
            <a:avLst/>
          </a:prstGeom>
        </p:spPr>
        <p:txBody>
          <a:bodyPr wrap="square">
            <a:spAutoFit/>
          </a:bodyPr>
          <a:lstStyle/>
          <a:p>
            <a:pPr algn="just"/>
            <a:r>
              <a:rPr lang="ru-RU" sz="1000" dirty="0">
                <a:latin typeface="Times New Roman" panose="02020603050405020304" pitchFamily="18" charset="0"/>
                <a:ea typeface="Times New Roman" panose="02020603050405020304" pitchFamily="18" charset="0"/>
                <a:cs typeface="Times New Roman" panose="02020603050405020304" pitchFamily="18" charset="0"/>
              </a:rPr>
              <a:t>повышение доступности жилья, качества жилищного обеспечения </a:t>
            </a:r>
          </a:p>
          <a:p>
            <a:pPr algn="just"/>
            <a:r>
              <a:rPr lang="ru-RU" sz="1000" dirty="0">
                <a:latin typeface="Times New Roman" panose="02020603050405020304" pitchFamily="18" charset="0"/>
                <a:ea typeface="Times New Roman" panose="02020603050405020304" pitchFamily="18" charset="0"/>
                <a:cs typeface="Times New Roman" panose="02020603050405020304" pitchFamily="18" charset="0"/>
              </a:rPr>
              <a:t>и надежности предоставления жилищно-коммунальных услуг населению.</a:t>
            </a:r>
            <a:endParaRPr lang="ru-RU" sz="1000" dirty="0">
              <a:latin typeface="Times New Roman" panose="02020603050405020304" pitchFamily="18" charset="0"/>
              <a:cs typeface="Times New Roman" panose="02020603050405020304" pitchFamily="18" charset="0"/>
            </a:endParaRPr>
          </a:p>
        </p:txBody>
      </p:sp>
      <p:graphicFrame>
        <p:nvGraphicFramePr>
          <p:cNvPr id="11" name="Таблица 10">
            <a:extLst>
              <a:ext uri="{FF2B5EF4-FFF2-40B4-BE49-F238E27FC236}">
                <a16:creationId xmlns:a16="http://schemas.microsoft.com/office/drawing/2014/main" id="{F9148447-F821-4ACE-A31E-11E5E66E3AD2}"/>
              </a:ext>
            </a:extLst>
          </p:cNvPr>
          <p:cNvGraphicFramePr>
            <a:graphicFrameLocks noGrp="1"/>
          </p:cNvGraphicFramePr>
          <p:nvPr>
            <p:extLst>
              <p:ext uri="{D42A27DB-BD31-4B8C-83A1-F6EECF244321}">
                <p14:modId xmlns:p14="http://schemas.microsoft.com/office/powerpoint/2010/main" val="1951792984"/>
              </p:ext>
            </p:extLst>
          </p:nvPr>
        </p:nvGraphicFramePr>
        <p:xfrm>
          <a:off x="323528" y="1167368"/>
          <a:ext cx="6120680" cy="1066800"/>
        </p:xfrm>
        <a:graphic>
          <a:graphicData uri="http://schemas.openxmlformats.org/drawingml/2006/table">
            <a:tbl>
              <a:tblPr>
                <a:tableStyleId>{5C22544A-7EE6-4342-B048-85BDC9FD1C3A}</a:tableStyleId>
              </a:tblPr>
              <a:tblGrid>
                <a:gridCol w="6120680">
                  <a:extLst>
                    <a:ext uri="{9D8B030D-6E8A-4147-A177-3AD203B41FA5}">
                      <a16:colId xmlns:a16="http://schemas.microsoft.com/office/drawing/2014/main" val="743797310"/>
                    </a:ext>
                  </a:extLst>
                </a:gridCol>
              </a:tblGrid>
              <a:tr h="905918">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 1) развитие жилищного строительства;</a:t>
                      </a:r>
                    </a:p>
                    <a:p>
                      <a:pPr algn="just">
                        <a:spcAft>
                          <a:spcPts val="0"/>
                        </a:spcAft>
                      </a:pPr>
                      <a:r>
                        <a:rPr lang="ru-RU" sz="1000" dirty="0">
                          <a:effectLst/>
                          <a:latin typeface="Times New Roman" panose="02020603050405020304" pitchFamily="18" charset="0"/>
                          <a:cs typeface="Times New Roman" panose="02020603050405020304" pitchFamily="18" charset="0"/>
                        </a:rPr>
                        <a:t> 2) реализация механизмов государственной поддержки отдельных категорий граждан, </a:t>
                      </a:r>
                    </a:p>
                    <a:p>
                      <a:pPr algn="just">
                        <a:spcAft>
                          <a:spcPts val="0"/>
                        </a:spcAft>
                      </a:pPr>
                      <a:r>
                        <a:rPr lang="ru-RU" sz="1000" dirty="0">
                          <a:effectLst/>
                          <a:latin typeface="Times New Roman" panose="02020603050405020304" pitchFamily="18" charset="0"/>
                          <a:cs typeface="Times New Roman" panose="02020603050405020304" pitchFamily="18" charset="0"/>
                        </a:rPr>
                        <a:t>     нуждающихся в улучшении жилищных условий; </a:t>
                      </a:r>
                    </a:p>
                    <a:p>
                      <a:pPr algn="just">
                        <a:spcAft>
                          <a:spcPts val="0"/>
                        </a:spcAft>
                      </a:pPr>
                      <a:r>
                        <a:rPr lang="ru-RU" sz="1000" dirty="0">
                          <a:effectLst/>
                          <a:latin typeface="Times New Roman" panose="02020603050405020304" pitchFamily="18" charset="0"/>
                          <a:cs typeface="Times New Roman" panose="02020603050405020304" pitchFamily="18" charset="0"/>
                        </a:rPr>
                        <a:t> 3) улучшение жилищных условий граждан и повышение эффективности, качества и надежности </a:t>
                      </a:r>
                    </a:p>
                    <a:p>
                      <a:pPr algn="just">
                        <a:spcAft>
                          <a:spcPts val="0"/>
                        </a:spcAft>
                      </a:pPr>
                      <a:r>
                        <a:rPr lang="ru-RU" sz="1000" dirty="0">
                          <a:effectLst/>
                          <a:latin typeface="Times New Roman" panose="02020603050405020304" pitchFamily="18" charset="0"/>
                          <a:cs typeface="Times New Roman" panose="02020603050405020304" pitchFamily="18" charset="0"/>
                        </a:rPr>
                        <a:t>     поставки коммунальных ресурсов, в том числе путем привлечения долгосрочных частных инвестиций;</a:t>
                      </a:r>
                    </a:p>
                    <a:p>
                      <a:pPr algn="just">
                        <a:spcAft>
                          <a:spcPts val="0"/>
                        </a:spcAft>
                      </a:pPr>
                      <a:r>
                        <a:rPr lang="ru-RU" sz="1000" dirty="0">
                          <a:effectLst/>
                          <a:latin typeface="Times New Roman" panose="02020603050405020304" pitchFamily="18" charset="0"/>
                          <a:cs typeface="Times New Roman" panose="02020603050405020304" pitchFamily="18" charset="0"/>
                        </a:rPr>
                        <a:t> 4) приведение в нормативное состояние систем коммунальной инфраструктуры;</a:t>
                      </a:r>
                    </a:p>
                    <a:p>
                      <a:pPr algn="just">
                        <a:spcAft>
                          <a:spcPts val="0"/>
                        </a:spcAft>
                      </a:pP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noFill/>
                  </a:tcPr>
                </a:tc>
                <a:extLst>
                  <a:ext uri="{0D108BD9-81ED-4DB2-BD59-A6C34878D82A}">
                    <a16:rowId xmlns:a16="http://schemas.microsoft.com/office/drawing/2014/main" val="4167165907"/>
                  </a:ext>
                </a:extLst>
              </a:tr>
            </a:tbl>
          </a:graphicData>
        </a:graphic>
      </p:graphicFrame>
      <p:sp>
        <p:nvSpPr>
          <p:cNvPr id="15" name="Прямоугольник 14">
            <a:extLst>
              <a:ext uri="{FF2B5EF4-FFF2-40B4-BE49-F238E27FC236}">
                <a16:creationId xmlns:a16="http://schemas.microsoft.com/office/drawing/2014/main" id="{91091E19-1260-48D3-A52E-62D0325866CC}"/>
              </a:ext>
            </a:extLst>
          </p:cNvPr>
          <p:cNvSpPr/>
          <p:nvPr/>
        </p:nvSpPr>
        <p:spPr>
          <a:xfrm>
            <a:off x="323528" y="2020282"/>
            <a:ext cx="6120681" cy="1169551"/>
          </a:xfrm>
          <a:prstGeom prst="rect">
            <a:avLst/>
          </a:prstGeom>
        </p:spPr>
        <p:txBody>
          <a:bodyPr wrap="square">
            <a:spAutoFit/>
          </a:bodyPr>
          <a:lstStyle/>
          <a:p>
            <a:pPr algn="just">
              <a:spcAft>
                <a:spcPts val="0"/>
              </a:spcAft>
            </a:pPr>
            <a:r>
              <a:rPr lang="ru-RU" sz="1000" dirty="0">
                <a:latin typeface="Times New Roman" panose="02020603050405020304" pitchFamily="18" charset="0"/>
                <a:cs typeface="Times New Roman" panose="02020603050405020304" pitchFamily="18" charset="0"/>
              </a:rPr>
              <a:t>5) организация своевременного и в полном объеме предоставления мер социальной поддержки,</a:t>
            </a:r>
          </a:p>
          <a:p>
            <a:pPr algn="just">
              <a:spcAft>
                <a:spcPts val="0"/>
              </a:spcAft>
            </a:pPr>
            <a:r>
              <a:rPr lang="ru-RU" sz="1000" dirty="0">
                <a:latin typeface="Times New Roman" panose="02020603050405020304" pitchFamily="18" charset="0"/>
                <a:cs typeface="Times New Roman" panose="02020603050405020304" pitchFamily="18" charset="0"/>
              </a:rPr>
              <a:t>     государственных социальных гарантий детям-сиротам, детям, оставшимся без попечения родителей;</a:t>
            </a:r>
          </a:p>
          <a:p>
            <a:pPr algn="just">
              <a:spcAft>
                <a:spcPts val="0"/>
              </a:spcAft>
            </a:pPr>
            <a:r>
              <a:rPr lang="ru-RU" sz="1000" dirty="0">
                <a:latin typeface="Times New Roman" panose="02020603050405020304" pitchFamily="18" charset="0"/>
                <a:cs typeface="Times New Roman" panose="02020603050405020304" pitchFamily="18" charset="0"/>
              </a:rPr>
              <a:t>6) создание эффективной и безопасной системы обращения с отходами производства и потребления;</a:t>
            </a:r>
          </a:p>
          <a:p>
            <a:pPr algn="just">
              <a:spcAft>
                <a:spcPts val="0"/>
              </a:spcAft>
            </a:pPr>
            <a:r>
              <a:rPr lang="ru-RU" sz="1000" dirty="0">
                <a:latin typeface="Times New Roman" panose="02020603050405020304" pitchFamily="18" charset="0"/>
                <a:cs typeface="Times New Roman" panose="02020603050405020304" pitchFamily="18" charset="0"/>
              </a:rPr>
              <a:t>7) энергосбережение и повышение энергетической эффективности в государственном и муниципальном</a:t>
            </a:r>
          </a:p>
          <a:p>
            <a:pPr algn="just">
              <a:spcAft>
                <a:spcPts val="0"/>
              </a:spcAft>
            </a:pPr>
            <a:r>
              <a:rPr lang="ru-RU" sz="1000" dirty="0">
                <a:latin typeface="Times New Roman" panose="02020603050405020304" pitchFamily="18" charset="0"/>
                <a:cs typeface="Times New Roman" panose="02020603050405020304" pitchFamily="18" charset="0"/>
              </a:rPr>
              <a:t>     секторах, в транспортной и инженерной инфраструктуре населенных пунктов Республики Адыгея;</a:t>
            </a:r>
          </a:p>
          <a:p>
            <a:pPr algn="just">
              <a:spcAft>
                <a:spcPts val="0"/>
              </a:spcAft>
            </a:pPr>
            <a:r>
              <a:rPr lang="ru-RU" sz="1000" dirty="0">
                <a:latin typeface="Times New Roman" panose="02020603050405020304" pitchFamily="18" charset="0"/>
                <a:cs typeface="Times New Roman" panose="02020603050405020304" pitchFamily="18" charset="0"/>
              </a:rPr>
              <a:t>8) повышение сейсмостойкости жилых домов, основных объектов и систем жизнеобеспечения;</a:t>
            </a:r>
          </a:p>
          <a:p>
            <a:pPr algn="just">
              <a:spcAft>
                <a:spcPts val="0"/>
              </a:spcAft>
            </a:pPr>
            <a:r>
              <a:rPr lang="ru-RU" sz="1000" dirty="0">
                <a:latin typeface="Times New Roman" panose="02020603050405020304" pitchFamily="18" charset="0"/>
                <a:cs typeface="Times New Roman" panose="02020603050405020304" pitchFamily="18" charset="0"/>
              </a:rPr>
              <a:t>9) содействие развитию внутреннего рынка природного газа как моторного топлива.</a:t>
            </a:r>
            <a:endParaRPr lang="ru-RU" sz="1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B287710-CB68-4EDD-B2EA-F59D1C3352B9}"/>
              </a:ext>
            </a:extLst>
          </p:cNvPr>
          <p:cNvSpPr txBox="1"/>
          <p:nvPr/>
        </p:nvSpPr>
        <p:spPr>
          <a:xfrm>
            <a:off x="0" y="949219"/>
            <a:ext cx="923519" cy="276999"/>
          </a:xfrm>
          <a:prstGeom prst="rect">
            <a:avLst/>
          </a:prstGeom>
          <a:noFill/>
        </p:spPr>
        <p:txBody>
          <a:bodyPr wrap="square" rtlCol="0">
            <a:spAutoFit/>
          </a:bodyPr>
          <a:lstStyle/>
          <a:p>
            <a:r>
              <a:rPr lang="ru-RU" sz="1200" b="1" dirty="0">
                <a:solidFill>
                  <a:srgbClr val="FF0000"/>
                </a:solidFill>
                <a:latin typeface="Times New Roman" panose="02020603050405020304" pitchFamily="18" charset="0"/>
                <a:cs typeface="Times New Roman" panose="02020603050405020304" pitchFamily="18" charset="0"/>
              </a:rPr>
              <a:t>ЗАДАЧИ:</a:t>
            </a:r>
          </a:p>
        </p:txBody>
      </p:sp>
      <p:pic>
        <p:nvPicPr>
          <p:cNvPr id="2052" name="Picture 4" descr="Московские девелоперы отказываются от строительства апартаментов в пользу о..."/>
          <p:cNvPicPr>
            <a:picLocks noChangeAspect="1" noChangeArrowheads="1"/>
          </p:cNvPicPr>
          <p:nvPr/>
        </p:nvPicPr>
        <p:blipFill>
          <a:blip r:embed="rId5" cstate="print"/>
          <a:srcRect/>
          <a:stretch>
            <a:fillRect/>
          </a:stretch>
        </p:blipFill>
        <p:spPr bwMode="auto">
          <a:xfrm>
            <a:off x="6012160" y="404664"/>
            <a:ext cx="3131840" cy="1728192"/>
          </a:xfrm>
          <a:prstGeom prst="rect">
            <a:avLst/>
          </a:prstGeom>
          <a:noFill/>
          <a:effectLst>
            <a:softEdge rad="317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987824" y="756320"/>
            <a:ext cx="3132856" cy="368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FF0000"/>
                </a:solidFill>
                <a:latin typeface="Times New Roman" pitchFamily="18" charset="0"/>
                <a:cs typeface="Times New Roman" pitchFamily="18" charset="0"/>
              </a:rPr>
              <a:t>Срок реализации:   </a:t>
            </a:r>
            <a:r>
              <a:rPr lang="ru-RU" sz="1400" b="1" i="1" dirty="0">
                <a:solidFill>
                  <a:srgbClr val="FF0000"/>
                </a:solidFill>
                <a:latin typeface="Times New Roman" pitchFamily="18" charset="0"/>
                <a:cs typeface="Times New Roman" pitchFamily="18" charset="0"/>
              </a:rPr>
              <a:t>2020-2024 годы</a:t>
            </a:r>
          </a:p>
        </p:txBody>
      </p:sp>
      <p:sp>
        <p:nvSpPr>
          <p:cNvPr id="4" name="Прямоугольник 3"/>
          <p:cNvSpPr/>
          <p:nvPr/>
        </p:nvSpPr>
        <p:spPr>
          <a:xfrm>
            <a:off x="1123111" y="153705"/>
            <a:ext cx="648072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a:p>
            <a:pPr algn="ctr"/>
            <a:r>
              <a:rPr lang="ru-RU" sz="1600" b="1" cap="all" dirty="0">
                <a:solidFill>
                  <a:srgbClr val="FF0000"/>
                </a:solidFill>
                <a:latin typeface="Times New Roman" pitchFamily="18" charset="0"/>
                <a:cs typeface="Times New Roman" pitchFamily="18" charset="0"/>
              </a:rPr>
              <a:t>«СОДЕЙСТВИЕ занятости  населения»</a:t>
            </a:r>
          </a:p>
        </p:txBody>
      </p:sp>
      <p:sp>
        <p:nvSpPr>
          <p:cNvPr id="5" name="Прямоугольник 4"/>
          <p:cNvSpPr/>
          <p:nvPr/>
        </p:nvSpPr>
        <p:spPr>
          <a:xfrm>
            <a:off x="614654" y="1657238"/>
            <a:ext cx="5616624" cy="307777"/>
          </a:xfrm>
          <a:prstGeom prst="rect">
            <a:avLst/>
          </a:prstGeom>
        </p:spPr>
        <p:txBody>
          <a:bodyPr wrap="square">
            <a:spAutoFit/>
          </a:bodyPr>
          <a:lstStyle/>
          <a:p>
            <a:r>
              <a:rPr lang="ru-RU" sz="1400" b="1" dirty="0">
                <a:solidFill>
                  <a:schemeClr val="accent2">
                    <a:lumMod val="75000"/>
                  </a:schemeClr>
                </a:solidFill>
                <a:latin typeface="Times New Roman" pitchFamily="18" charset="0"/>
                <a:cs typeface="Times New Roman" pitchFamily="18" charset="0"/>
              </a:rPr>
              <a:t>Задача: </a:t>
            </a:r>
            <a:endParaRPr lang="ru-RU" sz="1400" dirty="0">
              <a:latin typeface="Times New Roman" pitchFamily="18" charset="0"/>
              <a:cs typeface="Times New Roman" pitchFamily="18" charset="0"/>
            </a:endParaRPr>
          </a:p>
        </p:txBody>
      </p:sp>
      <p:sp>
        <p:nvSpPr>
          <p:cNvPr id="8" name="Прямоугольник 7"/>
          <p:cNvSpPr/>
          <p:nvPr/>
        </p:nvSpPr>
        <p:spPr>
          <a:xfrm>
            <a:off x="830678" y="1227939"/>
            <a:ext cx="5184576" cy="307777"/>
          </a:xfrm>
          <a:prstGeom prst="rect">
            <a:avLst/>
          </a:prstGeom>
        </p:spPr>
        <p:txBody>
          <a:bodyPr wrap="square">
            <a:spAutoFit/>
          </a:bodyPr>
          <a:lstStyle/>
          <a:p>
            <a:r>
              <a:rPr lang="ru-RU" sz="1400" b="1" dirty="0">
                <a:solidFill>
                  <a:schemeClr val="accent2">
                    <a:lumMod val="75000"/>
                  </a:schemeClr>
                </a:solidFill>
                <a:latin typeface="Times New Roman" pitchFamily="18" charset="0"/>
                <a:cs typeface="Times New Roman" pitchFamily="18" charset="0"/>
              </a:rPr>
              <a:t>ЦЕЛЬ</a:t>
            </a:r>
            <a:r>
              <a:rPr lang="ru-RU" sz="1400" b="1" dirty="0">
                <a:solidFill>
                  <a:schemeClr val="accent5">
                    <a:lumMod val="75000"/>
                  </a:schemeClr>
                </a:solidFill>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707045752"/>
              </p:ext>
            </p:extLst>
          </p:nvPr>
        </p:nvGraphicFramePr>
        <p:xfrm>
          <a:off x="251520" y="3491622"/>
          <a:ext cx="8623212" cy="2834640"/>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4277465">
                  <a:extLst>
                    <a:ext uri="{9D8B030D-6E8A-4147-A177-3AD203B41FA5}">
                      <a16:colId xmlns:a16="http://schemas.microsoft.com/office/drawing/2014/main" val="20000"/>
                    </a:ext>
                  </a:extLst>
                </a:gridCol>
                <a:gridCol w="859043">
                  <a:extLst>
                    <a:ext uri="{9D8B030D-6E8A-4147-A177-3AD203B41FA5}">
                      <a16:colId xmlns:a16="http://schemas.microsoft.com/office/drawing/2014/main" val="20003"/>
                    </a:ext>
                  </a:extLst>
                </a:gridCol>
                <a:gridCol w="859043">
                  <a:extLst>
                    <a:ext uri="{9D8B030D-6E8A-4147-A177-3AD203B41FA5}">
                      <a16:colId xmlns:a16="http://schemas.microsoft.com/office/drawing/2014/main" val="613002487"/>
                    </a:ext>
                  </a:extLst>
                </a:gridCol>
                <a:gridCol w="859043">
                  <a:extLst>
                    <a:ext uri="{9D8B030D-6E8A-4147-A177-3AD203B41FA5}">
                      <a16:colId xmlns:a16="http://schemas.microsoft.com/office/drawing/2014/main" val="2657693432"/>
                    </a:ext>
                  </a:extLst>
                </a:gridCol>
                <a:gridCol w="859043">
                  <a:extLst>
                    <a:ext uri="{9D8B030D-6E8A-4147-A177-3AD203B41FA5}">
                      <a16:colId xmlns:a16="http://schemas.microsoft.com/office/drawing/2014/main" val="2100416139"/>
                    </a:ext>
                  </a:extLst>
                </a:gridCol>
                <a:gridCol w="909575">
                  <a:extLst>
                    <a:ext uri="{9D8B030D-6E8A-4147-A177-3AD203B41FA5}">
                      <a16:colId xmlns:a16="http://schemas.microsoft.com/office/drawing/2014/main" val="20004"/>
                    </a:ext>
                  </a:extLst>
                </a:gridCol>
              </a:tblGrid>
              <a:tr h="409020">
                <a:tc>
                  <a:txBody>
                    <a:bodyPr/>
                    <a:lstStyle/>
                    <a:p>
                      <a:pPr algn="ctr"/>
                      <a:r>
                        <a:rPr lang="ru-RU" sz="1200" b="1" i="0" u="none" strike="noStrike" dirty="0">
                          <a:solidFill>
                            <a:schemeClr val="accent4">
                              <a:lumMod val="50000"/>
                            </a:schemeClr>
                          </a:solidFill>
                          <a:latin typeface="Times New Roman" pitchFamily="18" charset="0"/>
                          <a:cs typeface="Times New Roman" pitchFamily="18" charset="0"/>
                        </a:rPr>
                        <a:t>Целевые показатели  </a:t>
                      </a:r>
                      <a:r>
                        <a:rPr lang="ru-RU" sz="1200" b="1" i="0" dirty="0">
                          <a:solidFill>
                            <a:schemeClr val="accent4">
                              <a:lumMod val="50000"/>
                            </a:schemeClr>
                          </a:solidFill>
                          <a:latin typeface="Times New Roman" pitchFamily="18" charset="0"/>
                          <a:cs typeface="Times New Roman" pitchFamily="18" charset="0"/>
                        </a:rPr>
                        <a:t>реализации</a:t>
                      </a:r>
                    </a:p>
                    <a:p>
                      <a:pPr algn="ctr"/>
                      <a:r>
                        <a:rPr lang="ru-RU" sz="1200" b="1" i="0" dirty="0">
                          <a:solidFill>
                            <a:schemeClr val="accent4">
                              <a:lumMod val="50000"/>
                            </a:schemeClr>
                          </a:solidFill>
                          <a:latin typeface="Times New Roman" pitchFamily="18" charset="0"/>
                          <a:cs typeface="Times New Roman" pitchFamily="18" charset="0"/>
                        </a:rPr>
                        <a:t> государственной программы</a:t>
                      </a:r>
                    </a:p>
                  </a:txBody>
                  <a:tcP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a:t>
                      </a:r>
                      <a:r>
                        <a:rPr lang="en-US" sz="1200" b="1" i="0" u="none" strike="noStrike" dirty="0">
                          <a:solidFill>
                            <a:schemeClr val="accent4">
                              <a:lumMod val="50000"/>
                            </a:schemeClr>
                          </a:solidFill>
                          <a:latin typeface="Times New Roman" pitchFamily="18" charset="0"/>
                          <a:cs typeface="Times New Roman" pitchFamily="18" charset="0"/>
                        </a:rPr>
                        <a:t>20</a:t>
                      </a:r>
                      <a:r>
                        <a:rPr lang="ru-RU" sz="1200" b="1" i="0" u="none" strike="noStrike" dirty="0">
                          <a:solidFill>
                            <a:schemeClr val="accent4">
                              <a:lumMod val="50000"/>
                            </a:schemeClr>
                          </a:solidFill>
                          <a:latin typeface="Times New Roman" pitchFamily="18" charset="0"/>
                          <a:cs typeface="Times New Roman" pitchFamily="18" charset="0"/>
                        </a:rPr>
                        <a:t> год (факт)</a:t>
                      </a:r>
                    </a:p>
                  </a:txBody>
                  <a:tcPr marL="6195" marR="6195" marT="6195"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a:t>
                      </a:r>
                      <a:r>
                        <a:rPr lang="en-US" sz="1200" b="1" i="0" u="none" strike="noStrike" dirty="0">
                          <a:solidFill>
                            <a:schemeClr val="accent4">
                              <a:lumMod val="50000"/>
                            </a:schemeClr>
                          </a:solidFill>
                          <a:latin typeface="Times New Roman" pitchFamily="18" charset="0"/>
                          <a:cs typeface="Times New Roman" pitchFamily="18" charset="0"/>
                        </a:rPr>
                        <a:t>21</a:t>
                      </a:r>
                      <a:r>
                        <a:rPr lang="ru-RU" sz="1200" b="1" i="0" u="none" strike="noStrike" dirty="0">
                          <a:solidFill>
                            <a:schemeClr val="accent4">
                              <a:lumMod val="50000"/>
                            </a:schemeClr>
                          </a:solidFill>
                          <a:latin typeface="Times New Roman" pitchFamily="18" charset="0"/>
                          <a:cs typeface="Times New Roman" pitchFamily="18" charset="0"/>
                        </a:rPr>
                        <a:t> год (план)</a:t>
                      </a:r>
                    </a:p>
                  </a:txBody>
                  <a:tcPr marL="6195" marR="6195" marT="6195"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202</a:t>
                      </a:r>
                      <a:r>
                        <a:rPr lang="en-US" sz="1200" b="1" i="0" u="none" strike="noStrike" dirty="0">
                          <a:solidFill>
                            <a:schemeClr val="accent4">
                              <a:lumMod val="50000"/>
                            </a:schemeClr>
                          </a:solidFill>
                          <a:latin typeface="Times New Roman" pitchFamily="18" charset="0"/>
                          <a:cs typeface="Times New Roman" pitchFamily="18" charset="0"/>
                        </a:rPr>
                        <a:t>2</a:t>
                      </a:r>
                      <a:r>
                        <a:rPr lang="ru-RU" sz="1200" b="1" i="0" u="none" strike="noStrike" dirty="0">
                          <a:solidFill>
                            <a:schemeClr val="accent4">
                              <a:lumMod val="50000"/>
                            </a:schemeClr>
                          </a:solidFill>
                          <a:latin typeface="Times New Roman" pitchFamily="18" charset="0"/>
                          <a:cs typeface="Times New Roman" pitchFamily="18" charset="0"/>
                        </a:rPr>
                        <a:t> год</a:t>
                      </a:r>
                    </a:p>
                  </a:txBody>
                  <a:tcPr marL="6195" marR="6195" marT="6195"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202</a:t>
                      </a:r>
                      <a:r>
                        <a:rPr lang="en-US" sz="1200" b="1" i="0" u="none" strike="noStrike" dirty="0">
                          <a:solidFill>
                            <a:schemeClr val="accent4">
                              <a:lumMod val="50000"/>
                            </a:schemeClr>
                          </a:solidFill>
                          <a:latin typeface="Times New Roman" pitchFamily="18" charset="0"/>
                          <a:cs typeface="Times New Roman" pitchFamily="18" charset="0"/>
                        </a:rPr>
                        <a:t>3</a:t>
                      </a:r>
                      <a:r>
                        <a:rPr lang="ru-RU" sz="1200" b="1" i="0" u="none" strike="noStrike" dirty="0">
                          <a:solidFill>
                            <a:schemeClr val="accent4">
                              <a:lumMod val="50000"/>
                            </a:schemeClr>
                          </a:solidFill>
                          <a:latin typeface="Times New Roman" pitchFamily="18" charset="0"/>
                          <a:cs typeface="Times New Roman" pitchFamily="18" charset="0"/>
                        </a:rPr>
                        <a:t>год</a:t>
                      </a:r>
                    </a:p>
                  </a:txBody>
                  <a:tcPr marL="6195" marR="6195" marT="6195"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202</a:t>
                      </a:r>
                      <a:r>
                        <a:rPr lang="en-US" sz="1200" b="1" i="0" u="none" strike="noStrike" dirty="0">
                          <a:solidFill>
                            <a:schemeClr val="accent4">
                              <a:lumMod val="50000"/>
                            </a:schemeClr>
                          </a:solidFill>
                          <a:latin typeface="Times New Roman" pitchFamily="18" charset="0"/>
                          <a:cs typeface="Times New Roman" pitchFamily="18" charset="0"/>
                        </a:rPr>
                        <a:t>4</a:t>
                      </a:r>
                      <a:r>
                        <a:rPr lang="ru-RU" sz="1200" b="1" i="0" u="none" strike="noStrike" dirty="0">
                          <a:solidFill>
                            <a:schemeClr val="accent4">
                              <a:lumMod val="50000"/>
                            </a:schemeClr>
                          </a:solidFill>
                          <a:latin typeface="Times New Roman" pitchFamily="18" charset="0"/>
                          <a:cs typeface="Times New Roman" pitchFamily="18" charset="0"/>
                        </a:rPr>
                        <a:t> год</a:t>
                      </a:r>
                    </a:p>
                  </a:txBody>
                  <a:tcPr marL="6195" marR="6195" marT="6195"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23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a:latin typeface="Times New Roman" pitchFamily="18" charset="0"/>
                          <a:cs typeface="Times New Roman" pitchFamily="18" charset="0"/>
                        </a:rPr>
                        <a:t>Уровень регистрируемой безработицы, %</a:t>
                      </a:r>
                      <a:endParaRPr lang="ru-RU" sz="1200" kern="1200" baseline="0" dirty="0">
                        <a:solidFill>
                          <a:schemeClr val="tx1"/>
                        </a:solidFill>
                        <a:latin typeface="Times New Roman" pitchFamily="18" charset="0"/>
                        <a:ea typeface="+mn-ea"/>
                        <a:cs typeface="Times New Roman" pitchFamily="18" charset="0"/>
                      </a:endParaRPr>
                    </a:p>
                  </a:txBody>
                  <a:tcP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en-US" sz="1200" dirty="0">
                          <a:effectLst/>
                          <a:latin typeface="Times New Roman" panose="02020603050405020304" pitchFamily="18" charset="0"/>
                          <a:ea typeface="Times New Roman" panose="02020603050405020304" pitchFamily="18" charset="0"/>
                        </a:rPr>
                        <a:t>1,2</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en-US" sz="1200" dirty="0">
                          <a:effectLst/>
                          <a:latin typeface="Times New Roman" panose="02020603050405020304" pitchFamily="18" charset="0"/>
                          <a:ea typeface="Times New Roman" panose="02020603050405020304" pitchFamily="18" charset="0"/>
                        </a:rPr>
                        <a:t>2</a:t>
                      </a:r>
                      <a:r>
                        <a:rPr lang="ru-RU" sz="1200" dirty="0">
                          <a:effectLst/>
                          <a:latin typeface="Times New Roman" panose="02020603050405020304" pitchFamily="18" charset="0"/>
                          <a:ea typeface="Times New Roman" panose="02020603050405020304" pitchFamily="18" charset="0"/>
                        </a:rPr>
                        <a:t>,2</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a:effectLst/>
                          <a:latin typeface="Times New Roman" panose="02020603050405020304" pitchFamily="18" charset="0"/>
                          <a:ea typeface="Times New Roman" panose="02020603050405020304" pitchFamily="18" charset="0"/>
                        </a:rPr>
                        <a:t>1,2</a:t>
                      </a:r>
                      <a:endParaRPr lang="ru-RU" sz="120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1,</a:t>
                      </a:r>
                      <a:r>
                        <a:rPr lang="en-US" sz="1200" dirty="0">
                          <a:effectLst/>
                          <a:latin typeface="Times New Roman" panose="02020603050405020304" pitchFamily="18" charset="0"/>
                          <a:ea typeface="Times New Roman" panose="02020603050405020304" pitchFamily="18" charset="0"/>
                        </a:rPr>
                        <a:t>1</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1,1</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23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anose="02020603050405020304" pitchFamily="18" charset="0"/>
                          <a:ea typeface="+mn-ea"/>
                          <a:cs typeface="Times New Roman" panose="02020603050405020304" pitchFamily="18" charset="0"/>
                        </a:rPr>
                        <a:t>Уровень безработицы (в соответствии с методологией Международной организации труда) (в среднегодовом исчислении), %</a:t>
                      </a:r>
                      <a:endParaRPr lang="ru-RU" sz="1200" kern="1200" baseline="0" dirty="0">
                        <a:solidFill>
                          <a:schemeClr val="tx1"/>
                        </a:solidFill>
                        <a:latin typeface="Times New Roman" pitchFamily="18" charset="0"/>
                        <a:ea typeface="+mn-ea"/>
                        <a:cs typeface="Times New Roman" pitchFamily="18" charset="0"/>
                      </a:endParaRPr>
                    </a:p>
                  </a:txBody>
                  <a:tcP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8,</a:t>
                      </a:r>
                      <a:r>
                        <a:rPr lang="en-US" sz="1200" dirty="0">
                          <a:effectLst/>
                          <a:latin typeface="Times New Roman" panose="02020603050405020304" pitchFamily="18" charset="0"/>
                          <a:ea typeface="Times New Roman" panose="02020603050405020304" pitchFamily="18" charset="0"/>
                        </a:rPr>
                        <a:t>1</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8,4</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8,</a:t>
                      </a:r>
                      <a:r>
                        <a:rPr lang="en-US" sz="1200" dirty="0">
                          <a:effectLst/>
                          <a:latin typeface="Times New Roman" panose="02020603050405020304" pitchFamily="18" charset="0"/>
                          <a:ea typeface="Times New Roman" panose="02020603050405020304" pitchFamily="18" charset="0"/>
                        </a:rPr>
                        <a:t>2</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en-US" sz="1200" dirty="0">
                          <a:effectLst/>
                          <a:latin typeface="Times New Roman" panose="02020603050405020304" pitchFamily="18" charset="0"/>
                          <a:ea typeface="Times New Roman" panose="02020603050405020304" pitchFamily="18" charset="0"/>
                        </a:rPr>
                        <a:t>8,1</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7,</a:t>
                      </a:r>
                      <a:r>
                        <a:rPr lang="en-US" sz="1200" dirty="0">
                          <a:effectLst/>
                          <a:latin typeface="Times New Roman" panose="02020603050405020304" pitchFamily="18" charset="0"/>
                          <a:ea typeface="Times New Roman" panose="02020603050405020304" pitchFamily="18" charset="0"/>
                        </a:rPr>
                        <a:t>9</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60661872"/>
                  </a:ext>
                </a:extLst>
              </a:tr>
              <a:tr h="198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anose="02020603050405020304" pitchFamily="18" charset="0"/>
                          <a:ea typeface="+mn-ea"/>
                          <a:cs typeface="Times New Roman" panose="02020603050405020304" pitchFamily="18" charset="0"/>
                        </a:rPr>
                        <a:t>Доля трудоустроенных инвалидов в общей численности инвалидов, обратившихся в органы службы занятости населения Республики Адыгея за содействием в поиске подходящей работы, %</a:t>
                      </a:r>
                      <a:endParaRPr lang="ru-RU" sz="1200" kern="1200" baseline="0" dirty="0">
                        <a:solidFill>
                          <a:schemeClr val="tx1"/>
                        </a:solidFill>
                        <a:latin typeface="Times New Roman" pitchFamily="18" charset="0"/>
                        <a:ea typeface="+mn-ea"/>
                        <a:cs typeface="Times New Roman" pitchFamily="18" charset="0"/>
                      </a:endParaRPr>
                    </a:p>
                  </a:txBody>
                  <a:tcP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en-US" sz="1200" dirty="0">
                          <a:effectLst/>
                          <a:latin typeface="Times New Roman" panose="02020603050405020304" pitchFamily="18" charset="0"/>
                          <a:ea typeface="Times New Roman" panose="02020603050405020304" pitchFamily="18" charset="0"/>
                        </a:rPr>
                        <a:t>40</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en-US" sz="1200" dirty="0">
                          <a:effectLst/>
                          <a:latin typeface="Times New Roman" panose="02020603050405020304" pitchFamily="18" charset="0"/>
                          <a:ea typeface="Times New Roman" panose="02020603050405020304" pitchFamily="18" charset="0"/>
                        </a:rPr>
                        <a:t>40</a:t>
                      </a:r>
                      <a:r>
                        <a:rPr lang="ru-RU" sz="1200" dirty="0">
                          <a:effectLst/>
                          <a:latin typeface="Times New Roman" panose="02020603050405020304" pitchFamily="18" charset="0"/>
                          <a:ea typeface="Times New Roman" panose="02020603050405020304" pitchFamily="18" charset="0"/>
                        </a:rPr>
                        <a:t>,5</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1</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1</a:t>
                      </a:r>
                      <a:r>
                        <a:rPr lang="ru-RU" sz="1200" dirty="0">
                          <a:effectLst/>
                          <a:latin typeface="Times New Roman" panose="02020603050405020304" pitchFamily="18" charset="0"/>
                          <a:ea typeface="Times New Roman" panose="02020603050405020304" pitchFamily="18" charset="0"/>
                        </a:rPr>
                        <a:t>,5</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2</a:t>
                      </a:r>
                      <a:endParaRPr lang="ru-RU" sz="1200" dirty="0">
                        <a:effectLst/>
                        <a:latin typeface="Arial" panose="020B0604020202020204" pitchFamily="34" charset="0"/>
                        <a:ea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20405374"/>
                  </a:ext>
                </a:extLst>
              </a:tr>
              <a:tr h="223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anose="02020603050405020304" pitchFamily="18" charset="0"/>
                          <a:ea typeface="+mn-ea"/>
                          <a:cs typeface="Times New Roman" panose="02020603050405020304" pitchFamily="18" charset="0"/>
                        </a:rPr>
                        <a:t>Уровень удовлетворенности граждан качеством предоставления государственных услуг в области содействия занятости населения, %</a:t>
                      </a:r>
                      <a:endParaRPr lang="ru-RU" sz="1200" kern="1200" baseline="0" dirty="0">
                        <a:solidFill>
                          <a:schemeClr val="tx1"/>
                        </a:solidFill>
                        <a:latin typeface="Times New Roman" pitchFamily="18" charset="0"/>
                        <a:ea typeface="+mn-ea"/>
                        <a:cs typeface="Times New Roman" pitchFamily="18" charset="0"/>
                      </a:endParaRPr>
                    </a:p>
                  </a:txBody>
                  <a:tcP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70</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70</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70</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70</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tc>
                  <a:txBody>
                    <a:bodyPr/>
                    <a:lstStyle/>
                    <a:p>
                      <a:pPr indent="144000"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34526052"/>
                  </a:ext>
                </a:extLst>
              </a:tr>
            </a:tbl>
          </a:graphicData>
        </a:graphic>
      </p:graphicFrame>
      <p:sp>
        <p:nvSpPr>
          <p:cNvPr id="12" name="Прямоугольник 11"/>
          <p:cNvSpPr/>
          <p:nvPr/>
        </p:nvSpPr>
        <p:spPr>
          <a:xfrm>
            <a:off x="251520" y="6453336"/>
            <a:ext cx="79928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2">
                    <a:lumMod val="75000"/>
                  </a:schemeClr>
                </a:solidFill>
                <a:latin typeface="Times New Roman" pitchFamily="18" charset="0"/>
                <a:cs typeface="Times New Roman" pitchFamily="18" charset="0"/>
              </a:rPr>
              <a:t>Ответственный </a:t>
            </a:r>
            <a:r>
              <a:rPr lang="ru-RU" sz="1000" b="1" dirty="0">
                <a:solidFill>
                  <a:schemeClr val="accent1">
                    <a:lumMod val="50000"/>
                  </a:schemeClr>
                </a:solidFill>
                <a:latin typeface="Times New Roman" pitchFamily="18" charset="0"/>
                <a:cs typeface="Times New Roman" pitchFamily="18" charset="0"/>
              </a:rPr>
              <a:t>исполнитель ГП РА:   </a:t>
            </a:r>
            <a:r>
              <a:rPr lang="ru-RU" sz="1000" i="1" dirty="0">
                <a:solidFill>
                  <a:schemeClr val="accent1">
                    <a:lumMod val="50000"/>
                  </a:schemeClr>
                </a:solidFill>
                <a:latin typeface="Times New Roman" pitchFamily="18" charset="0"/>
                <a:cs typeface="Times New Roman" pitchFamily="18" charset="0"/>
              </a:rPr>
              <a:t>Управление государственной службы занятости населения Республики Адыгея</a:t>
            </a:r>
          </a:p>
        </p:txBody>
      </p:sp>
      <p:sp>
        <p:nvSpPr>
          <p:cNvPr id="14" name="Номер слайда 13"/>
          <p:cNvSpPr>
            <a:spLocks noGrp="1"/>
          </p:cNvSpPr>
          <p:nvPr>
            <p:ph type="sldNum" sz="quarter" idx="12"/>
          </p:nvPr>
        </p:nvSpPr>
        <p:spPr/>
        <p:txBody>
          <a:bodyPr/>
          <a:lstStyle/>
          <a:p>
            <a:fld id="{562CBC98-693A-43E0-9527-6DBA59A2138E}" type="slidenum">
              <a:rPr lang="ru-RU" smtClean="0"/>
              <a:pPr/>
              <a:t>45</a:t>
            </a:fld>
            <a:endParaRPr lang="ru-RU" dirty="0"/>
          </a:p>
        </p:txBody>
      </p:sp>
      <p:graphicFrame>
        <p:nvGraphicFramePr>
          <p:cNvPr id="15" name="Таблица 14"/>
          <p:cNvGraphicFramePr>
            <a:graphicFrameLocks noGrp="1"/>
          </p:cNvGraphicFramePr>
          <p:nvPr>
            <p:extLst>
              <p:ext uri="{D42A27DB-BD31-4B8C-83A1-F6EECF244321}">
                <p14:modId xmlns:p14="http://schemas.microsoft.com/office/powerpoint/2010/main" val="2170185415"/>
              </p:ext>
            </p:extLst>
          </p:nvPr>
        </p:nvGraphicFramePr>
        <p:xfrm>
          <a:off x="323529" y="2420888"/>
          <a:ext cx="5472607" cy="863763"/>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2553882">
                  <a:extLst>
                    <a:ext uri="{9D8B030D-6E8A-4147-A177-3AD203B41FA5}">
                      <a16:colId xmlns:a16="http://schemas.microsoft.com/office/drawing/2014/main" val="20000"/>
                    </a:ext>
                  </a:extLst>
                </a:gridCol>
                <a:gridCol w="902501">
                  <a:extLst>
                    <a:ext uri="{9D8B030D-6E8A-4147-A177-3AD203B41FA5}">
                      <a16:colId xmlns:a16="http://schemas.microsoft.com/office/drawing/2014/main" val="20001"/>
                    </a:ext>
                  </a:extLst>
                </a:gridCol>
                <a:gridCol w="936104">
                  <a:extLst>
                    <a:ext uri="{9D8B030D-6E8A-4147-A177-3AD203B41FA5}">
                      <a16:colId xmlns:a16="http://schemas.microsoft.com/office/drawing/2014/main" val="832970072"/>
                    </a:ext>
                  </a:extLst>
                </a:gridCol>
                <a:gridCol w="1080120">
                  <a:extLst>
                    <a:ext uri="{9D8B030D-6E8A-4147-A177-3AD203B41FA5}">
                      <a16:colId xmlns:a16="http://schemas.microsoft.com/office/drawing/2014/main" val="20002"/>
                    </a:ext>
                  </a:extLst>
                </a:gridCol>
              </a:tblGrid>
              <a:tr h="29558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a:solidFill>
                            <a:schemeClr val="accent4">
                              <a:lumMod val="50000"/>
                            </a:schemeClr>
                          </a:solidFill>
                          <a:latin typeface="Times New Roman" pitchFamily="18" charset="0"/>
                          <a:cs typeface="Times New Roman" pitchFamily="18" charset="0"/>
                        </a:rPr>
                        <a:t>Объем финансирования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a:solidFill>
                            <a:schemeClr val="accent4">
                              <a:lumMod val="50000"/>
                            </a:schemeClr>
                          </a:solidFill>
                          <a:latin typeface="Times New Roman" pitchFamily="18" charset="0"/>
                          <a:cs typeface="Times New Roman" pitchFamily="18" charset="0"/>
                        </a:rPr>
                        <a:t>государственной</a:t>
                      </a:r>
                      <a:r>
                        <a:rPr lang="ru-RU" sz="1100" i="1" baseline="0" dirty="0">
                          <a:solidFill>
                            <a:schemeClr val="accent4">
                              <a:lumMod val="50000"/>
                            </a:schemeClr>
                          </a:solidFill>
                          <a:latin typeface="Times New Roman" pitchFamily="18" charset="0"/>
                          <a:cs typeface="Times New Roman" pitchFamily="18" charset="0"/>
                        </a:rPr>
                        <a:t> </a:t>
                      </a:r>
                      <a:r>
                        <a:rPr lang="ru-RU" sz="1100" i="1" dirty="0">
                          <a:solidFill>
                            <a:schemeClr val="accent4">
                              <a:lumMod val="50000"/>
                            </a:schemeClr>
                          </a:solidFill>
                          <a:latin typeface="Times New Roman" pitchFamily="18" charset="0"/>
                          <a:cs typeface="Times New Roman" pitchFamily="18" charset="0"/>
                        </a:rPr>
                        <a:t>программы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a:solidFill>
                            <a:schemeClr val="accent4">
                              <a:lumMod val="50000"/>
                            </a:schemeClr>
                          </a:solidFill>
                          <a:latin typeface="Times New Roman" pitchFamily="18" charset="0"/>
                          <a:cs typeface="Times New Roman" pitchFamily="18" charset="0"/>
                        </a:rPr>
                        <a:t>(тыс. руб.) </a:t>
                      </a:r>
                      <a:endParaRPr lang="ru-RU" sz="1100" b="1" i="1" dirty="0">
                        <a:ln w="1905"/>
                        <a:solidFill>
                          <a:schemeClr val="accent4">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a:solidFill>
                            <a:schemeClr val="accent4">
                              <a:lumMod val="50000"/>
                            </a:schemeClr>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a:solidFill>
                            <a:schemeClr val="accent4">
                              <a:lumMod val="50000"/>
                            </a:schemeClr>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a:solidFill>
                            <a:schemeClr val="accent4">
                              <a:lumMod val="50000"/>
                            </a:schemeClr>
                          </a:solidFill>
                          <a:latin typeface="Times New Roman" pitchFamily="18" charset="0"/>
                          <a:cs typeface="Times New Roman" pitchFamily="18" charset="0"/>
                        </a:rPr>
                        <a:t>2024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68177">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indent="0"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314379,0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180000" algn="ctr" fontAlgn="b">
                        <a:lnSpc>
                          <a:spcPct val="100000"/>
                        </a:lnSpc>
                      </a:pPr>
                      <a:r>
                        <a:rPr lang="ru-RU" sz="1200" kern="1200" dirty="0">
                          <a:solidFill>
                            <a:schemeClr val="tx1"/>
                          </a:solidFill>
                          <a:effectLst/>
                          <a:latin typeface="Times New Roman" panose="02020603050405020304" pitchFamily="18" charset="0"/>
                          <a:ea typeface="+mn-ea"/>
                          <a:cs typeface="Times New Roman" panose="02020603050405020304" pitchFamily="18" charset="0"/>
                        </a:rPr>
                        <a:t>298055,3</a:t>
                      </a:r>
                      <a:endParaRPr lang="ru-RU" sz="1200" b="0" i="0" u="none" strike="noStrike" dirty="0">
                        <a:solidFill>
                          <a:srgbClr val="000000"/>
                        </a:solidFill>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200" kern="1200" dirty="0">
                          <a:solidFill>
                            <a:schemeClr val="tx1"/>
                          </a:solidFill>
                          <a:effectLst/>
                          <a:latin typeface="Times New Roman" panose="02020603050405020304" pitchFamily="18" charset="0"/>
                          <a:ea typeface="+mn-ea"/>
                          <a:cs typeface="Times New Roman" panose="02020603050405020304" pitchFamily="18" charset="0"/>
                        </a:rPr>
                        <a:t>301669,3</a:t>
                      </a:r>
                      <a:endParaRPr lang="ru-RU" sz="1200" b="0" i="0" u="none" strike="noStrike" dirty="0">
                        <a:solidFill>
                          <a:srgbClr val="000000"/>
                        </a:solidFill>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 name="Прямоугольник 1">
            <a:extLst>
              <a:ext uri="{FF2B5EF4-FFF2-40B4-BE49-F238E27FC236}">
                <a16:creationId xmlns:a16="http://schemas.microsoft.com/office/drawing/2014/main" id="{DB2FA393-0E36-444A-8B86-A749EFC2CCB6}"/>
              </a:ext>
            </a:extLst>
          </p:cNvPr>
          <p:cNvSpPr/>
          <p:nvPr/>
        </p:nvSpPr>
        <p:spPr>
          <a:xfrm>
            <a:off x="1681767" y="1194699"/>
            <a:ext cx="4955468" cy="461665"/>
          </a:xfrm>
          <a:prstGeom prst="rect">
            <a:avLst/>
          </a:prstGeom>
        </p:spPr>
        <p:txBody>
          <a:bodyPr wrap="square">
            <a:spAutoFit/>
          </a:bodyPr>
          <a:lstStyle/>
          <a:p>
            <a:r>
              <a:rPr lang="ru-RU" sz="1200" dirty="0">
                <a:latin typeface="Times New Roman" panose="02020603050405020304" pitchFamily="18" charset="0"/>
                <a:ea typeface="Times New Roman" panose="02020603050405020304" pitchFamily="18" charset="0"/>
              </a:rPr>
              <a:t>создание условий, способствующих эффективному развитию рынка труда.</a:t>
            </a:r>
            <a:endParaRPr lang="ru-RU" sz="1200" dirty="0"/>
          </a:p>
        </p:txBody>
      </p:sp>
      <p:sp>
        <p:nvSpPr>
          <p:cNvPr id="6" name="Прямоугольник 5">
            <a:extLst>
              <a:ext uri="{FF2B5EF4-FFF2-40B4-BE49-F238E27FC236}">
                <a16:creationId xmlns:a16="http://schemas.microsoft.com/office/drawing/2014/main" id="{D5CA25DF-68C1-4003-8B64-0DCCD1F28903}"/>
              </a:ext>
            </a:extLst>
          </p:cNvPr>
          <p:cNvSpPr/>
          <p:nvPr/>
        </p:nvSpPr>
        <p:spPr>
          <a:xfrm>
            <a:off x="1375478" y="1614559"/>
            <a:ext cx="4996722" cy="830997"/>
          </a:xfrm>
          <a:prstGeom prst="rect">
            <a:avLst/>
          </a:prstGeom>
        </p:spPr>
        <p:txBody>
          <a:bodyPr wrap="square">
            <a:spAutoFit/>
          </a:bodyPr>
          <a:lstStyle/>
          <a:p>
            <a:pPr marL="342900" indent="-342900">
              <a:spcAft>
                <a:spcPts val="0"/>
              </a:spcAft>
            </a:pPr>
            <a:r>
              <a:rPr lang="ru-RU" sz="1200" dirty="0">
                <a:latin typeface="Times New Roman" panose="02020603050405020304" pitchFamily="18" charset="0"/>
                <a:ea typeface="Times New Roman" panose="02020603050405020304" pitchFamily="18" charset="0"/>
              </a:rPr>
              <a:t>1) обеспечение реализации права граждан на защиту от безработицы;</a:t>
            </a:r>
            <a:endParaRPr lang="ru-RU" sz="1200" dirty="0">
              <a:latin typeface="Arial" panose="020B0604020202020204" pitchFamily="34" charset="0"/>
              <a:ea typeface="Times New Roman" panose="02020603050405020304" pitchFamily="18" charset="0"/>
            </a:endParaRPr>
          </a:p>
          <a:p>
            <a:pPr marL="342900" indent="-342900">
              <a:spcAft>
                <a:spcPts val="0"/>
              </a:spcAft>
            </a:pPr>
            <a:r>
              <a:rPr lang="ru-RU" sz="1200" dirty="0">
                <a:latin typeface="Times New Roman" panose="02020603050405020304" pitchFamily="18" charset="0"/>
                <a:ea typeface="Times New Roman" panose="02020603050405020304" pitchFamily="18" charset="0"/>
              </a:rPr>
              <a:t>2) создание условий для занятости инвалидов трудоспособного возраста;</a:t>
            </a:r>
            <a:endParaRPr lang="ru-RU" sz="1200" dirty="0">
              <a:latin typeface="Arial" panose="020B0604020202020204" pitchFamily="34" charset="0"/>
              <a:ea typeface="Times New Roman" panose="02020603050405020304" pitchFamily="18" charset="0"/>
            </a:endParaRPr>
          </a:p>
          <a:p>
            <a:r>
              <a:rPr lang="ru-RU" sz="1200" dirty="0">
                <a:latin typeface="Times New Roman" panose="02020603050405020304" pitchFamily="18" charset="0"/>
                <a:ea typeface="Times New Roman" panose="02020603050405020304" pitchFamily="18" charset="0"/>
              </a:rPr>
              <a:t>3) </a:t>
            </a:r>
            <a:r>
              <a:rPr lang="ru-RU" sz="1200" dirty="0">
                <a:latin typeface="Times New Roman" pitchFamily="18" charset="0"/>
                <a:cs typeface="Times New Roman" pitchFamily="18" charset="0"/>
              </a:rPr>
              <a:t>обеспечение реализации государственной программы.</a:t>
            </a:r>
          </a:p>
          <a:p>
            <a:endParaRPr lang="ru-RU" sz="1200" dirty="0"/>
          </a:p>
        </p:txBody>
      </p:sp>
      <p:pic>
        <p:nvPicPr>
          <p:cNvPr id="9" name="Рисунок 8">
            <a:extLst>
              <a:ext uri="{FF2B5EF4-FFF2-40B4-BE49-F238E27FC236}">
                <a16:creationId xmlns:a16="http://schemas.microsoft.com/office/drawing/2014/main" id="{02FC975B-4C63-4537-B575-66D44B5050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9422" y="48704"/>
            <a:ext cx="1907704" cy="1220056"/>
          </a:xfrm>
          <a:prstGeom prst="rect">
            <a:avLst/>
          </a:prstGeom>
          <a:effectLst>
            <a:softEdge rad="31750"/>
          </a:effectLst>
        </p:spPr>
      </p:pic>
      <p:pic>
        <p:nvPicPr>
          <p:cNvPr id="74756" name="Picture 4" descr="Почти 128 тысяч человек, обратившихся в 2016 году в Центр занятости населен..."/>
          <p:cNvPicPr>
            <a:picLocks noChangeAspect="1" noChangeArrowheads="1"/>
          </p:cNvPicPr>
          <p:nvPr/>
        </p:nvPicPr>
        <p:blipFill>
          <a:blip r:embed="rId4" cstate="print"/>
          <a:srcRect/>
          <a:stretch>
            <a:fillRect/>
          </a:stretch>
        </p:blipFill>
        <p:spPr bwMode="auto">
          <a:xfrm>
            <a:off x="6372200" y="-171400"/>
            <a:ext cx="2771800" cy="3456384"/>
          </a:xfrm>
          <a:prstGeom prst="rect">
            <a:avLst/>
          </a:prstGeom>
          <a:noFill/>
          <a:effectLst>
            <a:softEdge rad="317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700084" y="1524771"/>
            <a:ext cx="4067944" cy="1107996"/>
          </a:xfrm>
          <a:prstGeom prst="rect">
            <a:avLst/>
          </a:prstGeom>
        </p:spPr>
        <p:txBody>
          <a:bodyPr wrap="square">
            <a:spAutoFit/>
          </a:bodyPr>
          <a:lstStyle/>
          <a:p>
            <a:pPr marL="228600" indent="-228600" algn="just">
              <a:buAutoNum type="arabicParenR"/>
            </a:pPr>
            <a:r>
              <a:rPr lang="ru-RU" sz="1100" dirty="0">
                <a:latin typeface="Times New Roman" pitchFamily="18" charset="0"/>
                <a:cs typeface="Times New Roman" pitchFamily="18" charset="0"/>
              </a:rPr>
              <a:t>обеспечение защиты населения и объектов экономики от негативного воздействия вод; </a:t>
            </a:r>
          </a:p>
          <a:p>
            <a:pPr algn="just"/>
            <a:r>
              <a:rPr lang="ru-RU" sz="1100" dirty="0">
                <a:latin typeface="Times New Roman" pitchFamily="18" charset="0"/>
                <a:cs typeface="Times New Roman" pitchFamily="18" charset="0"/>
              </a:rPr>
              <a:t>2) сохранение экологического потенциала региона, его уникальных комплексов и объектов;</a:t>
            </a:r>
          </a:p>
          <a:p>
            <a:pPr algn="just"/>
            <a:r>
              <a:rPr lang="ru-RU" sz="1100" dirty="0">
                <a:latin typeface="Times New Roman" pitchFamily="18" charset="0"/>
                <a:cs typeface="Times New Roman" pitchFamily="18" charset="0"/>
              </a:rPr>
              <a:t>3) создание условий для рационального и интенсивного использования лесов.</a:t>
            </a:r>
          </a:p>
        </p:txBody>
      </p:sp>
      <p:sp>
        <p:nvSpPr>
          <p:cNvPr id="2" name="Прямоугольник 1"/>
          <p:cNvSpPr/>
          <p:nvPr/>
        </p:nvSpPr>
        <p:spPr>
          <a:xfrm>
            <a:off x="1907704" y="116632"/>
            <a:ext cx="51845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3"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7" name="Прямоугольник 6"/>
          <p:cNvSpPr/>
          <p:nvPr/>
        </p:nvSpPr>
        <p:spPr>
          <a:xfrm>
            <a:off x="2267744" y="836712"/>
            <a:ext cx="38884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400" b="1" i="1" dirty="0">
                <a:solidFill>
                  <a:schemeClr val="tx2">
                    <a:lumMod val="75000"/>
                  </a:schemeClr>
                </a:solidFill>
                <a:latin typeface="Times New Roman" pitchFamily="18" charset="0"/>
                <a:cs typeface="Times New Roman" pitchFamily="18" charset="0"/>
              </a:rPr>
              <a:t>2020-2024 годы</a:t>
            </a:r>
          </a:p>
        </p:txBody>
      </p:sp>
      <p:sp>
        <p:nvSpPr>
          <p:cNvPr id="8" name="Прямоугольник 7"/>
          <p:cNvSpPr/>
          <p:nvPr/>
        </p:nvSpPr>
        <p:spPr>
          <a:xfrm>
            <a:off x="864105" y="357167"/>
            <a:ext cx="7236287"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small" dirty="0">
                <a:solidFill>
                  <a:srgbClr val="00B050"/>
                </a:solidFill>
                <a:latin typeface="Times New Roman" pitchFamily="18" charset="0"/>
                <a:cs typeface="Times New Roman" pitchFamily="18" charset="0"/>
              </a:rPr>
              <a:t>«Охрана окружающей среды, воспроизводство </a:t>
            </a:r>
          </a:p>
          <a:p>
            <a:pPr algn="ctr"/>
            <a:r>
              <a:rPr lang="ru-RU" sz="1600" b="1" cap="small" dirty="0">
                <a:solidFill>
                  <a:srgbClr val="00B050"/>
                </a:solidFill>
                <a:latin typeface="Times New Roman" pitchFamily="18" charset="0"/>
                <a:cs typeface="Times New Roman" pitchFamily="18" charset="0"/>
              </a:rPr>
              <a:t>и использование природных ресурсов»</a:t>
            </a:r>
          </a:p>
        </p:txBody>
      </p:sp>
      <p:graphicFrame>
        <p:nvGraphicFramePr>
          <p:cNvPr id="11" name="Таблица 10"/>
          <p:cNvGraphicFramePr>
            <a:graphicFrameLocks noGrp="1"/>
          </p:cNvGraphicFramePr>
          <p:nvPr>
            <p:extLst>
              <p:ext uri="{D42A27DB-BD31-4B8C-83A1-F6EECF244321}">
                <p14:modId xmlns:p14="http://schemas.microsoft.com/office/powerpoint/2010/main" val="3177452978"/>
              </p:ext>
            </p:extLst>
          </p:nvPr>
        </p:nvGraphicFramePr>
        <p:xfrm>
          <a:off x="179512" y="4365104"/>
          <a:ext cx="8784976" cy="2006583"/>
        </p:xfrm>
        <a:graphic>
          <a:graphicData uri="http://schemas.openxmlformats.org/drawingml/2006/table">
            <a:tbl>
              <a:tblPr bandRow="1">
                <a:effectLst>
                  <a:outerShdw blurRad="50800" dist="38100" algn="l" rotWithShape="0">
                    <a:prstClr val="black">
                      <a:alpha val="40000"/>
                    </a:prstClr>
                  </a:outerShdw>
                </a:effectLst>
                <a:tableStyleId>{7E9639D4-E3E2-4D34-9284-5A2195B3D0D7}</a:tableStyleId>
              </a:tblPr>
              <a:tblGrid>
                <a:gridCol w="5406136">
                  <a:extLst>
                    <a:ext uri="{9D8B030D-6E8A-4147-A177-3AD203B41FA5}">
                      <a16:colId xmlns:a16="http://schemas.microsoft.com/office/drawing/2014/main" val="20000"/>
                    </a:ext>
                  </a:extLst>
                </a:gridCol>
                <a:gridCol w="675768">
                  <a:extLst>
                    <a:ext uri="{9D8B030D-6E8A-4147-A177-3AD203B41FA5}">
                      <a16:colId xmlns:a16="http://schemas.microsoft.com/office/drawing/2014/main" val="1373077435"/>
                    </a:ext>
                  </a:extLst>
                </a:gridCol>
                <a:gridCol w="675768">
                  <a:extLst>
                    <a:ext uri="{9D8B030D-6E8A-4147-A177-3AD203B41FA5}">
                      <a16:colId xmlns:a16="http://schemas.microsoft.com/office/drawing/2014/main" val="11421242"/>
                    </a:ext>
                  </a:extLst>
                </a:gridCol>
                <a:gridCol w="675768">
                  <a:extLst>
                    <a:ext uri="{9D8B030D-6E8A-4147-A177-3AD203B41FA5}">
                      <a16:colId xmlns:a16="http://schemas.microsoft.com/office/drawing/2014/main" val="314450533"/>
                    </a:ext>
                  </a:extLst>
                </a:gridCol>
                <a:gridCol w="675768">
                  <a:extLst>
                    <a:ext uri="{9D8B030D-6E8A-4147-A177-3AD203B41FA5}">
                      <a16:colId xmlns:a16="http://schemas.microsoft.com/office/drawing/2014/main" val="20003"/>
                    </a:ext>
                  </a:extLst>
                </a:gridCol>
                <a:gridCol w="675768">
                  <a:extLst>
                    <a:ext uri="{9D8B030D-6E8A-4147-A177-3AD203B41FA5}">
                      <a16:colId xmlns:a16="http://schemas.microsoft.com/office/drawing/2014/main" val="20004"/>
                    </a:ext>
                  </a:extLst>
                </a:gridCol>
              </a:tblGrid>
              <a:tr h="576289">
                <a:tc>
                  <a:txBody>
                    <a:bodyPr/>
                    <a:lstStyle/>
                    <a:p>
                      <a:pPr algn="ctr"/>
                      <a:r>
                        <a:rPr lang="ru-RU" sz="1200" b="1" u="none" strike="noStrike" dirty="0">
                          <a:solidFill>
                            <a:schemeClr val="accent6">
                              <a:lumMod val="75000"/>
                            </a:schemeClr>
                          </a:solidFill>
                          <a:latin typeface="Times New Roman" pitchFamily="18" charset="0"/>
                          <a:cs typeface="Times New Roman" pitchFamily="18" charset="0"/>
                        </a:rPr>
                        <a:t>  </a:t>
                      </a:r>
                      <a:r>
                        <a:rPr lang="ru-RU" sz="1200" b="1" i="1" u="none" strike="noStrike" dirty="0">
                          <a:solidFill>
                            <a:schemeClr val="tx2">
                              <a:lumMod val="50000"/>
                            </a:schemeClr>
                          </a:solidFill>
                          <a:latin typeface="Times New Roman" pitchFamily="18" charset="0"/>
                          <a:cs typeface="Times New Roman" pitchFamily="18" charset="0"/>
                        </a:rPr>
                        <a:t>Целевые показатели  </a:t>
                      </a:r>
                      <a:r>
                        <a:rPr lang="ru-RU" sz="1200" b="1" i="1" dirty="0">
                          <a:solidFill>
                            <a:schemeClr val="tx2">
                              <a:lumMod val="50000"/>
                            </a:schemeClr>
                          </a:solidFill>
                          <a:latin typeface="Times New Roman" pitchFamily="18" charset="0"/>
                          <a:cs typeface="Times New Roman" pitchFamily="18" charset="0"/>
                        </a:rPr>
                        <a:t>реализации государственной программы</a:t>
                      </a: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ru-RU" sz="1100" b="1" i="0" u="none" strike="noStrike" dirty="0">
                          <a:solidFill>
                            <a:srgbClr val="7030A0"/>
                          </a:solidFill>
                          <a:latin typeface="Times New Roman" pitchFamily="18" charset="0"/>
                          <a:cs typeface="Times New Roman" pitchFamily="18" charset="0"/>
                        </a:rPr>
                        <a:t>2020 год (факт)</a:t>
                      </a: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ru-RU" sz="1100" b="1" i="0" u="none" strike="noStrike" dirty="0">
                          <a:solidFill>
                            <a:srgbClr val="7030A0"/>
                          </a:solidFill>
                          <a:latin typeface="Times New Roman" pitchFamily="18" charset="0"/>
                          <a:cs typeface="Times New Roman" pitchFamily="18" charset="0"/>
                        </a:rPr>
                        <a:t>2021 год (план)</a:t>
                      </a: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ru-RU" sz="1100" b="1" i="0" u="none" strike="noStrike" dirty="0">
                          <a:solidFill>
                            <a:srgbClr val="7030A0"/>
                          </a:solidFill>
                          <a:latin typeface="Times New Roman" pitchFamily="18" charset="0"/>
                          <a:cs typeface="Times New Roman" pitchFamily="18" charset="0"/>
                        </a:rPr>
                        <a:t>2022 год</a:t>
                      </a: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ru-RU" sz="1100" b="1" i="0" u="none" strike="noStrike" dirty="0">
                          <a:solidFill>
                            <a:srgbClr val="7030A0"/>
                          </a:solidFill>
                          <a:latin typeface="Times New Roman" pitchFamily="18" charset="0"/>
                          <a:cs typeface="Times New Roman" pitchFamily="18" charset="0"/>
                        </a:rPr>
                        <a:t>2023 год</a:t>
                      </a: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ru-RU" sz="1100" b="1" i="0" u="none" strike="noStrike" dirty="0">
                          <a:solidFill>
                            <a:srgbClr val="7030A0"/>
                          </a:solidFill>
                          <a:latin typeface="Times New Roman" pitchFamily="18" charset="0"/>
                          <a:cs typeface="Times New Roman" pitchFamily="18" charset="0"/>
                        </a:rPr>
                        <a:t>2024 год</a:t>
                      </a: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719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u="none" strike="noStrike" kern="1200" baseline="0" dirty="0">
                          <a:latin typeface="Times New Roman" pitchFamily="18" charset="0"/>
                          <a:cs typeface="Times New Roman" pitchFamily="18" charset="0"/>
                        </a:rPr>
                        <a:t>  Д</a:t>
                      </a:r>
                      <a:r>
                        <a:rPr lang="ru-RU" sz="1100" kern="1200" baseline="0" dirty="0">
                          <a:latin typeface="Times New Roman" pitchFamily="18" charset="0"/>
                          <a:cs typeface="Times New Roman" pitchFamily="18" charset="0"/>
                        </a:rPr>
                        <a:t>оля населения, проживающего на территориях, подверженных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baseline="0" dirty="0">
                          <a:latin typeface="Times New Roman" pitchFamily="18" charset="0"/>
                          <a:cs typeface="Times New Roman" pitchFamily="18" charset="0"/>
                        </a:rPr>
                        <a:t>негативному воздействию вод, защищенного в результате проведения мероприятий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baseline="0" dirty="0">
                          <a:latin typeface="Times New Roman" pitchFamily="18" charset="0"/>
                          <a:cs typeface="Times New Roman" pitchFamily="18" charset="0"/>
                        </a:rPr>
                        <a:t>по повышению защищенности от негативного воздействия вод, в общем количестве населения, проживающего на таких территориях ,%</a:t>
                      </a:r>
                      <a:endParaRPr lang="ru-RU" sz="1100" kern="1200" baseline="0" dirty="0">
                        <a:solidFill>
                          <a:schemeClr val="tx1"/>
                        </a:solidFill>
                        <a:latin typeface="Times New Roman" pitchFamily="18" charset="0"/>
                        <a:ea typeface="+mn-ea"/>
                        <a:cs typeface="Times New Roman" pitchFamily="18" charset="0"/>
                      </a:endParaRP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4,7</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1,3</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2,1</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4,7</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2,4</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500291">
                <a:tc>
                  <a:txBody>
                    <a:bodyPr/>
                    <a:lstStyle/>
                    <a:p>
                      <a:r>
                        <a:rPr lang="ru-RU" sz="1100" kern="1200" dirty="0">
                          <a:latin typeface="Times New Roman" pitchFamily="18" charset="0"/>
                          <a:cs typeface="Times New Roman" pitchFamily="18" charset="0"/>
                        </a:rPr>
                        <a:t> Количество видов растений, грибов и животных, подвергнутых мониторингу, из числа включенных в Красную книгу Республики Адыгея, единиц;</a:t>
                      </a:r>
                      <a:endParaRPr lang="ru-RU" sz="1100" kern="1200" baseline="0" dirty="0">
                        <a:solidFill>
                          <a:schemeClr val="tx1"/>
                        </a:solidFill>
                        <a:latin typeface="Times New Roman" pitchFamily="18" charset="0"/>
                        <a:ea typeface="+mn-ea"/>
                        <a:cs typeface="Times New Roman" pitchFamily="18" charset="0"/>
                      </a:endParaRP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75</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75</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75</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75</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75</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10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latin typeface="Times New Roman" pitchFamily="18" charset="0"/>
                          <a:cs typeface="Times New Roman" pitchFamily="18" charset="0"/>
                        </a:rPr>
                        <a:t> Лесистость территории Республики Адыгея, %</a:t>
                      </a:r>
                      <a:endParaRPr lang="ru-RU" sz="1100" kern="1200" baseline="0" dirty="0">
                        <a:solidFill>
                          <a:schemeClr val="tx1"/>
                        </a:solidFill>
                        <a:latin typeface="Times New Roman" pitchFamily="18" charset="0"/>
                        <a:ea typeface="+mn-ea"/>
                        <a:cs typeface="Times New Roman" pitchFamily="18" charset="0"/>
                      </a:endParaRPr>
                    </a:p>
                  </a:txBody>
                  <a:tcPr marL="6195" marR="6195" marT="619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36,8</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36,8</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36,8</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36,8</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ru-RU" sz="1000" b="0" i="0" u="none" strike="noStrike" dirty="0">
                          <a:solidFill>
                            <a:srgbClr val="000000"/>
                          </a:solidFill>
                          <a:latin typeface="Times New Roman"/>
                        </a:rPr>
                        <a:t>36,8</a:t>
                      </a:r>
                    </a:p>
                  </a:txBody>
                  <a:tcPr marL="7620" marR="7620" marT="762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
        <p:nvSpPr>
          <p:cNvPr id="12" name="Прямоугольник 11"/>
          <p:cNvSpPr/>
          <p:nvPr/>
        </p:nvSpPr>
        <p:spPr>
          <a:xfrm>
            <a:off x="251520" y="6425952"/>
            <a:ext cx="813690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a:solidFill>
                <a:schemeClr val="tx2">
                  <a:lumMod val="75000"/>
                </a:schemeClr>
              </a:solidFill>
              <a:latin typeface="Times New Roman" pitchFamily="18" charset="0"/>
              <a:cs typeface="Times New Roman" pitchFamily="18" charset="0"/>
            </a:endParaRPr>
          </a:p>
          <a:p>
            <a:r>
              <a:rPr lang="ru-RU" sz="1000" b="1" dirty="0">
                <a:solidFill>
                  <a:schemeClr val="tx2">
                    <a:lumMod val="75000"/>
                  </a:schemeClr>
                </a:solidFill>
                <a:latin typeface="Times New Roman" pitchFamily="18" charset="0"/>
                <a:cs typeface="Times New Roman" pitchFamily="18" charset="0"/>
              </a:rPr>
              <a:t>Ответственный исполнитель ГП РА:</a:t>
            </a:r>
            <a:r>
              <a:rPr lang="ru-RU" sz="1000" dirty="0">
                <a:solidFill>
                  <a:schemeClr val="tx2">
                    <a:lumMod val="75000"/>
                  </a:schemeClr>
                </a:solidFill>
                <a:latin typeface="Times New Roman" pitchFamily="18" charset="0"/>
                <a:cs typeface="Times New Roman" pitchFamily="18" charset="0"/>
              </a:rPr>
              <a:t>   </a:t>
            </a:r>
            <a:r>
              <a:rPr lang="ru-RU" sz="1000" i="1" dirty="0">
                <a:solidFill>
                  <a:schemeClr val="tx2">
                    <a:lumMod val="75000"/>
                  </a:schemeClr>
                </a:solidFill>
                <a:latin typeface="Times New Roman" pitchFamily="18" charset="0"/>
                <a:cs typeface="Times New Roman" pitchFamily="18" charset="0"/>
              </a:rPr>
              <a:t>Управление по охране окружающей среды и природными ресурсам Республики Адыгея</a:t>
            </a:r>
          </a:p>
          <a:p>
            <a:endParaRPr lang="ru-RU" sz="1000" b="1" i="1" dirty="0">
              <a:solidFill>
                <a:schemeClr val="accent1">
                  <a:lumMod val="50000"/>
                </a:schemeClr>
              </a:solidFill>
              <a:latin typeface="Times New Roman" pitchFamily="18" charset="0"/>
              <a:cs typeface="Times New Roman" pitchFamily="18" charset="0"/>
            </a:endParaRPr>
          </a:p>
        </p:txBody>
      </p:sp>
      <p:sp>
        <p:nvSpPr>
          <p:cNvPr id="13" name="Номер слайда 12"/>
          <p:cNvSpPr>
            <a:spLocks noGrp="1"/>
          </p:cNvSpPr>
          <p:nvPr>
            <p:ph type="sldNum" sz="quarter" idx="12"/>
          </p:nvPr>
        </p:nvSpPr>
        <p:spPr>
          <a:xfrm>
            <a:off x="8532440" y="6525344"/>
            <a:ext cx="432048" cy="288032"/>
          </a:xfrm>
        </p:spPr>
        <p:txBody>
          <a:bodyPr/>
          <a:lstStyle/>
          <a:p>
            <a:fld id="{562CBC98-693A-43E0-9527-6DBA59A2138E}" type="slidenum">
              <a:rPr lang="ru-RU" sz="1100" smtClean="0">
                <a:solidFill>
                  <a:schemeClr val="tx1"/>
                </a:solidFill>
                <a:latin typeface="Times New Roman" pitchFamily="18" charset="0"/>
                <a:cs typeface="Times New Roman" pitchFamily="18" charset="0"/>
              </a:rPr>
              <a:pPr/>
              <a:t>46</a:t>
            </a:fld>
            <a:endParaRPr lang="ru-RU" sz="11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179511" y="1503720"/>
            <a:ext cx="1296144" cy="432048"/>
          </a:xfrm>
          <a:prstGeom prst="notchedRightArrow">
            <a:avLst>
              <a:gd name="adj1" fmla="val 50000"/>
              <a:gd name="adj2" fmla="val 0"/>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5">
                    <a:lumMod val="75000"/>
                  </a:schemeClr>
                </a:solidFill>
                <a:latin typeface="Times New Roman" pitchFamily="18" charset="0"/>
                <a:cs typeface="Times New Roman" pitchFamily="18" charset="0"/>
              </a:rPr>
              <a:t>ЦЕЛЬ:</a:t>
            </a:r>
          </a:p>
          <a:p>
            <a:pPr algn="ctr"/>
            <a:r>
              <a:rPr lang="ru-RU" sz="1200" dirty="0">
                <a:solidFill>
                  <a:schemeClr val="accent5">
                    <a:lumMod val="75000"/>
                  </a:schemeClr>
                </a:solidFill>
                <a:latin typeface="Times New Roman" pitchFamily="18" charset="0"/>
                <a:cs typeface="Times New Roman" pitchFamily="18" charset="0"/>
              </a:rPr>
              <a:t>улучшение состояния окружающей среды, воспроизводство и рациональное использование природных ресурсов</a:t>
            </a:r>
          </a:p>
        </p:txBody>
      </p:sp>
      <p:sp>
        <p:nvSpPr>
          <p:cNvPr id="14" name="Прямоугольник 13"/>
          <p:cNvSpPr/>
          <p:nvPr/>
        </p:nvSpPr>
        <p:spPr>
          <a:xfrm>
            <a:off x="4788024" y="1151684"/>
            <a:ext cx="11521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a:ln w="1905"/>
                <a:solidFill>
                  <a:schemeClr val="accent5">
                    <a:lumMod val="75000"/>
                  </a:schemeClr>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400" i="1" dirty="0">
                <a:solidFill>
                  <a:schemeClr val="accent5">
                    <a:lumMod val="75000"/>
                  </a:schemeClr>
                </a:solidFill>
                <a:latin typeface="Times New Roman" pitchFamily="18" charset="0"/>
                <a:cs typeface="Times New Roman" pitchFamily="18" charset="0"/>
              </a:rPr>
              <a:t>:</a:t>
            </a:r>
          </a:p>
        </p:txBody>
      </p:sp>
      <p:graphicFrame>
        <p:nvGraphicFramePr>
          <p:cNvPr id="16" name="Таблица 15"/>
          <p:cNvGraphicFramePr>
            <a:graphicFrameLocks noGrp="1"/>
          </p:cNvGraphicFramePr>
          <p:nvPr>
            <p:extLst>
              <p:ext uri="{D42A27DB-BD31-4B8C-83A1-F6EECF244321}">
                <p14:modId xmlns:p14="http://schemas.microsoft.com/office/powerpoint/2010/main" val="351749329"/>
              </p:ext>
            </p:extLst>
          </p:nvPr>
        </p:nvGraphicFramePr>
        <p:xfrm>
          <a:off x="179511" y="3501008"/>
          <a:ext cx="5976665" cy="648072"/>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3778352">
                  <a:extLst>
                    <a:ext uri="{9D8B030D-6E8A-4147-A177-3AD203B41FA5}">
                      <a16:colId xmlns:a16="http://schemas.microsoft.com/office/drawing/2014/main" val="20000"/>
                    </a:ext>
                  </a:extLst>
                </a:gridCol>
                <a:gridCol w="755671">
                  <a:extLst>
                    <a:ext uri="{9D8B030D-6E8A-4147-A177-3AD203B41FA5}">
                      <a16:colId xmlns:a16="http://schemas.microsoft.com/office/drawing/2014/main" val="92426852"/>
                    </a:ext>
                  </a:extLst>
                </a:gridCol>
                <a:gridCol w="72256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34625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tx2">
                              <a:lumMod val="50000"/>
                            </a:schemeClr>
                          </a:solidFill>
                          <a:latin typeface="Times New Roman" pitchFamily="18" charset="0"/>
                          <a:cs typeface="Times New Roman" pitchFamily="18" charset="0"/>
                        </a:rPr>
                        <a:t>Объем финансирования государственной</a:t>
                      </a:r>
                      <a:endParaRPr lang="en-US" sz="1200" i="1" dirty="0">
                        <a:solidFill>
                          <a:schemeClr val="tx2">
                            <a:lumMod val="50000"/>
                          </a:schemeClr>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baseline="0" dirty="0">
                          <a:solidFill>
                            <a:schemeClr val="tx2">
                              <a:lumMod val="50000"/>
                            </a:schemeClr>
                          </a:solidFill>
                          <a:latin typeface="Times New Roman" pitchFamily="18" charset="0"/>
                          <a:cs typeface="Times New Roman" pitchFamily="18" charset="0"/>
                        </a:rPr>
                        <a:t> </a:t>
                      </a:r>
                      <a:r>
                        <a:rPr lang="ru-RU" sz="1200" i="1" dirty="0">
                          <a:solidFill>
                            <a:schemeClr val="tx2">
                              <a:lumMod val="50000"/>
                            </a:schemeClr>
                          </a:solidFill>
                          <a:latin typeface="Times New Roman" pitchFamily="18" charset="0"/>
                          <a:cs typeface="Times New Roman" pitchFamily="18" charset="0"/>
                        </a:rPr>
                        <a:t>программы (тыс. руб.) </a:t>
                      </a:r>
                      <a:endParaRPr lang="ru-RU" sz="1200" b="1" i="1" dirty="0">
                        <a:ln w="1905"/>
                        <a:solidFill>
                          <a:schemeClr val="tx2">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200" b="1" i="1" dirty="0">
                        <a:solidFill>
                          <a:srgbClr val="7030A0"/>
                        </a:solidFill>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ru-RU" sz="1100" b="1" i="0" u="none" strike="noStrike" dirty="0">
                          <a:solidFill>
                            <a:schemeClr val="tx2">
                              <a:lumMod val="50000"/>
                            </a:schemeClr>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ru-RU" sz="1100" b="1" i="0" u="none" strike="noStrike" dirty="0">
                          <a:solidFill>
                            <a:schemeClr val="tx2">
                              <a:lumMod val="50000"/>
                            </a:schemeClr>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ru-RU" sz="1100" b="1" i="0" u="none" strike="noStrike" dirty="0">
                          <a:solidFill>
                            <a:schemeClr val="tx2">
                              <a:lumMod val="50000"/>
                            </a:schemeClr>
                          </a:solidFill>
                          <a:latin typeface="Times New Roman" pitchFamily="18" charset="0"/>
                          <a:cs typeface="Times New Roman" pitchFamily="18" charset="0"/>
                        </a:rPr>
                        <a:t>2024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01817">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b="0" i="0" u="none" strike="noStrike" dirty="0">
                          <a:solidFill>
                            <a:schemeClr val="tx2">
                              <a:lumMod val="50000"/>
                            </a:schemeClr>
                          </a:solidFill>
                          <a:latin typeface="Times New Roman"/>
                        </a:rPr>
                        <a:t>197203,9</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ru-RU" sz="1200" b="0" i="0" u="none" strike="noStrike" dirty="0">
                          <a:solidFill>
                            <a:schemeClr val="tx2">
                              <a:lumMod val="50000"/>
                            </a:schemeClr>
                          </a:solidFill>
                          <a:latin typeface="Times New Roman"/>
                        </a:rPr>
                        <a:t>275889,9</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ru-RU" sz="1200" b="0" i="0" u="none" strike="noStrike" dirty="0">
                          <a:solidFill>
                            <a:schemeClr val="tx2">
                              <a:lumMod val="50000"/>
                            </a:schemeClr>
                          </a:solidFill>
                          <a:latin typeface="Times New Roman"/>
                        </a:rPr>
                        <a:t>202374,9</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bl>
          </a:graphicData>
        </a:graphic>
      </p:graphicFrame>
      <p:pic>
        <p:nvPicPr>
          <p:cNvPr id="76802" name="Picture 2" descr="...государственных и частных экологических организаций, всех, кто принимает..."/>
          <p:cNvPicPr>
            <a:picLocks noChangeAspect="1" noChangeArrowheads="1"/>
          </p:cNvPicPr>
          <p:nvPr/>
        </p:nvPicPr>
        <p:blipFill>
          <a:blip r:embed="rId4" cstate="print"/>
          <a:srcRect/>
          <a:stretch>
            <a:fillRect/>
          </a:stretch>
        </p:blipFill>
        <p:spPr bwMode="auto">
          <a:xfrm>
            <a:off x="1259632" y="980728"/>
            <a:ext cx="3672408" cy="2592288"/>
          </a:xfrm>
          <a:prstGeom prst="rect">
            <a:avLst/>
          </a:prstGeom>
          <a:noFill/>
          <a:effectLst>
            <a:softEdge rad="317500"/>
          </a:effectLst>
        </p:spPr>
      </p:pic>
      <p:pic>
        <p:nvPicPr>
          <p:cNvPr id="76804" name="Picture 4" descr="Экология фон зеленый (225 фото) ."/>
          <p:cNvPicPr>
            <a:picLocks noChangeAspect="1" noChangeArrowheads="1"/>
          </p:cNvPicPr>
          <p:nvPr/>
        </p:nvPicPr>
        <p:blipFill>
          <a:blip r:embed="rId5" cstate="print"/>
          <a:srcRect/>
          <a:stretch>
            <a:fillRect/>
          </a:stretch>
        </p:blipFill>
        <p:spPr bwMode="auto">
          <a:xfrm>
            <a:off x="6516216" y="0"/>
            <a:ext cx="2627784" cy="1584176"/>
          </a:xfrm>
          <a:prstGeom prst="rect">
            <a:avLst/>
          </a:prstGeom>
          <a:noFill/>
          <a:effectLst>
            <a:softEdge rad="317500"/>
          </a:effectLst>
        </p:spPr>
      </p:pic>
      <p:pic>
        <p:nvPicPr>
          <p:cNvPr id="76806" name="Picture 6" descr="ClipartMax.com "/>
          <p:cNvPicPr>
            <a:picLocks noChangeAspect="1" noChangeArrowheads="1"/>
          </p:cNvPicPr>
          <p:nvPr/>
        </p:nvPicPr>
        <p:blipFill>
          <a:blip r:embed="rId6" cstate="print"/>
          <a:srcRect/>
          <a:stretch>
            <a:fillRect/>
          </a:stretch>
        </p:blipFill>
        <p:spPr bwMode="auto">
          <a:xfrm>
            <a:off x="6012160" y="2204864"/>
            <a:ext cx="2952329" cy="2304256"/>
          </a:xfrm>
          <a:prstGeom prst="rect">
            <a:avLst/>
          </a:prstGeom>
          <a:noFill/>
          <a:effectLst>
            <a:softEdge rad="317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707904" y="1124744"/>
            <a:ext cx="5112568" cy="769441"/>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минимизация ущерба, причиненного населению Республики Адыгея при возникновении чрезвычайных ситуаций природного и техногенного характера, пожаров и происшествий на водных объектах, при совершении террористических актов, нарушении общественной безопасности и общественного порядка.</a:t>
            </a:r>
          </a:p>
        </p:txBody>
      </p:sp>
      <p:sp>
        <p:nvSpPr>
          <p:cNvPr id="4" name="Прямоугольник 3"/>
          <p:cNvSpPr/>
          <p:nvPr/>
        </p:nvSpPr>
        <p:spPr>
          <a:xfrm>
            <a:off x="3563888" y="1704715"/>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400" i="1" dirty="0">
                <a:solidFill>
                  <a:schemeClr val="accent4">
                    <a:lumMod val="75000"/>
                  </a:schemeClr>
                </a:solidFill>
                <a:latin typeface="Times New Roman" pitchFamily="18" charset="0"/>
                <a:cs typeface="Times New Roman" pitchFamily="18" charset="0"/>
              </a:rPr>
              <a:t>:</a:t>
            </a:r>
          </a:p>
        </p:txBody>
      </p:sp>
      <p:sp>
        <p:nvSpPr>
          <p:cNvPr id="7" name="Прямоугольник 6"/>
          <p:cNvSpPr/>
          <p:nvPr/>
        </p:nvSpPr>
        <p:spPr>
          <a:xfrm>
            <a:off x="3923928" y="764704"/>
            <a:ext cx="50405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200" b="1" i="1" dirty="0">
                <a:solidFill>
                  <a:schemeClr val="tx2">
                    <a:lumMod val="75000"/>
                  </a:schemeClr>
                </a:solidFill>
                <a:latin typeface="Times New Roman" pitchFamily="18" charset="0"/>
                <a:cs typeface="Times New Roman" pitchFamily="18" charset="0"/>
              </a:rPr>
              <a:t>2020-2024 годы</a:t>
            </a:r>
          </a:p>
        </p:txBody>
      </p:sp>
      <p:sp>
        <p:nvSpPr>
          <p:cNvPr id="9" name="Прямоугольник 8"/>
          <p:cNvSpPr/>
          <p:nvPr/>
        </p:nvSpPr>
        <p:spPr>
          <a:xfrm>
            <a:off x="3635896" y="332656"/>
            <a:ext cx="5400600"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10" b="1" cap="all" dirty="0">
                <a:solidFill>
                  <a:srgbClr val="FF0000"/>
                </a:solidFill>
                <a:latin typeface="Times New Roman" pitchFamily="18" charset="0"/>
                <a:cs typeface="Times New Roman" pitchFamily="18" charset="0"/>
              </a:rPr>
              <a:t>«ПРОФИЛАКТИКА ПРАВОНАРУШЕНИЙ И ПРЕДУПРЕЖДЕНИЕ ЧРЕЗВЫЧАЙНЫХ СИТУАЦИЙ»</a:t>
            </a:r>
          </a:p>
        </p:txBody>
      </p:sp>
      <p:graphicFrame>
        <p:nvGraphicFramePr>
          <p:cNvPr id="13" name="Таблица 12"/>
          <p:cNvGraphicFramePr>
            <a:graphicFrameLocks noGrp="1"/>
          </p:cNvGraphicFramePr>
          <p:nvPr>
            <p:extLst>
              <p:ext uri="{D42A27DB-BD31-4B8C-83A1-F6EECF244321}">
                <p14:modId xmlns:p14="http://schemas.microsoft.com/office/powerpoint/2010/main" val="2589071935"/>
              </p:ext>
            </p:extLst>
          </p:nvPr>
        </p:nvGraphicFramePr>
        <p:xfrm>
          <a:off x="159534" y="4365104"/>
          <a:ext cx="8932436" cy="1995651"/>
        </p:xfrm>
        <a:graphic>
          <a:graphicData uri="http://schemas.openxmlformats.org/drawingml/2006/table">
            <a:tbl>
              <a:tblPr firstRow="1" bandRow="1">
                <a:effectLst>
                  <a:outerShdw blurRad="50800" dist="50800" dir="5400000" algn="ctr" rotWithShape="0">
                    <a:schemeClr val="tx1">
                      <a:lumMod val="50000"/>
                      <a:lumOff val="50000"/>
                    </a:schemeClr>
                  </a:outerShdw>
                </a:effectLst>
                <a:tableStyleId>{5C22544A-7EE6-4342-B048-85BDC9FD1C3A}</a:tableStyleId>
              </a:tblPr>
              <a:tblGrid>
                <a:gridCol w="5636602">
                  <a:extLst>
                    <a:ext uri="{9D8B030D-6E8A-4147-A177-3AD203B41FA5}">
                      <a16:colId xmlns:a16="http://schemas.microsoft.com/office/drawing/2014/main" val="20000"/>
                    </a:ext>
                  </a:extLst>
                </a:gridCol>
                <a:gridCol w="648072">
                  <a:extLst>
                    <a:ext uri="{9D8B030D-6E8A-4147-A177-3AD203B41FA5}">
                      <a16:colId xmlns:a16="http://schemas.microsoft.com/office/drawing/2014/main" val="3594193392"/>
                    </a:ext>
                  </a:extLst>
                </a:gridCol>
                <a:gridCol w="720080">
                  <a:extLst>
                    <a:ext uri="{9D8B030D-6E8A-4147-A177-3AD203B41FA5}">
                      <a16:colId xmlns:a16="http://schemas.microsoft.com/office/drawing/2014/main" val="3330500012"/>
                    </a:ext>
                  </a:extLst>
                </a:gridCol>
                <a:gridCol w="576064">
                  <a:extLst>
                    <a:ext uri="{9D8B030D-6E8A-4147-A177-3AD203B41FA5}">
                      <a16:colId xmlns:a16="http://schemas.microsoft.com/office/drawing/2014/main" val="126436368"/>
                    </a:ext>
                  </a:extLst>
                </a:gridCol>
                <a:gridCol w="648962">
                  <a:extLst>
                    <a:ext uri="{9D8B030D-6E8A-4147-A177-3AD203B41FA5}">
                      <a16:colId xmlns:a16="http://schemas.microsoft.com/office/drawing/2014/main" val="2823258778"/>
                    </a:ext>
                  </a:extLst>
                </a:gridCol>
                <a:gridCol w="702656">
                  <a:extLst>
                    <a:ext uri="{9D8B030D-6E8A-4147-A177-3AD203B41FA5}">
                      <a16:colId xmlns:a16="http://schemas.microsoft.com/office/drawing/2014/main" val="4031710511"/>
                    </a:ext>
                  </a:extLst>
                </a:gridCol>
              </a:tblGrid>
              <a:tr h="423164">
                <a:tc>
                  <a:txBody>
                    <a:bodyPr/>
                    <a:lstStyle/>
                    <a:p>
                      <a:pPr algn="ctr"/>
                      <a:r>
                        <a:rPr lang="ru-RU" sz="1400" b="1" i="1" u="none" strike="noStrike" dirty="0">
                          <a:solidFill>
                            <a:schemeClr val="bg1"/>
                          </a:solidFill>
                          <a:latin typeface="Times New Roman" pitchFamily="18" charset="0"/>
                          <a:cs typeface="Times New Roman" pitchFamily="18" charset="0"/>
                        </a:rPr>
                        <a:t>Целевые показатели  </a:t>
                      </a:r>
                      <a:r>
                        <a:rPr lang="ru-RU" sz="1400" b="1" i="1" dirty="0">
                          <a:solidFill>
                            <a:schemeClr val="bg1"/>
                          </a:solidFill>
                          <a:latin typeface="Times New Roman" pitchFamily="18" charset="0"/>
                          <a:cs typeface="Times New Roman" pitchFamily="18" charset="0"/>
                        </a:rPr>
                        <a:t>реализации государственной программы</a:t>
                      </a:r>
                    </a:p>
                  </a:txBody>
                  <a:tcPr anchor="ctr">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0000"/>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2020 год (факт)</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0000"/>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2021 год (план)</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0000"/>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2022 год</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0000"/>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2023</a:t>
                      </a:r>
                      <a:r>
                        <a:rPr lang="ru-RU" sz="1200" b="1" i="0" u="none" strike="noStrike" baseline="0" dirty="0">
                          <a:solidFill>
                            <a:schemeClr val="bg1"/>
                          </a:solidFill>
                          <a:latin typeface="Times New Roman" pitchFamily="18" charset="0"/>
                          <a:cs typeface="Times New Roman" pitchFamily="18" charset="0"/>
                        </a:rPr>
                        <a:t> </a:t>
                      </a:r>
                      <a:r>
                        <a:rPr lang="ru-RU" sz="1200" b="1" i="0" u="none" strike="noStrike" dirty="0">
                          <a:solidFill>
                            <a:schemeClr val="bg1"/>
                          </a:solidFill>
                          <a:latin typeface="Times New Roman" pitchFamily="18" charset="0"/>
                          <a:cs typeface="Times New Roman" pitchFamily="18" charset="0"/>
                        </a:rPr>
                        <a:t>год</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0000"/>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2024 год</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20884">
                <a:tc>
                  <a:txBody>
                    <a:bodyPr/>
                    <a:lstStyle/>
                    <a:p>
                      <a:pPr algn="just">
                        <a:lnSpc>
                          <a:spcPct val="115000"/>
                        </a:lnSpc>
                        <a:spcAft>
                          <a:spcPts val="0"/>
                        </a:spcAft>
                      </a:pPr>
                      <a:r>
                        <a:rPr lang="ru-RU" sz="1100" dirty="0">
                          <a:effectLst/>
                          <a:latin typeface="Times New Roman" panose="02020603050405020304" pitchFamily="18" charset="0"/>
                          <a:ea typeface="Times New Roman" panose="02020603050405020304" pitchFamily="18" charset="0"/>
                        </a:rPr>
                        <a:t>1. Уровень готовности сил и средств к выполнению задач по предупреждению и ликвидации последствий чрезвычайных ситуаций и террористических проявлений, %</a:t>
                      </a:r>
                      <a:endParaRPr lang="ru-RU" sz="1100" dirty="0">
                        <a:effectLst/>
                        <a:latin typeface="Arial" panose="020B0604020202020204" pitchFamily="34" charset="0"/>
                        <a:ea typeface="Times New Roman" panose="02020603050405020304" pitchFamily="18" charset="0"/>
                      </a:endParaRPr>
                    </a:p>
                  </a:txBody>
                  <a:tcPr marL="68580" marR="68580" marT="0" marB="0">
                    <a:lnT w="9525" cap="flat" cmpd="sng" algn="ctr">
                      <a:solidFill>
                        <a:schemeClr val="accent4">
                          <a:lumMod val="60000"/>
                          <a:lumOff val="40000"/>
                        </a:schemeClr>
                      </a:solidFill>
                      <a:prstDash val="solid"/>
                      <a:round/>
                      <a:headEnd type="none" w="med" len="med"/>
                      <a:tailEnd type="none" w="med" len="med"/>
                    </a:lnT>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50</a:t>
                      </a:r>
                    </a:p>
                  </a:txBody>
                  <a:tcPr marL="68580" marR="68580" marT="0" marB="0">
                    <a:lnT w="9525" cap="flat" cmpd="sng" algn="ctr">
                      <a:solidFill>
                        <a:schemeClr val="accent4">
                          <a:lumMod val="60000"/>
                          <a:lumOff val="40000"/>
                        </a:schemeClr>
                      </a:solidFill>
                      <a:prstDash val="solid"/>
                      <a:round/>
                      <a:headEnd type="none" w="med" len="med"/>
                      <a:tailEnd type="none" w="med" len="med"/>
                    </a:lnT>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50</a:t>
                      </a:r>
                    </a:p>
                  </a:txBody>
                  <a:tcPr marL="68580" marR="68580" marT="0" marB="0">
                    <a:lnT w="9525" cap="flat" cmpd="sng" algn="ctr">
                      <a:solidFill>
                        <a:schemeClr val="accent4">
                          <a:lumMod val="60000"/>
                          <a:lumOff val="40000"/>
                        </a:schemeClr>
                      </a:solidFill>
                      <a:prstDash val="solid"/>
                      <a:round/>
                      <a:headEnd type="none" w="med" len="med"/>
                      <a:tailEnd type="none" w="med" len="med"/>
                    </a:lnT>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88,5</a:t>
                      </a:r>
                    </a:p>
                  </a:txBody>
                  <a:tcPr marL="68580" marR="68580" marT="0" marB="0">
                    <a:lnT w="9525" cap="flat" cmpd="sng" algn="ctr">
                      <a:solidFill>
                        <a:schemeClr val="accent4">
                          <a:lumMod val="60000"/>
                          <a:lumOff val="40000"/>
                        </a:schemeClr>
                      </a:solidFill>
                      <a:prstDash val="solid"/>
                      <a:round/>
                      <a:headEnd type="none" w="med" len="med"/>
                      <a:tailEnd type="none" w="med" len="med"/>
                    </a:lnT>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lnT w="9525" cap="flat" cmpd="sng" algn="ctr">
                      <a:solidFill>
                        <a:schemeClr val="accent4">
                          <a:lumMod val="60000"/>
                          <a:lumOff val="40000"/>
                        </a:schemeClr>
                      </a:solidFill>
                      <a:prstDash val="solid"/>
                      <a:round/>
                      <a:headEnd type="none" w="med" len="med"/>
                      <a:tailEnd type="none" w="med" len="med"/>
                    </a:lnT>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92,6</a:t>
                      </a:r>
                    </a:p>
                  </a:txBody>
                  <a:tcPr marL="68580" marR="68580" marT="0" marB="0">
                    <a:lnT w="9525" cap="flat" cmpd="sng" algn="ctr">
                      <a:solidFill>
                        <a:schemeClr val="accent4">
                          <a:lumMod val="60000"/>
                          <a:lumOff val="40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10001"/>
                  </a:ext>
                </a:extLst>
              </a:tr>
              <a:tr h="420884">
                <a:tc>
                  <a:txBody>
                    <a:bodyPr/>
                    <a:lstStyle/>
                    <a:p>
                      <a:pPr algn="just">
                        <a:lnSpc>
                          <a:spcPct val="115000"/>
                        </a:lnSpc>
                        <a:spcAft>
                          <a:spcPts val="0"/>
                        </a:spcAft>
                      </a:pPr>
                      <a:r>
                        <a:rPr lang="ru-RU" sz="1100" dirty="0">
                          <a:effectLst/>
                          <a:latin typeface="Times New Roman" panose="02020603050405020304" pitchFamily="18" charset="0"/>
                          <a:ea typeface="Times New Roman" panose="02020603050405020304" pitchFamily="18" charset="0"/>
                        </a:rPr>
                        <a:t>2.</a:t>
                      </a:r>
                      <a:r>
                        <a:rPr lang="en-US" sz="1100" dirty="0">
                          <a:effectLst/>
                          <a:latin typeface="Times New Roman" panose="02020603050405020304" pitchFamily="18" charset="0"/>
                          <a:ea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rPr>
                        <a:t>Уровень </a:t>
                      </a:r>
                      <a:r>
                        <a:rPr lang="ru-RU" sz="1100" spc="10" dirty="0">
                          <a:solidFill>
                            <a:srgbClr val="000000"/>
                          </a:solidFill>
                          <a:effectLst/>
                          <a:latin typeface="Times New Roman" panose="02020603050405020304" pitchFamily="18" charset="0"/>
                          <a:ea typeface="Times New Roman" panose="02020603050405020304" pitchFamily="18" charset="0"/>
                        </a:rPr>
                        <a:t>функционирования сегментов комплексной системы обеспечения </a:t>
                      </a:r>
                      <a:endParaRPr lang="en-US" sz="1100" spc="1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ru-RU" sz="1100" spc="10" dirty="0">
                          <a:solidFill>
                            <a:srgbClr val="000000"/>
                          </a:solidFill>
                          <a:effectLst/>
                          <a:latin typeface="Times New Roman" panose="02020603050405020304" pitchFamily="18" charset="0"/>
                          <a:ea typeface="Times New Roman" panose="02020603050405020304" pitchFamily="18" charset="0"/>
                        </a:rPr>
                        <a:t>безопасности жизнедеятельности населения Республики Адыгея, %</a:t>
                      </a:r>
                      <a:endParaRPr lang="ru-RU" sz="1100" dirty="0">
                        <a:effectLst/>
                        <a:latin typeface="Arial" panose="020B0604020202020204" pitchFamily="34" charset="0"/>
                        <a:ea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bg2"/>
                    </a:solidFill>
                  </a:tcPr>
                </a:tc>
                <a:extLst>
                  <a:ext uri="{0D108BD9-81ED-4DB2-BD59-A6C34878D82A}">
                    <a16:rowId xmlns:a16="http://schemas.microsoft.com/office/drawing/2014/main" val="10002"/>
                  </a:ext>
                </a:extLst>
              </a:tr>
              <a:tr h="319244">
                <a:tc>
                  <a:txBody>
                    <a:bodyPr/>
                    <a:lstStyle/>
                    <a:p>
                      <a:pPr algn="just">
                        <a:lnSpc>
                          <a:spcPct val="115000"/>
                        </a:lnSpc>
                        <a:spcAft>
                          <a:spcPts val="0"/>
                        </a:spcAft>
                      </a:pPr>
                      <a:r>
                        <a:rPr lang="ru-RU" sz="1100" dirty="0">
                          <a:effectLst/>
                          <a:latin typeface="Times New Roman" panose="02020603050405020304" pitchFamily="18" charset="0"/>
                          <a:ea typeface="Times New Roman" panose="02020603050405020304" pitchFamily="18" charset="0"/>
                        </a:rPr>
                        <a:t>3.   Уровень снижения количества зарегистрированных правонарушений, %</a:t>
                      </a:r>
                      <a:endParaRPr lang="ru-RU" sz="1100" dirty="0">
                        <a:effectLst/>
                        <a:latin typeface="Arial" panose="020B0604020202020204" pitchFamily="34" charset="0"/>
                        <a:ea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0,03</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0,02</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0,02</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0,02</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0,02</a:t>
                      </a:r>
                    </a:p>
                  </a:txBody>
                  <a:tcPr marL="68580" marR="68580" marT="0" marB="0">
                    <a:solidFill>
                      <a:schemeClr val="bg2"/>
                    </a:solidFill>
                  </a:tcPr>
                </a:tc>
                <a:extLst>
                  <a:ext uri="{0D108BD9-81ED-4DB2-BD59-A6C34878D82A}">
                    <a16:rowId xmlns:a16="http://schemas.microsoft.com/office/drawing/2014/main" val="10003"/>
                  </a:ext>
                </a:extLst>
              </a:tr>
              <a:tr h="411475">
                <a:tc>
                  <a:txBody>
                    <a:bodyPr/>
                    <a:lstStyle/>
                    <a:p>
                      <a:r>
                        <a:rPr lang="ru-RU" sz="1100" dirty="0">
                          <a:effectLst/>
                          <a:latin typeface="Arial" panose="020B0604020202020204" pitchFamily="34" charset="0"/>
                          <a:ea typeface="Times New Roman" panose="02020603050405020304" pitchFamily="18" charset="0"/>
                        </a:rPr>
                        <a:t>4.  </a:t>
                      </a:r>
                      <a:r>
                        <a:rPr lang="ru-RU" sz="1100" baseline="0" dirty="0">
                          <a:effectLst/>
                          <a:latin typeface="Times New Roman" pitchFamily="18" charset="0"/>
                          <a:ea typeface="+mn-ea"/>
                          <a:cs typeface="Times New Roman" pitchFamily="18" charset="0"/>
                        </a:rPr>
                        <a:t>С</a:t>
                      </a:r>
                      <a:r>
                        <a:rPr lang="ru-RU" sz="1100" baseline="0" dirty="0">
                          <a:latin typeface="Times New Roman" pitchFamily="18" charset="0"/>
                          <a:cs typeface="Times New Roman" pitchFamily="18" charset="0"/>
                        </a:rPr>
                        <a:t>тепень обеспеченности объектов средствами антитеррористической защищенности, %</a:t>
                      </a:r>
                      <a:endParaRPr lang="ru-RU" sz="1800" baseline="0" dirty="0"/>
                    </a:p>
                    <a:p>
                      <a:pPr algn="just">
                        <a:lnSpc>
                          <a:spcPct val="115000"/>
                        </a:lnSpc>
                        <a:spcAft>
                          <a:spcPts val="0"/>
                        </a:spcAft>
                      </a:pPr>
                      <a:endParaRPr lang="ru-RU" sz="1100" dirty="0">
                        <a:effectLst/>
                        <a:latin typeface="Arial" panose="020B0604020202020204" pitchFamily="34" charset="0"/>
                        <a:ea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15000"/>
                        </a:lnSpc>
                        <a:spcAft>
                          <a:spcPts val="0"/>
                        </a:spcAft>
                      </a:pP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55</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60</a:t>
                      </a:r>
                    </a:p>
                  </a:txBody>
                  <a:tcPr marL="68580" marR="68580" marT="0" marB="0">
                    <a:solidFill>
                      <a:schemeClr val="bg2"/>
                    </a:solidFill>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65</a:t>
                      </a:r>
                    </a:p>
                  </a:txBody>
                  <a:tcPr marL="68580" marR="68580" marT="0" marB="0">
                    <a:solidFill>
                      <a:schemeClr val="bg2"/>
                    </a:solidFill>
                  </a:tcPr>
                </a:tc>
                <a:extLst>
                  <a:ext uri="{0D108BD9-81ED-4DB2-BD59-A6C34878D82A}">
                    <a16:rowId xmlns:a16="http://schemas.microsoft.com/office/drawing/2014/main" val="10004"/>
                  </a:ext>
                </a:extLst>
              </a:tr>
            </a:tbl>
          </a:graphicData>
        </a:graphic>
      </p:graphicFrame>
      <p:sp>
        <p:nvSpPr>
          <p:cNvPr id="14" name="Прямоугольник 13"/>
          <p:cNvSpPr/>
          <p:nvPr/>
        </p:nvSpPr>
        <p:spPr>
          <a:xfrm>
            <a:off x="251520" y="6381328"/>
            <a:ext cx="9612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chemeClr val="tx1"/>
                </a:solidFill>
                <a:latin typeface="Times New Roman" pitchFamily="18" charset="0"/>
                <a:cs typeface="Times New Roman" pitchFamily="18" charset="0"/>
              </a:rPr>
              <a:t>Ответственный исполнитель ГП РА</a:t>
            </a:r>
            <a:r>
              <a:rPr lang="ru-RU" sz="1050" dirty="0">
                <a:solidFill>
                  <a:schemeClr val="tx1"/>
                </a:solidFill>
                <a:latin typeface="Times New Roman" pitchFamily="18" charset="0"/>
                <a:cs typeface="Times New Roman" pitchFamily="18" charset="0"/>
              </a:rPr>
              <a:t>:  </a:t>
            </a:r>
            <a:r>
              <a:rPr lang="ru-RU" sz="1000" i="1" dirty="0">
                <a:solidFill>
                  <a:schemeClr val="tx1"/>
                </a:solidFill>
                <a:latin typeface="Times New Roman" panose="02020603050405020304" pitchFamily="18" charset="0"/>
                <a:cs typeface="Times New Roman" panose="02020603050405020304" pitchFamily="18" charset="0"/>
              </a:rPr>
              <a:t>Комитет Республики Адыгея по делам гражданской обороны и чрезвычайным ситуациям</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47</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3563888" y="836712"/>
            <a:ext cx="1224136" cy="576064"/>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4">
                    <a:lumMod val="75000"/>
                  </a:schemeClr>
                </a:solidFill>
                <a:latin typeface="Times New Roman" pitchFamily="18" charset="0"/>
                <a:cs typeface="Times New Roman" pitchFamily="18" charset="0"/>
              </a:rPr>
              <a:t>ЦЕЛЬ:</a:t>
            </a:r>
          </a:p>
        </p:txBody>
      </p:sp>
      <p:graphicFrame>
        <p:nvGraphicFramePr>
          <p:cNvPr id="16" name="Таблица 15"/>
          <p:cNvGraphicFramePr>
            <a:graphicFrameLocks noGrp="1"/>
          </p:cNvGraphicFramePr>
          <p:nvPr>
            <p:extLst>
              <p:ext uri="{D42A27DB-BD31-4B8C-83A1-F6EECF244321}">
                <p14:modId xmlns:p14="http://schemas.microsoft.com/office/powerpoint/2010/main" val="3902022255"/>
              </p:ext>
            </p:extLst>
          </p:nvPr>
        </p:nvGraphicFramePr>
        <p:xfrm>
          <a:off x="179512" y="3774935"/>
          <a:ext cx="8359747" cy="518160"/>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5328592">
                  <a:extLst>
                    <a:ext uri="{9D8B030D-6E8A-4147-A177-3AD203B41FA5}">
                      <a16:colId xmlns:a16="http://schemas.microsoft.com/office/drawing/2014/main" val="20000"/>
                    </a:ext>
                  </a:extLst>
                </a:gridCol>
                <a:gridCol w="1152128">
                  <a:extLst>
                    <a:ext uri="{9D8B030D-6E8A-4147-A177-3AD203B41FA5}">
                      <a16:colId xmlns:a16="http://schemas.microsoft.com/office/drawing/2014/main" val="2271319719"/>
                    </a:ext>
                  </a:extLst>
                </a:gridCol>
                <a:gridCol w="1008112">
                  <a:extLst>
                    <a:ext uri="{9D8B030D-6E8A-4147-A177-3AD203B41FA5}">
                      <a16:colId xmlns:a16="http://schemas.microsoft.com/office/drawing/2014/main" val="20001"/>
                    </a:ext>
                  </a:extLst>
                </a:gridCol>
                <a:gridCol w="870915">
                  <a:extLst>
                    <a:ext uri="{9D8B030D-6E8A-4147-A177-3AD203B41FA5}">
                      <a16:colId xmlns:a16="http://schemas.microsoft.com/office/drawing/2014/main" val="20002"/>
                    </a:ext>
                  </a:extLst>
                </a:gridCol>
              </a:tblGrid>
              <a:tr h="18392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i="0" dirty="0">
                          <a:solidFill>
                            <a:schemeClr val="accent4">
                              <a:lumMod val="50000"/>
                            </a:schemeClr>
                          </a:solidFill>
                          <a:latin typeface="Times New Roman" pitchFamily="18" charset="0"/>
                          <a:cs typeface="Times New Roman" pitchFamily="18" charset="0"/>
                        </a:rPr>
                        <a:t>Объем финансирования государственной</a:t>
                      </a:r>
                      <a:r>
                        <a:rPr lang="ru-RU" sz="1400" i="0" baseline="0" dirty="0">
                          <a:solidFill>
                            <a:schemeClr val="accent4">
                              <a:lumMod val="50000"/>
                            </a:schemeClr>
                          </a:solidFill>
                          <a:latin typeface="Times New Roman" pitchFamily="18" charset="0"/>
                          <a:cs typeface="Times New Roman" pitchFamily="18" charset="0"/>
                        </a:rPr>
                        <a:t> </a:t>
                      </a:r>
                      <a:r>
                        <a:rPr lang="ru-RU" sz="1400" i="0" dirty="0">
                          <a:solidFill>
                            <a:schemeClr val="accent4">
                              <a:lumMod val="50000"/>
                            </a:schemeClr>
                          </a:solidFill>
                          <a:latin typeface="Times New Roman" pitchFamily="18" charset="0"/>
                          <a:cs typeface="Times New Roman" pitchFamily="18" charset="0"/>
                        </a:rPr>
                        <a:t>программы (тыс. руб.) </a:t>
                      </a:r>
                      <a:endParaRPr lang="ru-RU" sz="1400" b="1" i="0" dirty="0">
                        <a:ln w="1905"/>
                        <a:solidFill>
                          <a:schemeClr val="accent4">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1200" b="1" i="0" u="none" strike="noStrike" dirty="0">
                          <a:solidFill>
                            <a:srgbClr val="FF0000"/>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1200" u="none" strike="noStrike" dirty="0">
                          <a:solidFill>
                            <a:srgbClr val="FF0000"/>
                          </a:solidFill>
                          <a:latin typeface="Times New Roman" pitchFamily="18" charset="0"/>
                          <a:cs typeface="Times New Roman" pitchFamily="18" charset="0"/>
                        </a:rPr>
                        <a:t>2023 год</a:t>
                      </a:r>
                      <a:endParaRPr lang="ru-RU" sz="1200" b="1" i="0" u="none" strike="noStrike" dirty="0">
                        <a:solidFill>
                          <a:srgbClr val="FF0000"/>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1200" u="none" strike="noStrike" dirty="0">
                          <a:solidFill>
                            <a:srgbClr val="FF0000"/>
                          </a:solidFill>
                          <a:latin typeface="Times New Roman" pitchFamily="18" charset="0"/>
                          <a:cs typeface="Times New Roman" pitchFamily="18" charset="0"/>
                        </a:rPr>
                        <a:t>2024 год</a:t>
                      </a:r>
                      <a:endParaRPr lang="ru-RU" sz="1200" b="1" i="0" u="none" strike="noStrike" dirty="0">
                        <a:solidFill>
                          <a:srgbClr val="FF0000"/>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320127">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100" b="1" i="0" u="none" strike="noStrike" dirty="0">
                          <a:solidFill>
                            <a:schemeClr val="accent4">
                              <a:lumMod val="50000"/>
                            </a:schemeClr>
                          </a:solidFill>
                          <a:latin typeface="Times New Roman"/>
                        </a:rPr>
                        <a:t>281339,8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1100" b="1" i="0" u="none" strike="noStrike" dirty="0">
                          <a:solidFill>
                            <a:schemeClr val="accent4">
                              <a:lumMod val="50000"/>
                            </a:schemeClr>
                          </a:solidFill>
                          <a:latin typeface="Times New Roman"/>
                        </a:rPr>
                        <a:t>348356,7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ru-RU" sz="1100" b="1" i="0" u="none" strike="noStrike" dirty="0">
                          <a:solidFill>
                            <a:schemeClr val="accent4">
                              <a:lumMod val="50000"/>
                            </a:schemeClr>
                          </a:solidFill>
                          <a:latin typeface="Times New Roman"/>
                        </a:rPr>
                        <a:t>357597,1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3491880" y="116632"/>
            <a:ext cx="554461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2" name="Прямоугольник 1">
            <a:extLst>
              <a:ext uri="{FF2B5EF4-FFF2-40B4-BE49-F238E27FC236}">
                <a16:creationId xmlns:a16="http://schemas.microsoft.com/office/drawing/2014/main" id="{4D389A8A-5C75-4788-948B-D4B2B0F0430C}"/>
              </a:ext>
            </a:extLst>
          </p:cNvPr>
          <p:cNvSpPr/>
          <p:nvPr/>
        </p:nvSpPr>
        <p:spPr>
          <a:xfrm>
            <a:off x="3704456" y="1988840"/>
            <a:ext cx="5335488" cy="1754326"/>
          </a:xfrm>
          <a:prstGeom prst="rect">
            <a:avLst/>
          </a:prstGeom>
        </p:spPr>
        <p:txBody>
          <a:bodyPr wrap="square">
            <a:spAutoFit/>
          </a:bodyPr>
          <a:lstStyle/>
          <a:p>
            <a:pPr algn="just">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1) </a:t>
            </a:r>
            <a:r>
              <a:rPr lang="ru-RU" sz="1200" spc="10" dirty="0">
                <a:latin typeface="Times New Roman" panose="02020603050405020304" pitchFamily="18" charset="0"/>
                <a:ea typeface="Times New Roman" panose="02020603050405020304" pitchFamily="18" charset="0"/>
                <a:cs typeface="Times New Roman" panose="02020603050405020304" pitchFamily="18" charset="0"/>
              </a:rPr>
              <a:t>обеспечение и поддержание постоянной готовности сил и средств </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 предупреждению и ликвидации чрезвычайных ситуаций природного и техногенного характера;</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2) </a:t>
            </a:r>
            <a:r>
              <a:rPr lang="ru-RU" sz="12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развитие и обеспечение функционирования комплексной системы обеспечения безопасности жизнедеятельности населения Республики Адыгея на основе внедрения информационно-коммуникационных технологий;</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3) обеспечение общественной безопасности, общественного порядка и безопасности среды обитания.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6868" name="Picture 4" descr="https://www.verstov.info/uploads/posts/2018-12/1545478431_img_6990.jpg"/>
          <p:cNvPicPr>
            <a:picLocks noChangeAspect="1" noChangeArrowheads="1"/>
          </p:cNvPicPr>
          <p:nvPr/>
        </p:nvPicPr>
        <p:blipFill>
          <a:blip r:embed="rId3" cstate="print"/>
          <a:srcRect/>
          <a:stretch>
            <a:fillRect/>
          </a:stretch>
        </p:blipFill>
        <p:spPr bwMode="auto">
          <a:xfrm>
            <a:off x="0" y="0"/>
            <a:ext cx="3851920" cy="3789040"/>
          </a:xfrm>
          <a:prstGeom prst="rect">
            <a:avLst/>
          </a:prstGeom>
          <a:noFill/>
          <a:effectLst>
            <a:softEdge rad="317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0" y="0"/>
            <a:ext cx="9144000" cy="6858000"/>
          </a:xfrm>
          <a:prstGeom prst="rect">
            <a:avLst/>
          </a:prstGeom>
          <a:solidFill>
            <a:schemeClr val="bg2"/>
          </a:solidFill>
          <a:ln>
            <a:solidFill>
              <a:schemeClr val="bg2">
                <a:lumMod val="9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115617" y="379537"/>
            <a:ext cx="3528391" cy="338554"/>
          </a:xfrm>
          <a:prstGeom prst="rect">
            <a:avLst/>
          </a:prstGeom>
        </p:spPr>
        <p:txBody>
          <a:bodyPr wrap="square">
            <a:spAutoFit/>
          </a:bodyPr>
          <a:lstStyle/>
          <a:p>
            <a:pPr algn="ctr"/>
            <a:r>
              <a:rPr lang="ru-RU" sz="1600" b="1" cap="all" dirty="0">
                <a:solidFill>
                  <a:srgbClr val="FF0000"/>
                </a:solidFill>
                <a:latin typeface="Times New Roman" pitchFamily="18" charset="0"/>
                <a:cs typeface="Times New Roman" pitchFamily="18" charset="0"/>
              </a:rPr>
              <a:t>«Развитие культуры»</a:t>
            </a:r>
          </a:p>
        </p:txBody>
      </p:sp>
      <p:sp>
        <p:nvSpPr>
          <p:cNvPr id="3" name="Прямоугольник 2"/>
          <p:cNvSpPr/>
          <p:nvPr/>
        </p:nvSpPr>
        <p:spPr>
          <a:xfrm>
            <a:off x="827584" y="645324"/>
            <a:ext cx="4032448" cy="335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400" b="1" i="1" dirty="0">
                <a:solidFill>
                  <a:schemeClr val="tx2">
                    <a:lumMod val="75000"/>
                  </a:schemeClr>
                </a:solidFill>
                <a:latin typeface="Times New Roman" pitchFamily="18" charset="0"/>
                <a:cs typeface="Times New Roman" pitchFamily="18" charset="0"/>
              </a:rPr>
              <a:t>2020-2024 годы</a:t>
            </a:r>
          </a:p>
        </p:txBody>
      </p:sp>
      <p:sp>
        <p:nvSpPr>
          <p:cNvPr id="4" name="Прямоугольник 3"/>
          <p:cNvSpPr/>
          <p:nvPr/>
        </p:nvSpPr>
        <p:spPr>
          <a:xfrm>
            <a:off x="971600" y="116632"/>
            <a:ext cx="734481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Times New Roman" pitchFamily="18" charset="0"/>
              <a:cs typeface="Times New Roman" pitchFamily="18" charset="0"/>
            </a:endParaRPr>
          </a:p>
        </p:txBody>
      </p:sp>
      <p:sp>
        <p:nvSpPr>
          <p:cNvPr id="6" name="Прямоугольник 5"/>
          <p:cNvSpPr/>
          <p:nvPr/>
        </p:nvSpPr>
        <p:spPr>
          <a:xfrm>
            <a:off x="539552" y="2060848"/>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600" i="1" dirty="0">
                <a:solidFill>
                  <a:schemeClr val="tx2"/>
                </a:solidFill>
                <a:latin typeface="Times New Roman" pitchFamily="18" charset="0"/>
                <a:cs typeface="Times New Roman" pitchFamily="18" charset="0"/>
              </a:rPr>
              <a:t>:</a:t>
            </a:r>
          </a:p>
        </p:txBody>
      </p:sp>
      <p:sp>
        <p:nvSpPr>
          <p:cNvPr id="7" name="Прямоугольник 6"/>
          <p:cNvSpPr/>
          <p:nvPr/>
        </p:nvSpPr>
        <p:spPr>
          <a:xfrm>
            <a:off x="467544" y="1340768"/>
            <a:ext cx="4968552" cy="646331"/>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реализация стратегической роли культуры как духовно-нравственного основания развития личности и приобщения граждан к мировому и национальному культурному наследию.</a:t>
            </a:r>
          </a:p>
        </p:txBody>
      </p:sp>
      <p:graphicFrame>
        <p:nvGraphicFramePr>
          <p:cNvPr id="11" name="Таблица 10"/>
          <p:cNvGraphicFramePr>
            <a:graphicFrameLocks noGrp="1"/>
          </p:cNvGraphicFramePr>
          <p:nvPr>
            <p:extLst>
              <p:ext uri="{D42A27DB-BD31-4B8C-83A1-F6EECF244321}">
                <p14:modId xmlns:p14="http://schemas.microsoft.com/office/powerpoint/2010/main" val="1018645491"/>
              </p:ext>
            </p:extLst>
          </p:nvPr>
        </p:nvGraphicFramePr>
        <p:xfrm>
          <a:off x="251638" y="4077071"/>
          <a:ext cx="8712968" cy="2211049"/>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026734">
                  <a:extLst>
                    <a:ext uri="{9D8B030D-6E8A-4147-A177-3AD203B41FA5}">
                      <a16:colId xmlns:a16="http://schemas.microsoft.com/office/drawing/2014/main" val="20000"/>
                    </a:ext>
                  </a:extLst>
                </a:gridCol>
                <a:gridCol w="733151">
                  <a:extLst>
                    <a:ext uri="{9D8B030D-6E8A-4147-A177-3AD203B41FA5}">
                      <a16:colId xmlns:a16="http://schemas.microsoft.com/office/drawing/2014/main" val="3953310723"/>
                    </a:ext>
                  </a:extLst>
                </a:gridCol>
                <a:gridCol w="733151">
                  <a:extLst>
                    <a:ext uri="{9D8B030D-6E8A-4147-A177-3AD203B41FA5}">
                      <a16:colId xmlns:a16="http://schemas.microsoft.com/office/drawing/2014/main" val="1788515064"/>
                    </a:ext>
                  </a:extLst>
                </a:gridCol>
                <a:gridCol w="733151">
                  <a:extLst>
                    <a:ext uri="{9D8B030D-6E8A-4147-A177-3AD203B41FA5}">
                      <a16:colId xmlns:a16="http://schemas.microsoft.com/office/drawing/2014/main" val="3466129375"/>
                    </a:ext>
                  </a:extLst>
                </a:gridCol>
                <a:gridCol w="733151">
                  <a:extLst>
                    <a:ext uri="{9D8B030D-6E8A-4147-A177-3AD203B41FA5}">
                      <a16:colId xmlns:a16="http://schemas.microsoft.com/office/drawing/2014/main" val="20003"/>
                    </a:ext>
                  </a:extLst>
                </a:gridCol>
                <a:gridCol w="753630">
                  <a:extLst>
                    <a:ext uri="{9D8B030D-6E8A-4147-A177-3AD203B41FA5}">
                      <a16:colId xmlns:a16="http://schemas.microsoft.com/office/drawing/2014/main" val="20004"/>
                    </a:ext>
                  </a:extLst>
                </a:gridCol>
              </a:tblGrid>
              <a:tr h="504057">
                <a:tc>
                  <a:txBody>
                    <a:bodyPr/>
                    <a:lstStyle/>
                    <a:p>
                      <a:pPr algn="ctr"/>
                      <a:r>
                        <a:rPr lang="ru-RU" sz="1200" b="1" i="1" u="none" strike="noStrike" dirty="0">
                          <a:solidFill>
                            <a:schemeClr val="tx1"/>
                          </a:solidFill>
                          <a:latin typeface="Times New Roman" pitchFamily="18" charset="0"/>
                          <a:cs typeface="Times New Roman" pitchFamily="18" charset="0"/>
                        </a:rPr>
                        <a:t>Целевые показатели  </a:t>
                      </a:r>
                      <a:r>
                        <a:rPr lang="ru-RU" sz="1200" b="1" i="1" dirty="0">
                          <a:solidFill>
                            <a:schemeClr val="tx1"/>
                          </a:solidFill>
                          <a:latin typeface="Times New Roman" pitchFamily="18" charset="0"/>
                          <a:cs typeface="Times New Roman" pitchFamily="18" charset="0"/>
                        </a:rPr>
                        <a:t>реализации государственной программы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2020 год (факт)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2021 год (план)</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2022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2023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200" b="1" i="0" u="none" strike="noStrike" dirty="0">
                          <a:solidFill>
                            <a:schemeClr val="accent4">
                              <a:lumMod val="50000"/>
                            </a:schemeClr>
                          </a:solidFill>
                          <a:latin typeface="Times New Roman" pitchFamily="18" charset="0"/>
                          <a:cs typeface="Times New Roman" pitchFamily="18" charset="0"/>
                        </a:rPr>
                        <a:t>2024</a:t>
                      </a:r>
                      <a:r>
                        <a:rPr lang="ru-RU" sz="1200" b="1" i="0" u="none" strike="noStrike" baseline="0" dirty="0">
                          <a:solidFill>
                            <a:schemeClr val="accent4">
                              <a:lumMod val="50000"/>
                            </a:schemeClr>
                          </a:solidFill>
                          <a:latin typeface="Times New Roman" pitchFamily="18" charset="0"/>
                          <a:cs typeface="Times New Roman" pitchFamily="18" charset="0"/>
                        </a:rPr>
                        <a:t> </a:t>
                      </a:r>
                      <a:r>
                        <a:rPr lang="ru-RU" sz="1200" b="1" i="0" u="none" strike="noStrike" dirty="0">
                          <a:solidFill>
                            <a:schemeClr val="accent4">
                              <a:lumMod val="50000"/>
                            </a:schemeClr>
                          </a:solidFill>
                          <a:latin typeface="Times New Roman" pitchFamily="18" charset="0"/>
                          <a:cs typeface="Times New Roman" pitchFamily="18" charset="0"/>
                        </a:rPr>
                        <a:t>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97344">
                <a:tc>
                  <a:txBody>
                    <a:bodyPr/>
                    <a:lstStyle/>
                    <a:p>
                      <a:pPr marL="0" lvl="0" indent="0">
                        <a:spcAft>
                          <a:spcPts val="0"/>
                        </a:spcAft>
                        <a:buFont typeface="+mj-lt"/>
                        <a:buNone/>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 Увеличение количества посещений организаций культуры, % </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spcAft>
                          <a:spcPts val="0"/>
                        </a:spcAft>
                      </a:pPr>
                      <a:r>
                        <a:rPr lang="ru-RU" sz="1200" dirty="0">
                          <a:solidFill>
                            <a:srgbClr val="FF0000"/>
                          </a:solidFill>
                          <a:effectLst/>
                          <a:latin typeface="Times New Roman" panose="02020603050405020304" pitchFamily="18" charset="0"/>
                          <a:ea typeface="Times New Roman" panose="02020603050405020304" pitchFamily="18" charset="0"/>
                        </a:rPr>
                        <a:t> </a:t>
                      </a:r>
                      <a:endParaRPr lang="ru-RU" sz="12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105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108,1</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111,3</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114</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115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486422">
                <a:tc>
                  <a:txBody>
                    <a:bodyPr/>
                    <a:lstStyle/>
                    <a:p>
                      <a:pPr>
                        <a:spcAft>
                          <a:spcPts val="0"/>
                        </a:spcAft>
                      </a:pPr>
                      <a:r>
                        <a:rPr lang="ru-RU" sz="1200" dirty="0">
                          <a:effectLst/>
                          <a:latin typeface="Times New Roman" panose="02020603050405020304" pitchFamily="18" charset="0"/>
                          <a:ea typeface="Times New Roman" panose="02020603050405020304" pitchFamily="18" charset="0"/>
                        </a:rPr>
                        <a:t>2</a:t>
                      </a:r>
                      <a:r>
                        <a:rPr lang="ru-RU" sz="1200" dirty="0">
                          <a:solidFill>
                            <a:srgbClr val="000000"/>
                          </a:solidFill>
                          <a:effectLst/>
                          <a:latin typeface="Times New Roman" panose="02020603050405020304" pitchFamily="18" charset="0"/>
                          <a:ea typeface="Times New Roman" panose="02020603050405020304" pitchFamily="18" charset="0"/>
                        </a:rPr>
                        <a:t>. Доля граждан, удовлетворенных условиями для занятия творчеством в сфере культуры (нарастающим итогом)</a:t>
                      </a:r>
                      <a:r>
                        <a:rPr lang="ru-RU" sz="1200" dirty="0">
                          <a:effectLst/>
                          <a:latin typeface="Times New Roman" panose="02020603050405020304" pitchFamily="18" charset="0"/>
                          <a:ea typeface="Times New Roman" panose="02020603050405020304" pitchFamily="18" charset="0"/>
                        </a:rPr>
                        <a:t> , %</a:t>
                      </a:r>
                      <a:endParaRPr lang="ru-RU" sz="12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52,9</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57,2</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63,9</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73</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85,5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854810">
                <a:tc>
                  <a:txBody>
                    <a:bodyPr/>
                    <a:lstStyle/>
                    <a:p>
                      <a:r>
                        <a:rPr lang="ru-RU" sz="1200" dirty="0">
                          <a:effectLst/>
                          <a:latin typeface="Times New Roman" panose="02020603050405020304" pitchFamily="18" charset="0"/>
                          <a:ea typeface="Times New Roman" panose="02020603050405020304" pitchFamily="18" charset="0"/>
                        </a:rPr>
                        <a:t>3. </a:t>
                      </a:r>
                      <a:r>
                        <a:rPr lang="ru-RU" sz="1200" baseline="0" dirty="0">
                          <a:effectLst/>
                          <a:latin typeface="Times New Roman" pitchFamily="18" charset="0"/>
                          <a:ea typeface="+mn-ea"/>
                          <a:cs typeface="Times New Roman" pitchFamily="18" charset="0"/>
                        </a:rPr>
                        <a:t>К</a:t>
                      </a:r>
                      <a:r>
                        <a:rPr lang="ru-RU" sz="1200" baseline="0" dirty="0">
                          <a:latin typeface="Times New Roman" pitchFamily="18" charset="0"/>
                          <a:cs typeface="Times New Roman" pitchFamily="18" charset="0"/>
                        </a:rPr>
                        <a:t>оличество объектов культурного наследия (памятников истории и культуры) народов Российской Федерации, информация о которых внесена в единый государственный реестр недвижимости</a:t>
                      </a:r>
                      <a:r>
                        <a:rPr lang="ru-RU" sz="1200" baseline="0" dirty="0">
                          <a:latin typeface="+mn-lt"/>
                          <a:cs typeface="+mn-cs"/>
                        </a:rPr>
                        <a:t>,</a:t>
                      </a:r>
                      <a:r>
                        <a:rPr lang="ru-RU" sz="1200" dirty="0">
                          <a:effectLst/>
                          <a:latin typeface="Times New Roman" panose="02020603050405020304" pitchFamily="18" charset="0"/>
                          <a:ea typeface="Times New Roman" panose="02020603050405020304" pitchFamily="18" charset="0"/>
                        </a:rPr>
                        <a:t> единиц</a:t>
                      </a:r>
                      <a:endParaRPr lang="ru-RU" sz="12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50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50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50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50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50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
        <p:nvSpPr>
          <p:cNvPr id="12" name="Прямоугольник 11"/>
          <p:cNvSpPr/>
          <p:nvPr/>
        </p:nvSpPr>
        <p:spPr>
          <a:xfrm>
            <a:off x="683568" y="6453336"/>
            <a:ext cx="75608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2">
                    <a:lumMod val="75000"/>
                  </a:schemeClr>
                </a:solidFill>
                <a:latin typeface="Times New Roman" pitchFamily="18" charset="0"/>
                <a:cs typeface="Times New Roman" pitchFamily="18" charset="0"/>
              </a:rPr>
              <a:t>Ответственный </a:t>
            </a:r>
            <a:r>
              <a:rPr lang="ru-RU" sz="1000" b="1" dirty="0">
                <a:solidFill>
                  <a:schemeClr val="accent1">
                    <a:lumMod val="50000"/>
                  </a:schemeClr>
                </a:solidFill>
                <a:latin typeface="Times New Roman" pitchFamily="18" charset="0"/>
                <a:cs typeface="Times New Roman" pitchFamily="18" charset="0"/>
              </a:rPr>
              <a:t>исполнитель ГП РА:</a:t>
            </a:r>
            <a:r>
              <a:rPr lang="ru-RU" sz="1200" dirty="0">
                <a:solidFill>
                  <a:schemeClr val="accent1">
                    <a:lumMod val="50000"/>
                  </a:schemeClr>
                </a:solidFill>
                <a:latin typeface="Times New Roman" pitchFamily="18" charset="0"/>
                <a:cs typeface="Times New Roman" pitchFamily="18" charset="0"/>
              </a:rPr>
              <a:t>   </a:t>
            </a:r>
            <a:r>
              <a:rPr lang="ru-RU" sz="1000" i="1" dirty="0">
                <a:solidFill>
                  <a:schemeClr val="accent1">
                    <a:lumMod val="50000"/>
                  </a:schemeClr>
                </a:solidFill>
                <a:latin typeface="Times New Roman" pitchFamily="18" charset="0"/>
                <a:cs typeface="Times New Roman" pitchFamily="18" charset="0"/>
              </a:rPr>
              <a:t>Министерство культуры Республики Адыгея</a:t>
            </a:r>
          </a:p>
        </p:txBody>
      </p:sp>
      <p:sp>
        <p:nvSpPr>
          <p:cNvPr id="14" name="Номер слайда 13"/>
          <p:cNvSpPr>
            <a:spLocks noGrp="1"/>
          </p:cNvSpPr>
          <p:nvPr>
            <p:ph type="sldNum" sz="quarter" idx="12"/>
          </p:nvPr>
        </p:nvSpPr>
        <p:spPr>
          <a:xfrm>
            <a:off x="8460432" y="6381328"/>
            <a:ext cx="514400" cy="360040"/>
          </a:xfrm>
        </p:spPr>
        <p:txBody>
          <a:bodyPr/>
          <a:lstStyle/>
          <a:p>
            <a:fld id="{562CBC98-693A-43E0-9527-6DBA59A2138E}" type="slidenum">
              <a:rPr lang="ru-RU" sz="1100" smtClean="0">
                <a:solidFill>
                  <a:schemeClr val="tx1"/>
                </a:solidFill>
                <a:latin typeface="Times New Roman" pitchFamily="18" charset="0"/>
                <a:cs typeface="Times New Roman" pitchFamily="18" charset="0"/>
              </a:rPr>
              <a:pPr/>
              <a:t>48</a:t>
            </a:fld>
            <a:endParaRPr lang="ru-RU" sz="1100" dirty="0">
              <a:solidFill>
                <a:schemeClr val="tx1"/>
              </a:solidFill>
              <a:latin typeface="Times New Roman" pitchFamily="18" charset="0"/>
              <a:cs typeface="Times New Roman" pitchFamily="18" charset="0"/>
            </a:endParaRPr>
          </a:p>
        </p:txBody>
      </p:sp>
      <p:sp>
        <p:nvSpPr>
          <p:cNvPr id="17" name="Стрелка вправо с вырезом 16"/>
          <p:cNvSpPr/>
          <p:nvPr/>
        </p:nvSpPr>
        <p:spPr>
          <a:xfrm>
            <a:off x="395536" y="980728"/>
            <a:ext cx="1224136" cy="432048"/>
          </a:xfrm>
          <a:prstGeom prst="notchedRightArrow">
            <a:avLst>
              <a:gd name="adj1" fmla="val 50000"/>
              <a:gd name="adj2" fmla="val 0"/>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2"/>
                </a:solidFill>
                <a:latin typeface="Times New Roman" pitchFamily="18" charset="0"/>
                <a:cs typeface="Times New Roman" pitchFamily="18" charset="0"/>
              </a:rPr>
              <a:t>ЦЕЛЬ:</a:t>
            </a:r>
          </a:p>
        </p:txBody>
      </p:sp>
      <p:sp>
        <p:nvSpPr>
          <p:cNvPr id="15" name="Прямоугольник 14"/>
          <p:cNvSpPr/>
          <p:nvPr/>
        </p:nvSpPr>
        <p:spPr>
          <a:xfrm>
            <a:off x="1" y="159470"/>
            <a:ext cx="5796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3119440878"/>
              </p:ext>
            </p:extLst>
          </p:nvPr>
        </p:nvGraphicFramePr>
        <p:xfrm>
          <a:off x="251521" y="3491096"/>
          <a:ext cx="8712968" cy="441960"/>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6002266">
                  <a:extLst>
                    <a:ext uri="{9D8B030D-6E8A-4147-A177-3AD203B41FA5}">
                      <a16:colId xmlns:a16="http://schemas.microsoft.com/office/drawing/2014/main" val="20000"/>
                    </a:ext>
                  </a:extLst>
                </a:gridCol>
                <a:gridCol w="903567">
                  <a:extLst>
                    <a:ext uri="{9D8B030D-6E8A-4147-A177-3AD203B41FA5}">
                      <a16:colId xmlns:a16="http://schemas.microsoft.com/office/drawing/2014/main" val="191994140"/>
                    </a:ext>
                  </a:extLst>
                </a:gridCol>
                <a:gridCol w="903567">
                  <a:extLst>
                    <a:ext uri="{9D8B030D-6E8A-4147-A177-3AD203B41FA5}">
                      <a16:colId xmlns:a16="http://schemas.microsoft.com/office/drawing/2014/main" val="20001"/>
                    </a:ext>
                  </a:extLst>
                </a:gridCol>
                <a:gridCol w="903568">
                  <a:extLst>
                    <a:ext uri="{9D8B030D-6E8A-4147-A177-3AD203B41FA5}">
                      <a16:colId xmlns:a16="http://schemas.microsoft.com/office/drawing/2014/main" val="20002"/>
                    </a:ext>
                  </a:extLst>
                </a:gridCol>
              </a:tblGrid>
              <a:tr h="18483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tx2">
                              <a:lumMod val="50000"/>
                            </a:schemeClr>
                          </a:solidFill>
                          <a:latin typeface="Times New Roman" pitchFamily="18" charset="0"/>
                          <a:cs typeface="Times New Roman" pitchFamily="18" charset="0"/>
                        </a:rPr>
                        <a:t>Объем финансирования государственной</a:t>
                      </a:r>
                      <a:r>
                        <a:rPr lang="ru-RU" sz="1200" i="1" baseline="0" dirty="0">
                          <a:solidFill>
                            <a:schemeClr val="tx2">
                              <a:lumMod val="50000"/>
                            </a:schemeClr>
                          </a:solidFill>
                          <a:latin typeface="Times New Roman" pitchFamily="18" charset="0"/>
                          <a:cs typeface="Times New Roman" pitchFamily="18" charset="0"/>
                        </a:rPr>
                        <a:t> </a:t>
                      </a:r>
                      <a:r>
                        <a:rPr lang="ru-RU" sz="1200" i="1" dirty="0">
                          <a:solidFill>
                            <a:schemeClr val="tx2">
                              <a:lumMod val="50000"/>
                            </a:schemeClr>
                          </a:solidFill>
                          <a:latin typeface="Times New Roman" pitchFamily="18" charset="0"/>
                          <a:cs typeface="Times New Roman" pitchFamily="18" charset="0"/>
                        </a:rPr>
                        <a:t>программы (тыс. руб.) </a:t>
                      </a:r>
                      <a:endParaRPr lang="ru-RU" sz="1200" b="1" i="1" dirty="0">
                        <a:ln w="1905"/>
                        <a:solidFill>
                          <a:schemeClr val="tx2">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100" b="1" i="1" dirty="0">
                        <a:solidFill>
                          <a:schemeClr val="tx2">
                            <a:lumMod val="50000"/>
                          </a:schemeClr>
                        </a:solidFill>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2022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ru-RU" sz="1200" u="none" strike="noStrike" dirty="0">
                          <a:solidFill>
                            <a:srgbClr val="7030A0"/>
                          </a:solidFill>
                          <a:latin typeface="Times New Roman" pitchFamily="18" charset="0"/>
                          <a:cs typeface="Times New Roman" pitchFamily="18" charset="0"/>
                        </a:rPr>
                        <a:t>2023 год</a:t>
                      </a:r>
                      <a:endParaRPr lang="ru-RU" sz="1200" b="1" i="0" u="none" strike="noStrike" dirty="0">
                        <a:solidFill>
                          <a:srgbClr val="7030A0"/>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ru-RU" sz="1200" u="none" strike="noStrike" dirty="0">
                          <a:solidFill>
                            <a:srgbClr val="7030A0"/>
                          </a:solidFill>
                          <a:latin typeface="Times New Roman" pitchFamily="18" charset="0"/>
                          <a:cs typeface="Times New Roman" pitchFamily="18" charset="0"/>
                        </a:rPr>
                        <a:t>2024 год</a:t>
                      </a:r>
                      <a:endParaRPr lang="ru-RU" sz="1200" b="1" i="0" u="none" strike="noStrike" dirty="0">
                        <a:solidFill>
                          <a:srgbClr val="7030A0"/>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247213">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b="0" i="0" u="none" strike="noStrike" dirty="0">
                          <a:solidFill>
                            <a:srgbClr val="000000"/>
                          </a:solidFill>
                          <a:latin typeface="Times New Roman"/>
                        </a:rPr>
                        <a:t>1092720,6</a:t>
                      </a:r>
                    </a:p>
                  </a:txBody>
                  <a:tcPr marL="7620" marR="7620" marT="762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1485730,9</a:t>
                      </a:r>
                    </a:p>
                  </a:txBody>
                  <a:tcPr marL="7620" marR="7620" marT="762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ru-RU" sz="1200" b="0" i="0" u="none" strike="noStrike" dirty="0">
                          <a:solidFill>
                            <a:srgbClr val="000000"/>
                          </a:solidFill>
                          <a:latin typeface="Times New Roman"/>
                        </a:rPr>
                        <a:t>1546004,9</a:t>
                      </a:r>
                    </a:p>
                  </a:txBody>
                  <a:tcPr marL="7620" marR="7620" marT="762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pic>
        <p:nvPicPr>
          <p:cNvPr id="2050" name="Picture 2" descr="C:\Users\DELL5\Pictures\b67c1e4779c012fe0d90e44af785af4b.jpg"/>
          <p:cNvPicPr>
            <a:picLocks noChangeAspect="1" noChangeArrowheads="1"/>
          </p:cNvPicPr>
          <p:nvPr/>
        </p:nvPicPr>
        <p:blipFill>
          <a:blip r:embed="rId3" cstate="print"/>
          <a:stretch>
            <a:fillRect/>
          </a:stretch>
        </p:blipFill>
        <p:spPr bwMode="auto">
          <a:xfrm>
            <a:off x="6244957" y="59198"/>
            <a:ext cx="2835921" cy="1649035"/>
          </a:xfrm>
          <a:prstGeom prst="rect">
            <a:avLst/>
          </a:prstGeom>
          <a:noFill/>
          <a:effectLst>
            <a:softEdge rad="101600"/>
          </a:effectLst>
        </p:spPr>
      </p:pic>
      <p:graphicFrame>
        <p:nvGraphicFramePr>
          <p:cNvPr id="5" name="Таблица 4">
            <a:extLst>
              <a:ext uri="{FF2B5EF4-FFF2-40B4-BE49-F238E27FC236}">
                <a16:creationId xmlns:a16="http://schemas.microsoft.com/office/drawing/2014/main" id="{0D534930-3B2F-4A3E-9A17-B97A117F6ABC}"/>
              </a:ext>
            </a:extLst>
          </p:cNvPr>
          <p:cNvGraphicFramePr>
            <a:graphicFrameLocks noGrp="1"/>
          </p:cNvGraphicFramePr>
          <p:nvPr>
            <p:extLst>
              <p:ext uri="{D42A27DB-BD31-4B8C-83A1-F6EECF244321}">
                <p14:modId xmlns:p14="http://schemas.microsoft.com/office/powerpoint/2010/main" val="360071330"/>
              </p:ext>
            </p:extLst>
          </p:nvPr>
        </p:nvGraphicFramePr>
        <p:xfrm>
          <a:off x="395536" y="2420887"/>
          <a:ext cx="7128792" cy="914400"/>
        </p:xfrm>
        <a:graphic>
          <a:graphicData uri="http://schemas.openxmlformats.org/drawingml/2006/table">
            <a:tbl>
              <a:tblPr>
                <a:tableStyleId>{5C22544A-7EE6-4342-B048-85BDC9FD1C3A}</a:tableStyleId>
              </a:tblPr>
              <a:tblGrid>
                <a:gridCol w="7128792">
                  <a:extLst>
                    <a:ext uri="{9D8B030D-6E8A-4147-A177-3AD203B41FA5}">
                      <a16:colId xmlns:a16="http://schemas.microsoft.com/office/drawing/2014/main" val="346461682"/>
                    </a:ext>
                  </a:extLst>
                </a:gridCol>
              </a:tblGrid>
              <a:tr h="648073">
                <a:tc>
                  <a:txBody>
                    <a:bodyPr/>
                    <a:lstStyle/>
                    <a:p>
                      <a:pPr marL="342900" lvl="0" indent="-342900" algn="just">
                        <a:spcAft>
                          <a:spcPts val="0"/>
                        </a:spcAft>
                        <a:buFont typeface="+mj-lt"/>
                        <a:buNone/>
                        <a:tabLst>
                          <a:tab pos="224790" algn="l"/>
                          <a:tab pos="494665" algn="l"/>
                        </a:tabLst>
                      </a:pPr>
                      <a:r>
                        <a:rPr lang="ru-RU" sz="1200" dirty="0">
                          <a:effectLst/>
                          <a:latin typeface="Times New Roman" panose="02020603050405020304" pitchFamily="18" charset="0"/>
                          <a:cs typeface="Times New Roman" panose="02020603050405020304" pitchFamily="18" charset="0"/>
                        </a:rPr>
                        <a:t>1) сохранение культурного наследия и обеспечение доступа граждан к культурным ценностям;</a:t>
                      </a:r>
                    </a:p>
                    <a:p>
                      <a:pPr marL="342900" lvl="0" indent="-342900" algn="just">
                        <a:spcAft>
                          <a:spcPts val="0"/>
                        </a:spcAft>
                        <a:buFont typeface="+mj-lt"/>
                        <a:buNone/>
                        <a:tabLst>
                          <a:tab pos="224790" algn="l"/>
                          <a:tab pos="494665" algn="l"/>
                        </a:tabLst>
                      </a:pPr>
                      <a:r>
                        <a:rPr lang="ru-RU" sz="1200" dirty="0">
                          <a:effectLst/>
                          <a:latin typeface="Times New Roman" panose="02020603050405020304" pitchFamily="18" charset="0"/>
                          <a:cs typeface="Times New Roman" panose="02020603050405020304" pitchFamily="18" charset="0"/>
                        </a:rPr>
                        <a:t>2) создание благоприятных условий для развития творческого потенциала населения;</a:t>
                      </a:r>
                    </a:p>
                    <a:p>
                      <a:r>
                        <a:rPr lang="ru-RU" sz="1200" dirty="0">
                          <a:effectLst/>
                          <a:latin typeface="Times New Roman" panose="02020603050405020304" pitchFamily="18" charset="0"/>
                          <a:cs typeface="Times New Roman" panose="02020603050405020304" pitchFamily="18" charset="0"/>
                        </a:rPr>
                        <a:t>3)</a:t>
                      </a:r>
                      <a:r>
                        <a:rPr lang="ru-RU" sz="1200" baseline="0" dirty="0">
                          <a:effectLst/>
                          <a:latin typeface="Times New Roman" panose="02020603050405020304" pitchFamily="18" charset="0"/>
                          <a:cs typeface="Times New Roman" panose="02020603050405020304" pitchFamily="18" charset="0"/>
                        </a:rPr>
                        <a:t> </a:t>
                      </a:r>
                      <a:r>
                        <a:rPr lang="ru-RU" sz="1200" baseline="0" dirty="0">
                          <a:latin typeface="Times New Roman" pitchFamily="18" charset="0"/>
                          <a:cs typeface="Times New Roman" pitchFamily="18" charset="0"/>
                        </a:rPr>
                        <a:t>обеспечение возможности получения информации об объектах культурного наследия (памятниках истории и культуры) народов Российской Федерации, содержащейся в едином государственном реестре недвижимости.</a:t>
                      </a:r>
                      <a:endParaRPr lang="ru-RU" sz="1800" baseline="0" dirty="0"/>
                    </a:p>
                  </a:txBody>
                  <a:tcPr marL="68580" marR="68580" marT="0" marB="0">
                    <a:solidFill>
                      <a:schemeClr val="accent2">
                        <a:lumMod val="40000"/>
                        <a:lumOff val="60000"/>
                      </a:schemeClr>
                    </a:solidFill>
                  </a:tcPr>
                </a:tc>
                <a:extLst>
                  <a:ext uri="{0D108BD9-81ED-4DB2-BD59-A6C34878D82A}">
                    <a16:rowId xmlns:a16="http://schemas.microsoft.com/office/drawing/2014/main" val="1863284047"/>
                  </a:ext>
                </a:extLst>
              </a:tr>
            </a:tbl>
          </a:graphicData>
        </a:graphic>
      </p:graphicFrame>
      <p:pic>
        <p:nvPicPr>
          <p:cNvPr id="1026" name="Picture 2" descr="Разработка уроков по теме &amp;quot;изображение фигуры человека (7 класс) ."/>
          <p:cNvPicPr>
            <a:picLocks noChangeAspect="1" noChangeArrowheads="1"/>
          </p:cNvPicPr>
          <p:nvPr/>
        </p:nvPicPr>
        <p:blipFill>
          <a:blip r:embed="rId4" cstate="print"/>
          <a:srcRect/>
          <a:stretch>
            <a:fillRect/>
          </a:stretch>
        </p:blipFill>
        <p:spPr bwMode="auto">
          <a:xfrm>
            <a:off x="5220072" y="0"/>
            <a:ext cx="3923929" cy="2492896"/>
          </a:xfrm>
          <a:prstGeom prst="rect">
            <a:avLst/>
          </a:prstGeom>
          <a:noFill/>
          <a:effectLst>
            <a:softEdge rad="317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0" y="17813"/>
            <a:ext cx="63722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dirty="0">
              <a:solidFill>
                <a:schemeClr val="tx2">
                  <a:lumMod val="75000"/>
                </a:schemeClr>
              </a:solidFill>
              <a:latin typeface="Times New Roman" pitchFamily="18" charset="0"/>
              <a:cs typeface="Times New Roman" pitchFamily="18" charset="0"/>
            </a:endParaRPr>
          </a:p>
        </p:txBody>
      </p:sp>
      <p:sp>
        <p:nvSpPr>
          <p:cNvPr id="4" name="Прямоугольник 3"/>
          <p:cNvSpPr/>
          <p:nvPr/>
        </p:nvSpPr>
        <p:spPr>
          <a:xfrm>
            <a:off x="-1" y="836712"/>
            <a:ext cx="1115617" cy="43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600" dirty="0">
                <a:solidFill>
                  <a:srgbClr val="C00000"/>
                </a:solidFill>
                <a:latin typeface="Times New Roman" pitchFamily="18" charset="0"/>
                <a:cs typeface="Times New Roman" pitchFamily="18" charset="0"/>
              </a:rPr>
              <a:t>:</a:t>
            </a:r>
          </a:p>
        </p:txBody>
      </p:sp>
      <p:sp>
        <p:nvSpPr>
          <p:cNvPr id="7" name="Прямоугольник 6"/>
          <p:cNvSpPr/>
          <p:nvPr/>
        </p:nvSpPr>
        <p:spPr>
          <a:xfrm>
            <a:off x="1115617" y="488124"/>
            <a:ext cx="42484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400" b="1" i="1" dirty="0">
                <a:solidFill>
                  <a:schemeClr val="tx2">
                    <a:lumMod val="75000"/>
                  </a:schemeClr>
                </a:solidFill>
                <a:latin typeface="Times New Roman" pitchFamily="18" charset="0"/>
                <a:cs typeface="Times New Roman" pitchFamily="18" charset="0"/>
              </a:rPr>
              <a:t>2020-2024 годы</a:t>
            </a:r>
          </a:p>
        </p:txBody>
      </p:sp>
      <p:sp>
        <p:nvSpPr>
          <p:cNvPr id="8" name="Прямоугольник 7"/>
          <p:cNvSpPr/>
          <p:nvPr/>
        </p:nvSpPr>
        <p:spPr>
          <a:xfrm>
            <a:off x="1259633" y="242457"/>
            <a:ext cx="3744416" cy="369332"/>
          </a:xfrm>
          <a:prstGeom prst="rect">
            <a:avLst/>
          </a:prstGeom>
        </p:spPr>
        <p:txBody>
          <a:bodyPr wrap="square">
            <a:spAutoFit/>
          </a:bodyPr>
          <a:lstStyle/>
          <a:p>
            <a:pPr algn="ctr"/>
            <a:r>
              <a:rPr lang="ru-RU" b="1" cap="small" dirty="0">
                <a:solidFill>
                  <a:srgbClr val="FF0000"/>
                </a:solidFill>
                <a:latin typeface="Times New Roman" pitchFamily="18" charset="0"/>
                <a:cs typeface="Times New Roman" pitchFamily="18" charset="0"/>
              </a:rPr>
              <a:t>«Развитие экономики»</a:t>
            </a:r>
          </a:p>
        </p:txBody>
      </p:sp>
      <p:sp>
        <p:nvSpPr>
          <p:cNvPr id="9" name="Прямоугольник 8"/>
          <p:cNvSpPr/>
          <p:nvPr/>
        </p:nvSpPr>
        <p:spPr>
          <a:xfrm>
            <a:off x="401887" y="666695"/>
            <a:ext cx="6552728" cy="307777"/>
          </a:xfrm>
          <a:prstGeom prst="rect">
            <a:avLst/>
          </a:prstGeom>
        </p:spPr>
        <p:txBody>
          <a:bodyPr wrap="square">
            <a:spAutoFit/>
          </a:bodyPr>
          <a:lstStyle/>
          <a:p>
            <a:r>
              <a:rPr lang="ru-RU" sz="1400" b="1" dirty="0">
                <a:solidFill>
                  <a:srgbClr val="C00000"/>
                </a:solidFill>
                <a:latin typeface="Times New Roman" pitchFamily="18" charset="0"/>
                <a:cs typeface="Times New Roman" pitchFamily="18" charset="0"/>
              </a:rPr>
              <a:t>Цель:</a:t>
            </a:r>
            <a:endParaRPr lang="ru-RU" sz="1400" dirty="0">
              <a:latin typeface="Times New Roman" pitchFamily="18" charset="0"/>
              <a:cs typeface="Times New Roman"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861056367"/>
              </p:ext>
            </p:extLst>
          </p:nvPr>
        </p:nvGraphicFramePr>
        <p:xfrm>
          <a:off x="107505" y="2126179"/>
          <a:ext cx="8928991" cy="450327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400599">
                  <a:extLst>
                    <a:ext uri="{9D8B030D-6E8A-4147-A177-3AD203B41FA5}">
                      <a16:colId xmlns:a16="http://schemas.microsoft.com/office/drawing/2014/main" val="20000"/>
                    </a:ext>
                  </a:extLst>
                </a:gridCol>
                <a:gridCol w="720080">
                  <a:extLst>
                    <a:ext uri="{9D8B030D-6E8A-4147-A177-3AD203B41FA5}">
                      <a16:colId xmlns:a16="http://schemas.microsoft.com/office/drawing/2014/main" val="207694319"/>
                    </a:ext>
                  </a:extLst>
                </a:gridCol>
                <a:gridCol w="720080">
                  <a:extLst>
                    <a:ext uri="{9D8B030D-6E8A-4147-A177-3AD203B41FA5}">
                      <a16:colId xmlns:a16="http://schemas.microsoft.com/office/drawing/2014/main" val="2219463817"/>
                    </a:ext>
                  </a:extLst>
                </a:gridCol>
                <a:gridCol w="720080">
                  <a:extLst>
                    <a:ext uri="{9D8B030D-6E8A-4147-A177-3AD203B41FA5}">
                      <a16:colId xmlns:a16="http://schemas.microsoft.com/office/drawing/2014/main" val="1875858103"/>
                    </a:ext>
                  </a:extLst>
                </a:gridCol>
                <a:gridCol w="720080">
                  <a:extLst>
                    <a:ext uri="{9D8B030D-6E8A-4147-A177-3AD203B41FA5}">
                      <a16:colId xmlns:a16="http://schemas.microsoft.com/office/drawing/2014/main" val="20001"/>
                    </a:ext>
                  </a:extLst>
                </a:gridCol>
                <a:gridCol w="648072">
                  <a:extLst>
                    <a:ext uri="{9D8B030D-6E8A-4147-A177-3AD203B41FA5}">
                      <a16:colId xmlns:a16="http://schemas.microsoft.com/office/drawing/2014/main" val="20003"/>
                    </a:ext>
                  </a:extLst>
                </a:gridCol>
              </a:tblGrid>
              <a:tr h="368266">
                <a:tc>
                  <a:txBody>
                    <a:bodyPr/>
                    <a:lstStyle/>
                    <a:p>
                      <a:pPr algn="ctr"/>
                      <a:r>
                        <a:rPr lang="ru-RU" sz="1300" b="1" i="1" u="none" strike="noStrike" dirty="0">
                          <a:solidFill>
                            <a:schemeClr val="bg1"/>
                          </a:solidFill>
                          <a:latin typeface="Times New Roman" pitchFamily="18" charset="0"/>
                          <a:cs typeface="Times New Roman" pitchFamily="18" charset="0"/>
                        </a:rPr>
                        <a:t>Целевые показатели  </a:t>
                      </a:r>
                      <a:r>
                        <a:rPr lang="ru-RU" sz="1300" b="1" i="1" dirty="0">
                          <a:solidFill>
                            <a:schemeClr val="bg1"/>
                          </a:solidFill>
                          <a:latin typeface="Times New Roman" pitchFamily="18" charset="0"/>
                          <a:cs typeface="Times New Roman" pitchFamily="18" charset="0"/>
                        </a:rPr>
                        <a:t>реализации государственной программы</a:t>
                      </a:r>
                    </a:p>
                  </a:txBody>
                  <a:tcPr>
                    <a:solidFill>
                      <a:schemeClr val="accent6">
                        <a:lumMod val="75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2020 год (факт)</a:t>
                      </a:r>
                    </a:p>
                  </a:txBody>
                  <a:tcPr marL="6195" marR="6195" marT="6195" marB="0">
                    <a:solidFill>
                      <a:schemeClr val="accent6">
                        <a:lumMod val="75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2021 год (план)</a:t>
                      </a:r>
                    </a:p>
                  </a:txBody>
                  <a:tcPr marL="6195" marR="6195" marT="6195" marB="0">
                    <a:solidFill>
                      <a:schemeClr val="accent6">
                        <a:lumMod val="75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2022 год</a:t>
                      </a:r>
                    </a:p>
                  </a:txBody>
                  <a:tcPr marL="6195" marR="6195" marT="6195" marB="0">
                    <a:solidFill>
                      <a:schemeClr val="accent6">
                        <a:lumMod val="75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2023 год</a:t>
                      </a:r>
                    </a:p>
                  </a:txBody>
                  <a:tcPr marL="6195" marR="6195" marT="6195" marB="0">
                    <a:solidFill>
                      <a:schemeClr val="accent6">
                        <a:lumMod val="75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2024 год</a:t>
                      </a:r>
                    </a:p>
                  </a:txBody>
                  <a:tcPr marL="6195" marR="6195" marT="6195" marB="0">
                    <a:solidFill>
                      <a:schemeClr val="accent6">
                        <a:lumMod val="75000"/>
                      </a:schemeClr>
                    </a:solidFill>
                  </a:tcPr>
                </a:tc>
                <a:extLst>
                  <a:ext uri="{0D108BD9-81ED-4DB2-BD59-A6C34878D82A}">
                    <a16:rowId xmlns:a16="http://schemas.microsoft.com/office/drawing/2014/main" val="10000"/>
                  </a:ext>
                </a:extLst>
              </a:tr>
              <a:tr h="236927">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Объем инвестиций в основной капитал, млрд. руб.</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36,9</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38,7</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40,6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42,6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45,2</a:t>
                      </a:r>
                    </a:p>
                  </a:txBody>
                  <a:tcPr marL="68580" marR="68580" marT="0" marB="0">
                    <a:solidFill>
                      <a:schemeClr val="accent3">
                        <a:lumMod val="60000"/>
                        <a:lumOff val="40000"/>
                      </a:schemeClr>
                    </a:solidFill>
                  </a:tcPr>
                </a:tc>
                <a:extLst>
                  <a:ext uri="{0D108BD9-81ED-4DB2-BD59-A6C34878D82A}">
                    <a16:rowId xmlns:a16="http://schemas.microsoft.com/office/drawing/2014/main" val="10001"/>
                  </a:ext>
                </a:extLst>
              </a:tr>
              <a:tr h="226333">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Объем валового регионального продукта, млн. руб.</a:t>
                      </a: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122809,6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132191,5</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142840,1</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154196,6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167741,2</a:t>
                      </a:r>
                    </a:p>
                  </a:txBody>
                  <a:tcPr marL="68580" marR="68580" marT="0" marB="0">
                    <a:solidFill>
                      <a:schemeClr val="accent3">
                        <a:lumMod val="60000"/>
                        <a:lumOff val="40000"/>
                      </a:schemeClr>
                    </a:solidFill>
                  </a:tcPr>
                </a:tc>
                <a:extLst>
                  <a:ext uri="{0D108BD9-81ED-4DB2-BD59-A6C34878D82A}">
                    <a16:rowId xmlns:a16="http://schemas.microsoft.com/office/drawing/2014/main" val="10002"/>
                  </a:ext>
                </a:extLst>
              </a:tr>
              <a:tr h="226333">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Оборот розничной торговли, млн. руб.</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108187,6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115113,6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121867,4</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128772,7</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135789,6</a:t>
                      </a:r>
                    </a:p>
                  </a:txBody>
                  <a:tcPr marL="68580" marR="68580" marT="0" marB="0">
                    <a:solidFill>
                      <a:schemeClr val="accent3">
                        <a:lumMod val="60000"/>
                        <a:lumOff val="40000"/>
                      </a:schemeClr>
                    </a:solidFill>
                  </a:tcPr>
                </a:tc>
                <a:extLst>
                  <a:ext uri="{0D108BD9-81ED-4DB2-BD59-A6C34878D82A}">
                    <a16:rowId xmlns:a16="http://schemas.microsoft.com/office/drawing/2014/main" val="1762347882"/>
                  </a:ext>
                </a:extLst>
              </a:tr>
              <a:tr h="362132">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Численность занятых в сфере малого и среднего предпринимательства, включая индивидуальных предпринимателей, тыс. чел.</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46,73</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48,73</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49,6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50,47</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51,3</a:t>
                      </a:r>
                    </a:p>
                  </a:txBody>
                  <a:tcPr marL="68580" marR="68580" marT="0" marB="0">
                    <a:solidFill>
                      <a:schemeClr val="accent3">
                        <a:lumMod val="60000"/>
                        <a:lumOff val="40000"/>
                      </a:schemeClr>
                    </a:solidFill>
                  </a:tcPr>
                </a:tc>
                <a:extLst>
                  <a:ext uri="{0D108BD9-81ED-4DB2-BD59-A6C34878D82A}">
                    <a16:rowId xmlns:a16="http://schemas.microsoft.com/office/drawing/2014/main" val="4053569165"/>
                  </a:ext>
                </a:extLst>
              </a:tr>
              <a:tr h="362132">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Оборот субъектов малого и среднего предпринимательства в постоянных ценах по отношению к показателю 2014 года, %</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134</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144,2</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154,4</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164,6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174,8</a:t>
                      </a:r>
                    </a:p>
                  </a:txBody>
                  <a:tcPr marL="68580" marR="68580" marT="0" marB="0">
                    <a:solidFill>
                      <a:schemeClr val="accent3">
                        <a:lumMod val="60000"/>
                        <a:lumOff val="40000"/>
                      </a:schemeClr>
                    </a:solidFill>
                  </a:tcPr>
                </a:tc>
                <a:extLst>
                  <a:ext uri="{0D108BD9-81ED-4DB2-BD59-A6C34878D82A}">
                    <a16:rowId xmlns:a16="http://schemas.microsoft.com/office/drawing/2014/main" val="789130219"/>
                  </a:ext>
                </a:extLst>
              </a:tr>
              <a:tr h="362132">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Оборот в расчете на одного работника субъекта малого и среднего предпринимательства в постоянных ценах по отношению к показателю 2014 года, %</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123,5</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138,8</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154,1</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169,4</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184,7</a:t>
                      </a:r>
                    </a:p>
                  </a:txBody>
                  <a:tcPr marL="68580" marR="68580" marT="0" marB="0">
                    <a:solidFill>
                      <a:schemeClr val="accent3">
                        <a:lumMod val="60000"/>
                        <a:lumOff val="40000"/>
                      </a:schemeClr>
                    </a:solidFill>
                  </a:tcPr>
                </a:tc>
                <a:extLst>
                  <a:ext uri="{0D108BD9-81ED-4DB2-BD59-A6C34878D82A}">
                    <a16:rowId xmlns:a16="http://schemas.microsoft.com/office/drawing/2014/main" val="3419500733"/>
                  </a:ext>
                </a:extLst>
              </a:tr>
              <a:tr h="362132">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Доля обрабатывающей промышленности в обороте субъектов малого и среднего предпринимательства (без учета индивидуальных предпринимателей), %</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14,4</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17,9</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18,32</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18,72</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19,12</a:t>
                      </a:r>
                    </a:p>
                  </a:txBody>
                  <a:tcPr marL="68580" marR="68580" marT="0" marB="0">
                    <a:solidFill>
                      <a:schemeClr val="accent3">
                        <a:lumMod val="60000"/>
                        <a:lumOff val="40000"/>
                      </a:schemeClr>
                    </a:solidFill>
                  </a:tcPr>
                </a:tc>
                <a:extLst>
                  <a:ext uri="{0D108BD9-81ED-4DB2-BD59-A6C34878D82A}">
                    <a16:rowId xmlns:a16="http://schemas.microsoft.com/office/drawing/2014/main" val="3122852437"/>
                  </a:ext>
                </a:extLst>
              </a:tr>
              <a:tr h="362132">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Количество нестационарных торговых объектов круглогодичного размещения и мобильных торговых объектов, единиц</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264</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268</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272</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277</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282</a:t>
                      </a:r>
                    </a:p>
                  </a:txBody>
                  <a:tcPr marL="68580" marR="68580" marT="0" marB="0">
                    <a:solidFill>
                      <a:schemeClr val="accent3">
                        <a:lumMod val="60000"/>
                        <a:lumOff val="40000"/>
                      </a:schemeClr>
                    </a:solidFill>
                  </a:tcPr>
                </a:tc>
                <a:extLst>
                  <a:ext uri="{0D108BD9-81ED-4DB2-BD59-A6C34878D82A}">
                    <a16:rowId xmlns:a16="http://schemas.microsoft.com/office/drawing/2014/main" val="1347761208"/>
                  </a:ext>
                </a:extLst>
              </a:tr>
              <a:tr h="226333">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Оборот малых и средних предприятий, включая микропредприятия, млрд. руб.</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91,9</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93,3</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94,7</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96,1</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97,5</a:t>
                      </a:r>
                    </a:p>
                  </a:txBody>
                  <a:tcPr marL="68580" marR="68580" marT="0" marB="0">
                    <a:solidFill>
                      <a:schemeClr val="accent3">
                        <a:lumMod val="60000"/>
                        <a:lumOff val="40000"/>
                      </a:schemeClr>
                    </a:solidFill>
                  </a:tcPr>
                </a:tc>
                <a:extLst>
                  <a:ext uri="{0D108BD9-81ED-4DB2-BD59-A6C34878D82A}">
                    <a16:rowId xmlns:a16="http://schemas.microsoft.com/office/drawing/2014/main" val="3100361888"/>
                  </a:ext>
                </a:extLst>
              </a:tr>
              <a:tr h="226333">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Уровень реальной среднемесячной заработной платы, руб.</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27186,7</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28953,8</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30922,6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33087,2</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35370,2</a:t>
                      </a:r>
                    </a:p>
                  </a:txBody>
                  <a:tcPr marL="68580" marR="68580" marT="0" marB="0">
                    <a:solidFill>
                      <a:schemeClr val="accent3">
                        <a:lumMod val="60000"/>
                        <a:lumOff val="40000"/>
                      </a:schemeClr>
                    </a:solidFill>
                  </a:tcPr>
                </a:tc>
                <a:extLst>
                  <a:ext uri="{0D108BD9-81ED-4DB2-BD59-A6C34878D82A}">
                    <a16:rowId xmlns:a16="http://schemas.microsoft.com/office/drawing/2014/main" val="2857238649"/>
                  </a:ext>
                </a:extLst>
              </a:tr>
              <a:tr h="227402">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Количество высокопроизводительных рабочих мест во внебюджетном секторе экономики, единиц</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24</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26</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27</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29</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30</a:t>
                      </a:r>
                    </a:p>
                  </a:txBody>
                  <a:tcPr marL="68580" marR="68580" marT="0" marB="0">
                    <a:solidFill>
                      <a:schemeClr val="accent3">
                        <a:lumMod val="60000"/>
                        <a:lumOff val="40000"/>
                      </a:schemeClr>
                    </a:solidFill>
                  </a:tcPr>
                </a:tc>
                <a:extLst>
                  <a:ext uri="{0D108BD9-81ED-4DB2-BD59-A6C34878D82A}">
                    <a16:rowId xmlns:a16="http://schemas.microsoft.com/office/drawing/2014/main" val="2565214918"/>
                  </a:ext>
                </a:extLst>
              </a:tr>
              <a:tr h="241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aseline="0" dirty="0">
                          <a:latin typeface="Times New Roman" pitchFamily="18" charset="0"/>
                          <a:cs typeface="Times New Roman" pitchFamily="18" charset="0"/>
                        </a:rPr>
                        <a:t>Индекс промышленного производства, %</a:t>
                      </a:r>
                    </a:p>
                  </a:txBody>
                  <a:tcPr>
                    <a:solidFill>
                      <a:schemeClr val="accent3">
                        <a:lumMod val="60000"/>
                        <a:lumOff val="40000"/>
                      </a:schemeClr>
                    </a:solidFill>
                  </a:tcPr>
                </a:tc>
                <a:tc>
                  <a:txBody>
                    <a:bodyPr/>
                    <a:lstStyle/>
                    <a:p>
                      <a:pPr algn="ctr">
                        <a:lnSpc>
                          <a:spcPct val="115000"/>
                        </a:lnSpc>
                        <a:spcAft>
                          <a:spcPts val="0"/>
                        </a:spcAft>
                      </a:pPr>
                      <a:r>
                        <a:rPr lang="en-US" sz="900" dirty="0">
                          <a:effectLst/>
                          <a:latin typeface="Times New Roman" pitchFamily="18" charset="0"/>
                          <a:ea typeface="Calibri" panose="020F0502020204030204" pitchFamily="34" charset="0"/>
                          <a:cs typeface="Times New Roman" pitchFamily="18" charset="0"/>
                        </a:rPr>
                        <a:t>-</a:t>
                      </a:r>
                      <a:endParaRPr lang="ru-RU" sz="900"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60000"/>
                        <a:lumOff val="40000"/>
                      </a:schemeClr>
                    </a:solidFill>
                  </a:tcPr>
                </a:tc>
                <a:tc>
                  <a:txBody>
                    <a:bodyPr/>
                    <a:lstStyle/>
                    <a:p>
                      <a:pPr algn="ctr">
                        <a:lnSpc>
                          <a:spcPct val="115000"/>
                        </a:lnSpc>
                        <a:spcAft>
                          <a:spcPts val="0"/>
                        </a:spcAft>
                      </a:pPr>
                      <a:r>
                        <a:rPr lang="en-US" sz="900" dirty="0">
                          <a:effectLst/>
                          <a:latin typeface="Times New Roman" pitchFamily="18" charset="0"/>
                          <a:ea typeface="Calibri" panose="020F0502020204030204" pitchFamily="34" charset="0"/>
                          <a:cs typeface="Times New Roman" pitchFamily="18" charset="0"/>
                        </a:rPr>
                        <a:t>102.9</a:t>
                      </a:r>
                      <a:endParaRPr lang="ru-RU" sz="900"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60000"/>
                        <a:lumOff val="40000"/>
                      </a:schemeClr>
                    </a:solidFill>
                  </a:tcPr>
                </a:tc>
                <a:tc>
                  <a:txBody>
                    <a:bodyPr/>
                    <a:lstStyle/>
                    <a:p>
                      <a:pPr algn="ctr">
                        <a:lnSpc>
                          <a:spcPct val="115000"/>
                        </a:lnSpc>
                        <a:spcAft>
                          <a:spcPts val="0"/>
                        </a:spcAft>
                      </a:pPr>
                      <a:r>
                        <a:rPr lang="en-US" sz="900" dirty="0">
                          <a:effectLst/>
                          <a:latin typeface="Times New Roman" pitchFamily="18" charset="0"/>
                          <a:ea typeface="Calibri" panose="020F0502020204030204" pitchFamily="34" charset="0"/>
                          <a:cs typeface="Times New Roman" pitchFamily="18" charset="0"/>
                        </a:rPr>
                        <a:t>103.1</a:t>
                      </a:r>
                      <a:endParaRPr lang="ru-RU" sz="900"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60000"/>
                        <a:lumOff val="40000"/>
                      </a:schemeClr>
                    </a:solidFill>
                  </a:tcPr>
                </a:tc>
                <a:tc>
                  <a:txBody>
                    <a:bodyPr/>
                    <a:lstStyle/>
                    <a:p>
                      <a:pPr algn="ctr">
                        <a:lnSpc>
                          <a:spcPct val="115000"/>
                        </a:lnSpc>
                        <a:spcAft>
                          <a:spcPts val="0"/>
                        </a:spcAft>
                      </a:pPr>
                      <a:r>
                        <a:rPr lang="en-US" sz="900" dirty="0">
                          <a:effectLst/>
                          <a:latin typeface="Times New Roman" pitchFamily="18" charset="0"/>
                          <a:ea typeface="Calibri" panose="020F0502020204030204" pitchFamily="34" charset="0"/>
                          <a:cs typeface="Times New Roman" pitchFamily="18" charset="0"/>
                        </a:rPr>
                        <a:t>103.8</a:t>
                      </a:r>
                      <a:endParaRPr lang="ru-RU" sz="900"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60000"/>
                        <a:lumOff val="40000"/>
                      </a:schemeClr>
                    </a:solidFill>
                  </a:tcPr>
                </a:tc>
                <a:tc>
                  <a:txBody>
                    <a:bodyPr/>
                    <a:lstStyle/>
                    <a:p>
                      <a:pPr algn="ctr">
                        <a:lnSpc>
                          <a:spcPct val="115000"/>
                        </a:lnSpc>
                        <a:spcAft>
                          <a:spcPts val="0"/>
                        </a:spcAft>
                      </a:pPr>
                      <a:r>
                        <a:rPr lang="en-US" sz="900" dirty="0">
                          <a:effectLst/>
                          <a:latin typeface="Times New Roman" pitchFamily="18" charset="0"/>
                          <a:ea typeface="Calibri" panose="020F0502020204030204" pitchFamily="34" charset="0"/>
                          <a:cs typeface="Times New Roman" pitchFamily="18" charset="0"/>
                        </a:rPr>
                        <a:t>104</a:t>
                      </a:r>
                      <a:endParaRPr lang="ru-RU" sz="900"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0012"/>
                  </a:ext>
                </a:extLst>
              </a:tr>
              <a:tr h="681167">
                <a:tc>
                  <a:txBody>
                    <a:bodyPr/>
                    <a:lstStyle/>
                    <a:p>
                      <a:r>
                        <a:rPr lang="ru-RU" sz="900" kern="1200" dirty="0">
                          <a:solidFill>
                            <a:schemeClr val="dk1"/>
                          </a:solidFill>
                          <a:effectLst/>
                          <a:latin typeface="Times New Roman" panose="02020603050405020304" pitchFamily="18" charset="0"/>
                          <a:ea typeface="+mn-ea"/>
                          <a:cs typeface="Times New Roman" panose="02020603050405020304" pitchFamily="18" charset="0"/>
                        </a:rPr>
                        <a:t>Степень достижения значений показателей для оценки эффективности деятельности высшего должностного лица Республики Адыгея и деятельности органов исполнительной власти Республики Адыгея, по которым Министерство экономического развития и торговли Республики Адыгея выступает ответственным исполнителем, %</a:t>
                      </a:r>
                      <a:endParaRPr lang="ru-RU" sz="900" kern="1200" baseline="0" dirty="0">
                        <a:solidFill>
                          <a:schemeClr val="dk1"/>
                        </a:solidFill>
                        <a:latin typeface="Times New Roman" pitchFamily="18" charset="0"/>
                        <a:ea typeface="+mn-ea"/>
                        <a:cs typeface="Times New Roman" pitchFamily="18" charset="0"/>
                      </a:endParaRPr>
                    </a:p>
                  </a:txBody>
                  <a:tcPr>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100</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100</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a:effectLst/>
                          <a:latin typeface="Times New Roman" pitchFamily="18" charset="0"/>
                          <a:ea typeface="Calibri" panose="020F0502020204030204" pitchFamily="34" charset="0"/>
                          <a:cs typeface="Times New Roman" pitchFamily="18" charset="0"/>
                        </a:rPr>
                        <a:t>100</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100</a:t>
                      </a:r>
                    </a:p>
                  </a:txBody>
                  <a:tcPr marL="68580" marR="68580" marT="0" marB="0">
                    <a:solidFill>
                      <a:schemeClr val="accent3">
                        <a:lumMod val="60000"/>
                        <a:lumOff val="40000"/>
                      </a:schemeClr>
                    </a:solidFill>
                  </a:tcPr>
                </a:tc>
                <a:tc>
                  <a:txBody>
                    <a:bodyPr/>
                    <a:lstStyle/>
                    <a:p>
                      <a:pPr algn="ctr">
                        <a:lnSpc>
                          <a:spcPct val="115000"/>
                        </a:lnSpc>
                        <a:spcAft>
                          <a:spcPts val="0"/>
                        </a:spcAft>
                      </a:pPr>
                      <a:r>
                        <a:rPr lang="ru-RU" sz="900" dirty="0">
                          <a:effectLst/>
                          <a:latin typeface="Times New Roman" pitchFamily="18" charset="0"/>
                          <a:ea typeface="Calibri" panose="020F0502020204030204" pitchFamily="34" charset="0"/>
                          <a:cs typeface="Times New Roman" pitchFamily="18" charset="0"/>
                        </a:rPr>
                        <a:t>100</a:t>
                      </a:r>
                    </a:p>
                  </a:txBody>
                  <a:tcPr marL="68580" marR="68580" marT="0" marB="0">
                    <a:solidFill>
                      <a:schemeClr val="accent3">
                        <a:lumMod val="60000"/>
                        <a:lumOff val="40000"/>
                      </a:schemeClr>
                    </a:solidFill>
                  </a:tcPr>
                </a:tc>
                <a:extLst>
                  <a:ext uri="{0D108BD9-81ED-4DB2-BD59-A6C34878D82A}">
                    <a16:rowId xmlns:a16="http://schemas.microsoft.com/office/drawing/2014/main" val="20748355"/>
                  </a:ext>
                </a:extLst>
              </a:tr>
            </a:tbl>
          </a:graphicData>
        </a:graphic>
      </p:graphicFrame>
      <p:sp>
        <p:nvSpPr>
          <p:cNvPr id="12" name="Прямоугольник 11"/>
          <p:cNvSpPr/>
          <p:nvPr/>
        </p:nvSpPr>
        <p:spPr>
          <a:xfrm>
            <a:off x="57292" y="1689086"/>
            <a:ext cx="3794628" cy="359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i="1" dirty="0">
              <a:solidFill>
                <a:schemeClr val="accent1">
                  <a:lumMod val="50000"/>
                </a:schemeClr>
              </a:solidFill>
              <a:latin typeface="Times New Roman" pitchFamily="18" charset="0"/>
              <a:cs typeface="Times New Roman" pitchFamily="18" charset="0"/>
            </a:endParaRPr>
          </a:p>
        </p:txBody>
      </p:sp>
      <p:sp>
        <p:nvSpPr>
          <p:cNvPr id="14" name="Номер слайда 13"/>
          <p:cNvSpPr>
            <a:spLocks noGrp="1"/>
          </p:cNvSpPr>
          <p:nvPr>
            <p:ph type="sldNum" sz="quarter" idx="12"/>
          </p:nvPr>
        </p:nvSpPr>
        <p:spPr>
          <a:xfrm>
            <a:off x="8244408" y="6669360"/>
            <a:ext cx="730424" cy="149101"/>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49</a:t>
            </a:fld>
            <a:endParaRPr lang="ru-RU" sz="1000" dirty="0">
              <a:solidFill>
                <a:schemeClr val="tx1"/>
              </a:solidFill>
              <a:latin typeface="Times New Roman" pitchFamily="18" charset="0"/>
              <a:cs typeface="Times New Roman" pitchFamily="18"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4177815367"/>
              </p:ext>
            </p:extLst>
          </p:nvPr>
        </p:nvGraphicFramePr>
        <p:xfrm>
          <a:off x="4355977" y="1647171"/>
          <a:ext cx="4680520" cy="413677"/>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2544067">
                  <a:extLst>
                    <a:ext uri="{9D8B030D-6E8A-4147-A177-3AD203B41FA5}">
                      <a16:colId xmlns:a16="http://schemas.microsoft.com/office/drawing/2014/main" val="20000"/>
                    </a:ext>
                  </a:extLst>
                </a:gridCol>
                <a:gridCol w="756342">
                  <a:extLst>
                    <a:ext uri="{9D8B030D-6E8A-4147-A177-3AD203B41FA5}">
                      <a16:colId xmlns:a16="http://schemas.microsoft.com/office/drawing/2014/main" val="3511890575"/>
                    </a:ext>
                  </a:extLst>
                </a:gridCol>
                <a:gridCol w="687585">
                  <a:extLst>
                    <a:ext uri="{9D8B030D-6E8A-4147-A177-3AD203B41FA5}">
                      <a16:colId xmlns:a16="http://schemas.microsoft.com/office/drawing/2014/main" val="20001"/>
                    </a:ext>
                  </a:extLst>
                </a:gridCol>
                <a:gridCol w="692526">
                  <a:extLst>
                    <a:ext uri="{9D8B030D-6E8A-4147-A177-3AD203B41FA5}">
                      <a16:colId xmlns:a16="http://schemas.microsoft.com/office/drawing/2014/main" val="20002"/>
                    </a:ext>
                  </a:extLst>
                </a:gridCol>
              </a:tblGrid>
              <a:tr h="13315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a:solidFill>
                            <a:schemeClr val="accent4">
                              <a:lumMod val="50000"/>
                            </a:schemeClr>
                          </a:solidFill>
                          <a:latin typeface="Times New Roman" pitchFamily="18" charset="0"/>
                          <a:cs typeface="Times New Roman" pitchFamily="18" charset="0"/>
                        </a:rPr>
                        <a:t>Объем финансирования государственной</a:t>
                      </a:r>
                      <a:r>
                        <a:rPr lang="ru-RU" sz="1000" i="1" baseline="0" dirty="0">
                          <a:solidFill>
                            <a:schemeClr val="accent4">
                              <a:lumMod val="50000"/>
                            </a:schemeClr>
                          </a:solidFill>
                          <a:latin typeface="Times New Roman" pitchFamily="18" charset="0"/>
                          <a:cs typeface="Times New Roman" pitchFamily="18" charset="0"/>
                        </a:rPr>
                        <a:t> </a:t>
                      </a:r>
                      <a:r>
                        <a:rPr lang="ru-RU" sz="1000" i="1" dirty="0">
                          <a:solidFill>
                            <a:schemeClr val="accent4">
                              <a:lumMod val="50000"/>
                            </a:schemeClr>
                          </a:solidFill>
                          <a:latin typeface="Times New Roman" pitchFamily="18" charset="0"/>
                          <a:cs typeface="Times New Roman" pitchFamily="18" charset="0"/>
                        </a:rPr>
                        <a:t>программы (тыс. руб.)</a:t>
                      </a:r>
                      <a:r>
                        <a:rPr lang="ru-RU" sz="1000" dirty="0">
                          <a:solidFill>
                            <a:srgbClr val="7030A0"/>
                          </a:solidFill>
                          <a:latin typeface="Times New Roman" pitchFamily="18" charset="0"/>
                          <a:cs typeface="Times New Roman" pitchFamily="18" charset="0"/>
                        </a:rPr>
                        <a:t> </a:t>
                      </a:r>
                      <a:endParaRPr lang="ru-RU" sz="1000" b="1" i="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2022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2023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2024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0"/>
                  </a:ext>
                </a:extLst>
              </a:tr>
              <a:tr h="255082">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100" kern="1200" dirty="0">
                          <a:solidFill>
                            <a:schemeClr val="tx1"/>
                          </a:solidFill>
                          <a:effectLst/>
                          <a:latin typeface="Times New Roman" panose="02020603050405020304" pitchFamily="18" charset="0"/>
                          <a:ea typeface="+mn-ea"/>
                          <a:cs typeface="Times New Roman" panose="02020603050405020304" pitchFamily="18" charset="0"/>
                        </a:rPr>
                        <a:t>742055,1</a:t>
                      </a:r>
                      <a:endParaRPr lang="ru-RU"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fontAlgn="b"/>
                      <a:r>
                        <a:rPr lang="ru-RU" sz="1100" kern="1200" dirty="0">
                          <a:solidFill>
                            <a:schemeClr val="tx1"/>
                          </a:solidFill>
                          <a:effectLst/>
                          <a:latin typeface="Times New Roman" panose="02020603050405020304" pitchFamily="18" charset="0"/>
                          <a:ea typeface="+mn-ea"/>
                          <a:cs typeface="Times New Roman" panose="02020603050405020304" pitchFamily="18" charset="0"/>
                        </a:rPr>
                        <a:t>1298049,7</a:t>
                      </a:r>
                      <a:endParaRPr lang="ru-RU"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fontAlgn="b"/>
                      <a:r>
                        <a:rPr lang="ru-RU" sz="1100" kern="1200" dirty="0">
                          <a:solidFill>
                            <a:schemeClr val="tx1"/>
                          </a:solidFill>
                          <a:effectLst/>
                          <a:latin typeface="Times New Roman" panose="02020603050405020304" pitchFamily="18" charset="0"/>
                          <a:ea typeface="+mn-ea"/>
                          <a:cs typeface="Times New Roman" panose="02020603050405020304" pitchFamily="18" charset="0"/>
                        </a:rPr>
                        <a:t>779227,7</a:t>
                      </a:r>
                      <a:endParaRPr lang="ru-RU"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0001"/>
                  </a:ext>
                </a:extLst>
              </a:tr>
            </a:tbl>
          </a:graphicData>
        </a:graphic>
      </p:graphicFrame>
      <p:sp>
        <p:nvSpPr>
          <p:cNvPr id="3" name="Прямоугольник 2">
            <a:extLst>
              <a:ext uri="{FF2B5EF4-FFF2-40B4-BE49-F238E27FC236}">
                <a16:creationId xmlns:a16="http://schemas.microsoft.com/office/drawing/2014/main" id="{5EF4C5F9-58D2-4C26-88F2-BD81F8DAF6B2}"/>
              </a:ext>
            </a:extLst>
          </p:cNvPr>
          <p:cNvSpPr/>
          <p:nvPr/>
        </p:nvSpPr>
        <p:spPr>
          <a:xfrm>
            <a:off x="1076234" y="718171"/>
            <a:ext cx="5832648" cy="246221"/>
          </a:xfrm>
          <a:prstGeom prst="rect">
            <a:avLst/>
          </a:prstGeom>
        </p:spPr>
        <p:txBody>
          <a:bodyPr wrap="square">
            <a:spAutoFit/>
          </a:bodyPr>
          <a:lstStyle/>
          <a:p>
            <a:r>
              <a:rPr lang="ru-RU" sz="1000" dirty="0">
                <a:latin typeface="Times New Roman" panose="02020603050405020304" pitchFamily="18" charset="0"/>
                <a:ea typeface="Calibri" panose="020F0502020204030204" pitchFamily="34" charset="0"/>
              </a:rPr>
              <a:t>обеспечение устойчивых темпов роста экономики Республики Адыгея.</a:t>
            </a:r>
            <a:endParaRPr lang="ru-RU" sz="1000" dirty="0"/>
          </a:p>
        </p:txBody>
      </p:sp>
      <p:sp>
        <p:nvSpPr>
          <p:cNvPr id="5" name="Прямоугольник 4">
            <a:extLst>
              <a:ext uri="{FF2B5EF4-FFF2-40B4-BE49-F238E27FC236}">
                <a16:creationId xmlns:a16="http://schemas.microsoft.com/office/drawing/2014/main" id="{75937B12-9E9C-4964-AA44-56BC04E15953}"/>
              </a:ext>
            </a:extLst>
          </p:cNvPr>
          <p:cNvSpPr/>
          <p:nvPr/>
        </p:nvSpPr>
        <p:spPr>
          <a:xfrm>
            <a:off x="611560" y="908720"/>
            <a:ext cx="5983015" cy="861774"/>
          </a:xfrm>
          <a:prstGeom prst="rect">
            <a:avLst/>
          </a:prstGeom>
        </p:spPr>
        <p:txBody>
          <a:bodyPr wrap="square">
            <a:spAutoFit/>
          </a:bodyPr>
          <a:lstStyle/>
          <a:p>
            <a:pPr marL="228600" indent="-228600" algn="just">
              <a:spcAft>
                <a:spcPts val="0"/>
              </a:spcAft>
            </a:pPr>
            <a:r>
              <a:rPr lang="ru-RU" sz="1000" dirty="0">
                <a:latin typeface="Times New Roman" panose="02020603050405020304" pitchFamily="18" charset="0"/>
                <a:ea typeface="Calibri" panose="020F0502020204030204" pitchFamily="34" charset="0"/>
              </a:rPr>
              <a:t>        </a:t>
            </a:r>
            <a:r>
              <a:rPr lang="en-US" sz="1000" dirty="0">
                <a:latin typeface="Times New Roman" panose="02020603050405020304" pitchFamily="18" charset="0"/>
                <a:ea typeface="Calibri" panose="020F0502020204030204" pitchFamily="34" charset="0"/>
              </a:rPr>
              <a:t>1) </a:t>
            </a:r>
            <a:r>
              <a:rPr lang="ru-RU" sz="1000" dirty="0">
                <a:latin typeface="Times New Roman" panose="02020603050405020304" pitchFamily="18" charset="0"/>
                <a:ea typeface="Calibri" panose="020F0502020204030204" pitchFamily="34" charset="0"/>
              </a:rPr>
              <a:t>создание условий для развития конкурентоспособности ключевых </a:t>
            </a:r>
            <a:endParaRPr lang="en-US" sz="1000" dirty="0">
              <a:latin typeface="Times New Roman" panose="02020603050405020304" pitchFamily="18" charset="0"/>
              <a:ea typeface="Calibri" panose="020F0502020204030204" pitchFamily="34" charset="0"/>
            </a:endParaRPr>
          </a:p>
          <a:p>
            <a:pPr marL="228600" indent="-228600" algn="just">
              <a:spcAft>
                <a:spcPts val="0"/>
              </a:spcAft>
            </a:pPr>
            <a:r>
              <a:rPr lang="ru-RU" sz="1000" dirty="0">
                <a:latin typeface="Times New Roman" panose="02020603050405020304" pitchFamily="18" charset="0"/>
                <a:ea typeface="Calibri" panose="020F0502020204030204" pitchFamily="34" charset="0"/>
              </a:rPr>
              <a:t>     </a:t>
            </a:r>
            <a:r>
              <a:rPr lang="en-US" sz="1000" dirty="0">
                <a:latin typeface="Times New Roman" panose="02020603050405020304" pitchFamily="18" charset="0"/>
                <a:ea typeface="Calibri" panose="020F0502020204030204" pitchFamily="34" charset="0"/>
              </a:rPr>
              <a:t> </a:t>
            </a:r>
            <a:r>
              <a:rPr lang="ru-RU" sz="1000" dirty="0">
                <a:latin typeface="Times New Roman" panose="02020603050405020304" pitchFamily="18" charset="0"/>
                <a:ea typeface="Calibri" panose="020F0502020204030204" pitchFamily="34" charset="0"/>
              </a:rPr>
              <a:t>отраслей экономики Республики Адыгея;</a:t>
            </a:r>
            <a:endParaRPr lang="ru-RU" sz="1000" dirty="0">
              <a:latin typeface="Arial" panose="020B0604020202020204" pitchFamily="34" charset="0"/>
              <a:ea typeface="Calibri" panose="020F0502020204030204" pitchFamily="34" charset="0"/>
            </a:endParaRPr>
          </a:p>
          <a:p>
            <a:pPr algn="just">
              <a:spcAft>
                <a:spcPts val="0"/>
              </a:spcAft>
            </a:pPr>
            <a:r>
              <a:rPr lang="ru-RU" sz="1000" dirty="0">
                <a:latin typeface="Times New Roman" panose="02020603050405020304" pitchFamily="18" charset="0"/>
                <a:ea typeface="Calibri" panose="020F0502020204030204" pitchFamily="34" charset="0"/>
              </a:rPr>
              <a:t>2) формирование инструментов поддержки субъектов малого и среднего предпринимательства;</a:t>
            </a:r>
            <a:endParaRPr lang="ru-RU" sz="1000" dirty="0">
              <a:latin typeface="Arial" panose="020B0604020202020204" pitchFamily="34" charset="0"/>
              <a:ea typeface="Calibri" panose="020F0502020204030204" pitchFamily="34" charset="0"/>
            </a:endParaRPr>
          </a:p>
          <a:p>
            <a:r>
              <a:rPr lang="ru-RU" sz="1000" dirty="0">
                <a:latin typeface="Times New Roman" panose="02020603050405020304" pitchFamily="18" charset="0"/>
                <a:ea typeface="Calibri" panose="020F0502020204030204" pitchFamily="34" charset="0"/>
              </a:rPr>
              <a:t>3) обеспечение качественного исполнения государственных функций в сфере экономики;</a:t>
            </a:r>
            <a:endParaRPr lang="en-US" sz="1000" dirty="0">
              <a:latin typeface="Times New Roman" panose="02020603050405020304" pitchFamily="18" charset="0"/>
              <a:ea typeface="Calibri" panose="020F0502020204030204" pitchFamily="34" charset="0"/>
            </a:endParaRPr>
          </a:p>
          <a:p>
            <a:r>
              <a:rPr lang="en-US" sz="1000" dirty="0">
                <a:latin typeface="Times New Roman" panose="02020603050405020304" pitchFamily="18" charset="0"/>
              </a:rPr>
              <a:t>4) </a:t>
            </a:r>
            <a:r>
              <a:rPr lang="ru-RU" sz="1000" dirty="0">
                <a:latin typeface="Times New Roman" pitchFamily="18" charset="0"/>
                <a:cs typeface="Times New Roman" pitchFamily="18" charset="0"/>
              </a:rPr>
              <a:t>обеспечение устойчивого развития промышленного комплекса.</a:t>
            </a:r>
          </a:p>
        </p:txBody>
      </p:sp>
      <p:pic>
        <p:nvPicPr>
          <p:cNvPr id="79874" name="Picture 2" descr="Активные малые и средние предприятия — признак развитой экономики. "/>
          <p:cNvPicPr>
            <a:picLocks noChangeAspect="1" noChangeArrowheads="1"/>
          </p:cNvPicPr>
          <p:nvPr/>
        </p:nvPicPr>
        <p:blipFill>
          <a:blip r:embed="rId3" cstate="print"/>
          <a:srcRect/>
          <a:stretch>
            <a:fillRect/>
          </a:stretch>
        </p:blipFill>
        <p:spPr bwMode="auto">
          <a:xfrm>
            <a:off x="6084168" y="0"/>
            <a:ext cx="3059832" cy="1556792"/>
          </a:xfrm>
          <a:prstGeom prst="rect">
            <a:avLst/>
          </a:prstGeom>
          <a:noFill/>
          <a:effectLst>
            <a:softEdge rad="127000"/>
          </a:effectLst>
        </p:spPr>
      </p:pic>
      <p:sp>
        <p:nvSpPr>
          <p:cNvPr id="16" name="Прямоугольник 15"/>
          <p:cNvSpPr/>
          <p:nvPr/>
        </p:nvSpPr>
        <p:spPr>
          <a:xfrm>
            <a:off x="179512" y="6669360"/>
            <a:ext cx="8496944" cy="18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2">
                    <a:lumMod val="75000"/>
                  </a:schemeClr>
                </a:solidFill>
                <a:latin typeface="Times New Roman" pitchFamily="18" charset="0"/>
                <a:cs typeface="Times New Roman" pitchFamily="18" charset="0"/>
              </a:rPr>
              <a:t>Ответственный </a:t>
            </a:r>
            <a:r>
              <a:rPr lang="ru-RU" sz="1000" b="1" dirty="0">
                <a:solidFill>
                  <a:schemeClr val="accent1">
                    <a:lumMod val="50000"/>
                  </a:schemeClr>
                </a:solidFill>
                <a:latin typeface="Times New Roman" pitchFamily="18" charset="0"/>
                <a:cs typeface="Times New Roman" pitchFamily="18" charset="0"/>
              </a:rPr>
              <a:t>исполнитель ГП РА</a:t>
            </a:r>
            <a:r>
              <a:rPr lang="ru-RU" sz="1000" dirty="0">
                <a:solidFill>
                  <a:schemeClr val="accent1">
                    <a:lumMod val="50000"/>
                  </a:schemeClr>
                </a:solidFill>
                <a:latin typeface="Times New Roman" pitchFamily="18" charset="0"/>
                <a:cs typeface="Times New Roman" pitchFamily="18" charset="0"/>
              </a:rPr>
              <a:t>:   </a:t>
            </a:r>
            <a:r>
              <a:rPr lang="ru-RU" sz="1000" i="1" dirty="0">
                <a:solidFill>
                  <a:schemeClr val="accent1">
                    <a:lumMod val="50000"/>
                  </a:schemeClr>
                </a:solidFill>
                <a:latin typeface="Times New Roman" pitchFamily="18" charset="0"/>
                <a:cs typeface="Times New Roman" pitchFamily="18" charset="0"/>
              </a:rPr>
              <a:t>Министерство экономического развития и торговли  Республики Адыгея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4067944" y="2708920"/>
            <a:ext cx="1584176" cy="1584176"/>
          </a:xfrm>
          <a:prstGeom prst="ellipse">
            <a:avLst/>
          </a:prstGeom>
          <a:gradFill flip="none" rotWithShape="1">
            <a:gsLst>
              <a:gs pos="0">
                <a:srgbClr val="6CA5D8">
                  <a:tint val="66000"/>
                  <a:satMod val="160000"/>
                </a:srgbClr>
              </a:gs>
              <a:gs pos="50000">
                <a:srgbClr val="6CA5D8">
                  <a:tint val="44500"/>
                  <a:satMod val="160000"/>
                </a:srgbClr>
              </a:gs>
              <a:gs pos="100000">
                <a:srgbClr val="6CA5D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49" name="Трапеция 48"/>
          <p:cNvSpPr/>
          <p:nvPr/>
        </p:nvSpPr>
        <p:spPr>
          <a:xfrm rot="3309488">
            <a:off x="1330280" y="3611725"/>
            <a:ext cx="4582055" cy="1680873"/>
          </a:xfrm>
          <a:prstGeom prst="trapezoid">
            <a:avLst>
              <a:gd name="adj" fmla="val 90751"/>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1" name="Трапеция 50"/>
          <p:cNvSpPr/>
          <p:nvPr/>
        </p:nvSpPr>
        <p:spPr>
          <a:xfrm rot="10255841">
            <a:off x="1601407" y="1332046"/>
            <a:ext cx="6024831" cy="1492692"/>
          </a:xfrm>
          <a:prstGeom prst="trapezoid">
            <a:avLst>
              <a:gd name="adj" fmla="val 145897"/>
            </a:avLst>
          </a:prstGeom>
          <a:gradFill flip="none" rotWithShape="1">
            <a:gsLst>
              <a:gs pos="0">
                <a:schemeClr val="bg2">
                  <a:lumMod val="50000"/>
                  <a:tint val="66000"/>
                  <a:satMod val="160000"/>
                </a:schemeClr>
              </a:gs>
              <a:gs pos="50000">
                <a:schemeClr val="bg2">
                  <a:lumMod val="50000"/>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0" name="Трапеция 49"/>
          <p:cNvSpPr/>
          <p:nvPr/>
        </p:nvSpPr>
        <p:spPr>
          <a:xfrm rot="17680318">
            <a:off x="4126954" y="3253643"/>
            <a:ext cx="4606763" cy="2132384"/>
          </a:xfrm>
          <a:prstGeom prst="trapezoid">
            <a:avLst>
              <a:gd name="adj" fmla="val 70959"/>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35" name="Круговая стрелка 34"/>
          <p:cNvSpPr/>
          <p:nvPr/>
        </p:nvSpPr>
        <p:spPr>
          <a:xfrm rot="11234738">
            <a:off x="2583580" y="1441589"/>
            <a:ext cx="4143932" cy="4128865"/>
          </a:xfrm>
          <a:prstGeom prst="circularArrow">
            <a:avLst>
              <a:gd name="adj1" fmla="val 9852"/>
              <a:gd name="adj2" fmla="val 1950091"/>
              <a:gd name="adj3" fmla="val 20521652"/>
              <a:gd name="adj4" fmla="val 16251027"/>
              <a:gd name="adj5" fmla="val 13611"/>
            </a:avLst>
          </a:prstGeom>
          <a:solidFill>
            <a:schemeClr val="accent4">
              <a:lumMod val="60000"/>
              <a:lumOff val="40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graphicFrame>
        <p:nvGraphicFramePr>
          <p:cNvPr id="55" name="Диаграмма 54"/>
          <p:cNvGraphicFramePr/>
          <p:nvPr/>
        </p:nvGraphicFramePr>
        <p:xfrm>
          <a:off x="3131840" y="2204864"/>
          <a:ext cx="3456384"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36" name="Круговая стрелка 35"/>
          <p:cNvSpPr/>
          <p:nvPr/>
        </p:nvSpPr>
        <p:spPr>
          <a:xfrm rot="4752060">
            <a:off x="1488178" y="110214"/>
            <a:ext cx="6569172" cy="6779594"/>
          </a:xfrm>
          <a:prstGeom prst="circularArrow">
            <a:avLst>
              <a:gd name="adj1" fmla="val 9181"/>
              <a:gd name="adj2" fmla="val 1817004"/>
              <a:gd name="adj3" fmla="val 20462557"/>
              <a:gd name="adj4" fmla="val 1156852"/>
              <a:gd name="adj5" fmla="val 13368"/>
            </a:avLst>
          </a:prstGeom>
          <a:solidFill>
            <a:schemeClr val="tx1">
              <a:lumMod val="95000"/>
              <a:lumOff val="5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sp>
        <p:nvSpPr>
          <p:cNvPr id="90114" name="Rectangle 2"/>
          <p:cNvSpPr>
            <a:spLocks noGrp="1" noChangeArrowheads="1"/>
          </p:cNvSpPr>
          <p:nvPr>
            <p:ph type="title"/>
          </p:nvPr>
        </p:nvSpPr>
        <p:spPr>
          <a:xfrm>
            <a:off x="1583668" y="109538"/>
            <a:ext cx="7134276" cy="563562"/>
          </a:xfrm>
        </p:spPr>
        <p:txBody>
          <a:bodyPr/>
          <a:lstStyle/>
          <a:p>
            <a:pPr algn="ctr"/>
            <a:r>
              <a:rPr lang="ru-RU" sz="2000" dirty="0">
                <a:latin typeface="Times New Roman" pitchFamily="18" charset="0"/>
                <a:cs typeface="Times New Roman" pitchFamily="18" charset="0"/>
              </a:rPr>
              <a:t>БЮДЖЕТНЫЙ ПРОЦЕСС В РЕСПУБЛИКЕ АДЫГЕЯ</a:t>
            </a:r>
            <a:endParaRPr lang="en-US" sz="2000" dirty="0">
              <a:solidFill>
                <a:schemeClr val="accent1"/>
              </a:solidFill>
              <a:latin typeface="Times New Roman" pitchFamily="18" charset="0"/>
              <a:cs typeface="Times New Roman" pitchFamily="18" charset="0"/>
            </a:endParaRPr>
          </a:p>
        </p:txBody>
      </p:sp>
      <p:sp>
        <p:nvSpPr>
          <p:cNvPr id="52" name="TextBox 51"/>
          <p:cNvSpPr txBox="1"/>
          <p:nvPr/>
        </p:nvSpPr>
        <p:spPr>
          <a:xfrm rot="3128025">
            <a:off x="3882639" y="3067378"/>
            <a:ext cx="1548226" cy="1382462"/>
          </a:xfrm>
          <a:prstGeom prst="rect">
            <a:avLst/>
          </a:prstGeom>
          <a:noFill/>
        </p:spPr>
        <p:txBody>
          <a:bodyPr wrap="square" rtlCol="0">
            <a:prstTxWarp prst="textArchDown">
              <a:avLst>
                <a:gd name="adj" fmla="val 268457"/>
              </a:avLst>
            </a:prstTxWarp>
            <a:spAutoFit/>
          </a:bodyPr>
          <a:lstStyle/>
          <a:p>
            <a:pPr algn="ctr" fontAlgn="base">
              <a:spcBef>
                <a:spcPct val="0"/>
              </a:spcBef>
              <a:spcAft>
                <a:spcPct val="0"/>
              </a:spcAft>
            </a:pPr>
            <a:r>
              <a:rPr lang="ru-RU" sz="2000" dirty="0">
                <a:solidFill>
                  <a:prstClr val="black"/>
                </a:solidFill>
                <a:latin typeface="Times New Roman" pitchFamily="18" charset="0"/>
                <a:cs typeface="Times New Roman" pitchFamily="18" charset="0"/>
              </a:rPr>
              <a:t>планирование</a:t>
            </a:r>
          </a:p>
        </p:txBody>
      </p:sp>
      <p:sp>
        <p:nvSpPr>
          <p:cNvPr id="53" name="TextBox 52"/>
          <p:cNvSpPr txBox="1"/>
          <p:nvPr/>
        </p:nvSpPr>
        <p:spPr>
          <a:xfrm rot="21016394">
            <a:off x="4173702" y="2561653"/>
            <a:ext cx="1172121" cy="878130"/>
          </a:xfrm>
          <a:prstGeom prst="rect">
            <a:avLst/>
          </a:prstGeom>
          <a:noFill/>
        </p:spPr>
        <p:txBody>
          <a:bodyPr wrap="square" rtlCol="0">
            <a:prstTxWarp prst="textArchUp">
              <a:avLst/>
            </a:prstTxWarp>
            <a:spAutoFit/>
          </a:bodyPr>
          <a:lstStyle/>
          <a:p>
            <a:pPr algn="ctr" fontAlgn="base">
              <a:spcBef>
                <a:spcPct val="0"/>
              </a:spcBef>
              <a:spcAft>
                <a:spcPct val="0"/>
              </a:spcAft>
            </a:pPr>
            <a:r>
              <a:rPr lang="ru-RU" sz="2000" dirty="0">
                <a:solidFill>
                  <a:prstClr val="black"/>
                </a:solidFill>
                <a:latin typeface="Times New Roman" pitchFamily="18" charset="0"/>
                <a:cs typeface="Times New Roman" pitchFamily="18" charset="0"/>
              </a:rPr>
              <a:t>исполнение</a:t>
            </a:r>
          </a:p>
        </p:txBody>
      </p:sp>
      <p:sp>
        <p:nvSpPr>
          <p:cNvPr id="54" name="TextBox 53"/>
          <p:cNvSpPr txBox="1"/>
          <p:nvPr/>
        </p:nvSpPr>
        <p:spPr>
          <a:xfrm rot="17570003">
            <a:off x="4765066" y="3247037"/>
            <a:ext cx="1259219" cy="877180"/>
          </a:xfrm>
          <a:prstGeom prst="rect">
            <a:avLst/>
          </a:prstGeom>
          <a:noFill/>
        </p:spPr>
        <p:txBody>
          <a:bodyPr wrap="square" rtlCol="0">
            <a:prstTxWarp prst="textArchDown">
              <a:avLst/>
            </a:prstTxWarp>
            <a:spAutoFit/>
          </a:bodyPr>
          <a:lstStyle/>
          <a:p>
            <a:pPr algn="ctr" fontAlgn="base">
              <a:spcBef>
                <a:spcPct val="0"/>
              </a:spcBef>
              <a:spcAft>
                <a:spcPct val="0"/>
              </a:spcAft>
            </a:pPr>
            <a:r>
              <a:rPr lang="ru-RU" sz="2000" dirty="0">
                <a:solidFill>
                  <a:prstClr val="black"/>
                </a:solidFill>
                <a:latin typeface="Times New Roman" pitchFamily="18" charset="0"/>
                <a:cs typeface="Times New Roman" pitchFamily="18" charset="0"/>
              </a:rPr>
              <a:t>отчетность</a:t>
            </a:r>
          </a:p>
        </p:txBody>
      </p:sp>
      <p:sp>
        <p:nvSpPr>
          <p:cNvPr id="57" name="Пятиугольник 56"/>
          <p:cNvSpPr/>
          <p:nvPr/>
        </p:nvSpPr>
        <p:spPr>
          <a:xfrm>
            <a:off x="899592" y="5373216"/>
            <a:ext cx="2805345" cy="704620"/>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Составление проекта  бюджета  очередного года </a:t>
            </a:r>
          </a:p>
          <a:p>
            <a:pPr algn="ctr" fontAlgn="base">
              <a:spcBef>
                <a:spcPct val="0"/>
              </a:spcBef>
              <a:spcAft>
                <a:spcPct val="0"/>
              </a:spcAft>
            </a:pPr>
            <a:endParaRPr lang="ru-RU" sz="1200" dirty="0">
              <a:solidFill>
                <a:prstClr val="black"/>
              </a:solidFill>
              <a:latin typeface="Times New Roman" pitchFamily="18" charset="0"/>
              <a:cs typeface="Times New Roman" pitchFamily="18" charset="0"/>
            </a:endParaRPr>
          </a:p>
        </p:txBody>
      </p:sp>
      <p:sp>
        <p:nvSpPr>
          <p:cNvPr id="60" name="Пятиугольник 59"/>
          <p:cNvSpPr/>
          <p:nvPr/>
        </p:nvSpPr>
        <p:spPr>
          <a:xfrm>
            <a:off x="395536" y="3356992"/>
            <a:ext cx="2113396" cy="731637"/>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Рассмотрение  проекта очередного года Госсоветом –ХАСЭ РА </a:t>
            </a:r>
          </a:p>
        </p:txBody>
      </p:sp>
      <p:sp>
        <p:nvSpPr>
          <p:cNvPr id="61" name="Пятиугольник 60"/>
          <p:cNvSpPr/>
          <p:nvPr/>
        </p:nvSpPr>
        <p:spPr>
          <a:xfrm>
            <a:off x="683568" y="2204864"/>
            <a:ext cx="1944216" cy="822257"/>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 Утверждение бюджета  очередного года </a:t>
            </a:r>
          </a:p>
        </p:txBody>
      </p:sp>
      <p:sp>
        <p:nvSpPr>
          <p:cNvPr id="63" name="Пятиугольник 62"/>
          <p:cNvSpPr/>
          <p:nvPr/>
        </p:nvSpPr>
        <p:spPr>
          <a:xfrm>
            <a:off x="1403648" y="836712"/>
            <a:ext cx="2232248" cy="792088"/>
          </a:xfrm>
          <a:prstGeom prst="homePlate">
            <a:avLst/>
          </a:prstGeom>
          <a:gradFill flip="none" rotWithShape="1">
            <a:gsLst>
              <a:gs pos="0">
                <a:schemeClr val="bg2">
                  <a:lumMod val="75000"/>
                  <a:shade val="30000"/>
                  <a:satMod val="115000"/>
                </a:schemeClr>
              </a:gs>
              <a:gs pos="50000">
                <a:schemeClr val="bg2">
                  <a:lumMod val="75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 Исполнение бюджета в текущем году </a:t>
            </a:r>
          </a:p>
        </p:txBody>
      </p:sp>
      <p:sp>
        <p:nvSpPr>
          <p:cNvPr id="67" name="Пятиугольник 66"/>
          <p:cNvSpPr/>
          <p:nvPr/>
        </p:nvSpPr>
        <p:spPr>
          <a:xfrm flipH="1">
            <a:off x="6948264" y="1988840"/>
            <a:ext cx="1944216" cy="904698"/>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Формирование годового отчета об исполнении бюджета предыдущего года </a:t>
            </a:r>
          </a:p>
        </p:txBody>
      </p:sp>
      <p:sp>
        <p:nvSpPr>
          <p:cNvPr id="69" name="Пятиугольник 68"/>
          <p:cNvSpPr/>
          <p:nvPr/>
        </p:nvSpPr>
        <p:spPr>
          <a:xfrm flipH="1">
            <a:off x="7020272" y="3429000"/>
            <a:ext cx="2123728" cy="851992"/>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Публичные  слушания  по отчёту об исполнении бюджета предыдущего года </a:t>
            </a:r>
          </a:p>
        </p:txBody>
      </p:sp>
      <p:sp>
        <p:nvSpPr>
          <p:cNvPr id="70" name="Пятиугольник 69"/>
          <p:cNvSpPr/>
          <p:nvPr/>
        </p:nvSpPr>
        <p:spPr>
          <a:xfrm flipH="1">
            <a:off x="6660232" y="4941168"/>
            <a:ext cx="2016224" cy="648072"/>
          </a:xfrm>
          <a:prstGeom prst="homePlate">
            <a:avLst/>
          </a:prstGeom>
          <a:gradFill flip="none" rotWithShape="1">
            <a:gsLst>
              <a:gs pos="0">
                <a:schemeClr val="accent3">
                  <a:lumMod val="75000"/>
                </a:schemeClr>
              </a:gs>
              <a:gs pos="50000">
                <a:schemeClr val="accent3">
                  <a:lumMod val="60000"/>
                  <a:lumOff val="40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Рассмотрение и утверждение отчета об исполнении бюджета  </a:t>
            </a:r>
          </a:p>
        </p:txBody>
      </p:sp>
      <p:sp>
        <p:nvSpPr>
          <p:cNvPr id="73" name="TextBox 72"/>
          <p:cNvSpPr txBox="1"/>
          <p:nvPr/>
        </p:nvSpPr>
        <p:spPr>
          <a:xfrm>
            <a:off x="4211960" y="3212976"/>
            <a:ext cx="1296144" cy="584775"/>
          </a:xfrm>
          <a:prstGeom prst="rect">
            <a:avLst/>
          </a:prstGeom>
          <a:noFill/>
        </p:spPr>
        <p:txBody>
          <a:bodyPr wrap="square" rtlCol="0">
            <a:spAutoFit/>
          </a:bodyPr>
          <a:lstStyle/>
          <a:p>
            <a:pPr algn="ctr" fontAlgn="base">
              <a:spcBef>
                <a:spcPct val="0"/>
              </a:spcBef>
              <a:spcAft>
                <a:spcPct val="0"/>
              </a:spcAft>
            </a:pPr>
            <a:r>
              <a:rPr lang="ru-RU" sz="1600" b="1" dirty="0">
                <a:solidFill>
                  <a:srgbClr val="002060"/>
                </a:solidFill>
                <a:latin typeface="Times New Roman" pitchFamily="18" charset="0"/>
                <a:cs typeface="Times New Roman" pitchFamily="18" charset="0"/>
              </a:rPr>
              <a:t>Бюджетный процесс</a:t>
            </a:r>
          </a:p>
        </p:txBody>
      </p:sp>
      <p:sp>
        <p:nvSpPr>
          <p:cNvPr id="76" name="Круговая стрелка 75"/>
          <p:cNvSpPr/>
          <p:nvPr/>
        </p:nvSpPr>
        <p:spPr>
          <a:xfrm rot="18853849">
            <a:off x="2832286" y="1336922"/>
            <a:ext cx="4143932" cy="4128865"/>
          </a:xfrm>
          <a:prstGeom prst="circularArrow">
            <a:avLst>
              <a:gd name="adj1" fmla="val 9852"/>
              <a:gd name="adj2" fmla="val 1079964"/>
              <a:gd name="adj3" fmla="val 20521652"/>
              <a:gd name="adj4" fmla="val 15476710"/>
              <a:gd name="adj5" fmla="val 13611"/>
            </a:avLst>
          </a:prstGeom>
          <a:solidFill>
            <a:schemeClr val="accent4">
              <a:lumMod val="60000"/>
              <a:lumOff val="40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sp>
        <p:nvSpPr>
          <p:cNvPr id="77" name="Круговая стрелка 76"/>
          <p:cNvSpPr/>
          <p:nvPr/>
        </p:nvSpPr>
        <p:spPr>
          <a:xfrm rot="3747480">
            <a:off x="2912319" y="1492017"/>
            <a:ext cx="4143932" cy="4128865"/>
          </a:xfrm>
          <a:prstGeom prst="circularArrow">
            <a:avLst>
              <a:gd name="adj1" fmla="val 9852"/>
              <a:gd name="adj2" fmla="val 1707104"/>
              <a:gd name="adj3" fmla="val 20521652"/>
              <a:gd name="adj4" fmla="val 16741331"/>
              <a:gd name="adj5" fmla="val 13611"/>
            </a:avLst>
          </a:prstGeom>
          <a:solidFill>
            <a:schemeClr val="accent4">
              <a:lumMod val="60000"/>
              <a:lumOff val="40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black"/>
              </a:solidFill>
            </a:endParaRPr>
          </a:p>
        </p:txBody>
      </p:sp>
      <p:sp>
        <p:nvSpPr>
          <p:cNvPr id="78" name="Овал 77"/>
          <p:cNvSpPr/>
          <p:nvPr/>
        </p:nvSpPr>
        <p:spPr>
          <a:xfrm>
            <a:off x="4139952" y="4797152"/>
            <a:ext cx="432048" cy="432048"/>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b="1" dirty="0">
                <a:solidFill>
                  <a:prstClr val="black"/>
                </a:solidFill>
                <a:latin typeface="Times New Roman" pitchFamily="18" charset="0"/>
                <a:cs typeface="Times New Roman" pitchFamily="18" charset="0"/>
              </a:rPr>
              <a:t>1</a:t>
            </a:r>
          </a:p>
        </p:txBody>
      </p:sp>
      <p:sp>
        <p:nvSpPr>
          <p:cNvPr id="79" name="Овал 78"/>
          <p:cNvSpPr/>
          <p:nvPr/>
        </p:nvSpPr>
        <p:spPr>
          <a:xfrm>
            <a:off x="3419872" y="2348880"/>
            <a:ext cx="432048" cy="432048"/>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b="1" dirty="0">
                <a:solidFill>
                  <a:prstClr val="black"/>
                </a:solidFill>
                <a:latin typeface="Times New Roman" pitchFamily="18" charset="0"/>
                <a:cs typeface="Times New Roman" pitchFamily="18" charset="0"/>
              </a:rPr>
              <a:t>2</a:t>
            </a:r>
          </a:p>
        </p:txBody>
      </p:sp>
      <p:sp>
        <p:nvSpPr>
          <p:cNvPr id="80" name="Овал 79"/>
          <p:cNvSpPr/>
          <p:nvPr/>
        </p:nvSpPr>
        <p:spPr>
          <a:xfrm>
            <a:off x="6228184" y="2924944"/>
            <a:ext cx="432048" cy="432048"/>
          </a:xfrm>
          <a:prstGeom prst="ellipse">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b="1" dirty="0">
                <a:solidFill>
                  <a:prstClr val="black"/>
                </a:solidFill>
                <a:latin typeface="Times New Roman" pitchFamily="18" charset="0"/>
                <a:cs typeface="Times New Roman" pitchFamily="18" charset="0"/>
              </a:rPr>
              <a:t>3</a:t>
            </a:r>
          </a:p>
        </p:txBody>
      </p:sp>
      <p:sp>
        <p:nvSpPr>
          <p:cNvPr id="37" name="Пятиугольник 36"/>
          <p:cNvSpPr/>
          <p:nvPr/>
        </p:nvSpPr>
        <p:spPr>
          <a:xfrm>
            <a:off x="467544" y="4365104"/>
            <a:ext cx="2232248" cy="828092"/>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dirty="0">
                <a:solidFill>
                  <a:prstClr val="black"/>
                </a:solidFill>
                <a:latin typeface="Times New Roman" pitchFamily="18" charset="0"/>
                <a:cs typeface="Times New Roman" pitchFamily="18" charset="0"/>
              </a:rPr>
              <a:t>Публичные  слушания  по проекту бюджета очередного года </a:t>
            </a:r>
          </a:p>
        </p:txBody>
      </p:sp>
      <p:sp>
        <p:nvSpPr>
          <p:cNvPr id="34" name="Номер слайда 33"/>
          <p:cNvSpPr>
            <a:spLocks noGrp="1"/>
          </p:cNvSpPr>
          <p:nvPr>
            <p:ph type="sldNum" sz="quarter" idx="12"/>
          </p:nvPr>
        </p:nvSpPr>
        <p:spPr>
          <a:xfrm>
            <a:off x="7010400" y="6492875"/>
            <a:ext cx="2133600" cy="365125"/>
          </a:xfrm>
        </p:spPr>
        <p:txBody>
          <a:bodyPr/>
          <a:lstStyle/>
          <a:p>
            <a:fld id="{055EE535-72A8-4E0F-A886-40F55435ED15}" type="slidenum">
              <a:rPr lang="ru-RU" smtClean="0"/>
              <a:pPr/>
              <a:t>5</a:t>
            </a:fld>
            <a:endParaRPr lang="ru-RU" dirty="0"/>
          </a:p>
        </p:txBody>
      </p:sp>
    </p:spTree>
    <p:extLst>
      <p:ext uri="{BB962C8B-B14F-4D97-AF65-F5344CB8AC3E}">
        <p14:creationId xmlns:p14="http://schemas.microsoft.com/office/powerpoint/2010/main" val="26991471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563888" y="1556792"/>
            <a:ext cx="12241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600" i="1" dirty="0">
                <a:solidFill>
                  <a:schemeClr val="tx1"/>
                </a:solidFill>
                <a:latin typeface="Times New Roman" pitchFamily="18" charset="0"/>
                <a:cs typeface="Times New Roman" pitchFamily="18" charset="0"/>
              </a:rPr>
              <a:t>:</a:t>
            </a:r>
          </a:p>
        </p:txBody>
      </p:sp>
      <p:sp>
        <p:nvSpPr>
          <p:cNvPr id="7" name="Прямоугольник 6"/>
          <p:cNvSpPr/>
          <p:nvPr/>
        </p:nvSpPr>
        <p:spPr>
          <a:xfrm>
            <a:off x="4572000" y="673532"/>
            <a:ext cx="40324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400" b="1" i="1" dirty="0">
                <a:solidFill>
                  <a:schemeClr val="tx2">
                    <a:lumMod val="75000"/>
                  </a:schemeClr>
                </a:solidFill>
                <a:latin typeface="Times New Roman" pitchFamily="18" charset="0"/>
                <a:cs typeface="Times New Roman" pitchFamily="18" charset="0"/>
              </a:rPr>
              <a:t>2020-2024 годы</a:t>
            </a:r>
          </a:p>
        </p:txBody>
      </p:sp>
      <p:sp>
        <p:nvSpPr>
          <p:cNvPr id="8" name="Прямоугольник 7"/>
          <p:cNvSpPr/>
          <p:nvPr/>
        </p:nvSpPr>
        <p:spPr>
          <a:xfrm>
            <a:off x="4860032" y="301210"/>
            <a:ext cx="3528392" cy="427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cap="all" dirty="0">
                <a:solidFill>
                  <a:srgbClr val="00B0F0"/>
                </a:solidFill>
                <a:latin typeface="Times New Roman" pitchFamily="18" charset="0"/>
                <a:cs typeface="Times New Roman" pitchFamily="18" charset="0"/>
              </a:rPr>
              <a:t>«РАЗВИТИЕ ТУРИЗМА»</a:t>
            </a:r>
          </a:p>
        </p:txBody>
      </p:sp>
      <p:sp>
        <p:nvSpPr>
          <p:cNvPr id="9" name="Прямоугольник 8"/>
          <p:cNvSpPr/>
          <p:nvPr/>
        </p:nvSpPr>
        <p:spPr>
          <a:xfrm>
            <a:off x="4283968" y="1033572"/>
            <a:ext cx="4680520" cy="646331"/>
          </a:xfrm>
          <a:prstGeom prst="rect">
            <a:avLst/>
          </a:prstGeom>
        </p:spPr>
        <p:txBody>
          <a:bodyPr wrap="square">
            <a:spAutoFit/>
          </a:bodyPr>
          <a:lstStyle/>
          <a:p>
            <a:r>
              <a:rPr lang="ru-RU" sz="1200" dirty="0">
                <a:latin typeface="Times New Roman" pitchFamily="18" charset="0"/>
                <a:cs typeface="Times New Roman" pitchFamily="18" charset="0"/>
              </a:rPr>
              <a:t>создание всесезонного центра активного, экологического, познавательного, событийного, лечебно-оздоровительного туризма, детского, молодежного и семейного отдыха.</a:t>
            </a:r>
          </a:p>
        </p:txBody>
      </p:sp>
      <p:sp>
        <p:nvSpPr>
          <p:cNvPr id="10" name="Прямоугольник 9"/>
          <p:cNvSpPr/>
          <p:nvPr/>
        </p:nvSpPr>
        <p:spPr>
          <a:xfrm>
            <a:off x="3851920" y="1858013"/>
            <a:ext cx="5112568" cy="646331"/>
          </a:xfrm>
          <a:prstGeom prst="rect">
            <a:avLst/>
          </a:prstGeom>
        </p:spPr>
        <p:txBody>
          <a:bodyPr wrap="square">
            <a:spAutoFit/>
          </a:bodyPr>
          <a:lstStyle/>
          <a:p>
            <a:r>
              <a:rPr lang="ru-RU" sz="1200" dirty="0">
                <a:latin typeface="Times New Roman" pitchFamily="18" charset="0"/>
                <a:cs typeface="Times New Roman" pitchFamily="18" charset="0"/>
              </a:rPr>
              <a:t>1) развитие туристско-рекреационного комплекса в Республике Адыгея;</a:t>
            </a:r>
          </a:p>
          <a:p>
            <a:r>
              <a:rPr lang="ru-RU" sz="1200" dirty="0">
                <a:latin typeface="Times New Roman" pitchFamily="18" charset="0"/>
                <a:cs typeface="Times New Roman" pitchFamily="18" charset="0"/>
              </a:rPr>
              <a:t>2) продвижение туристского продукта Республики Адыгея на внутреннем и мировом туристском рынке.</a:t>
            </a:r>
          </a:p>
        </p:txBody>
      </p:sp>
      <p:graphicFrame>
        <p:nvGraphicFramePr>
          <p:cNvPr id="11" name="Таблица 10"/>
          <p:cNvGraphicFramePr>
            <a:graphicFrameLocks noGrp="1"/>
          </p:cNvGraphicFramePr>
          <p:nvPr>
            <p:extLst>
              <p:ext uri="{D42A27DB-BD31-4B8C-83A1-F6EECF244321}">
                <p14:modId xmlns:p14="http://schemas.microsoft.com/office/powerpoint/2010/main" val="3512702890"/>
              </p:ext>
            </p:extLst>
          </p:nvPr>
        </p:nvGraphicFramePr>
        <p:xfrm>
          <a:off x="251520" y="4005063"/>
          <a:ext cx="8568950" cy="2095345"/>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076564">
                  <a:extLst>
                    <a:ext uri="{9D8B030D-6E8A-4147-A177-3AD203B41FA5}">
                      <a16:colId xmlns:a16="http://schemas.microsoft.com/office/drawing/2014/main" val="20000"/>
                    </a:ext>
                  </a:extLst>
                </a:gridCol>
                <a:gridCol w="636070">
                  <a:extLst>
                    <a:ext uri="{9D8B030D-6E8A-4147-A177-3AD203B41FA5}">
                      <a16:colId xmlns:a16="http://schemas.microsoft.com/office/drawing/2014/main" val="20003"/>
                    </a:ext>
                  </a:extLst>
                </a:gridCol>
                <a:gridCol w="714079">
                  <a:extLst>
                    <a:ext uri="{9D8B030D-6E8A-4147-A177-3AD203B41FA5}">
                      <a16:colId xmlns:a16="http://schemas.microsoft.com/office/drawing/2014/main" val="20004"/>
                    </a:ext>
                  </a:extLst>
                </a:gridCol>
                <a:gridCol w="714079">
                  <a:extLst>
                    <a:ext uri="{9D8B030D-6E8A-4147-A177-3AD203B41FA5}">
                      <a16:colId xmlns:a16="http://schemas.microsoft.com/office/drawing/2014/main" val="20005"/>
                    </a:ext>
                  </a:extLst>
                </a:gridCol>
                <a:gridCol w="714079">
                  <a:extLst>
                    <a:ext uri="{9D8B030D-6E8A-4147-A177-3AD203B41FA5}">
                      <a16:colId xmlns:a16="http://schemas.microsoft.com/office/drawing/2014/main" val="20006"/>
                    </a:ext>
                  </a:extLst>
                </a:gridCol>
                <a:gridCol w="714079">
                  <a:extLst>
                    <a:ext uri="{9D8B030D-6E8A-4147-A177-3AD203B41FA5}">
                      <a16:colId xmlns:a16="http://schemas.microsoft.com/office/drawing/2014/main" val="20007"/>
                    </a:ext>
                  </a:extLst>
                </a:gridCol>
              </a:tblGrid>
              <a:tr h="504057">
                <a:tc>
                  <a:txBody>
                    <a:bodyPr/>
                    <a:lstStyle/>
                    <a:p>
                      <a:pPr algn="ctr"/>
                      <a:r>
                        <a:rPr lang="ru-RU" sz="1200" b="1" i="1" u="none" strike="noStrike" dirty="0">
                          <a:solidFill>
                            <a:schemeClr val="bg1"/>
                          </a:solidFill>
                          <a:latin typeface="Times New Roman" pitchFamily="18" charset="0"/>
                          <a:cs typeface="Times New Roman" pitchFamily="18" charset="0"/>
                        </a:rPr>
                        <a:t>Целевые показатели  </a:t>
                      </a:r>
                      <a:r>
                        <a:rPr lang="ru-RU" sz="1200" b="1" i="1" dirty="0">
                          <a:solidFill>
                            <a:schemeClr val="bg1"/>
                          </a:solidFill>
                          <a:latin typeface="Times New Roman" pitchFamily="18" charset="0"/>
                          <a:cs typeface="Times New Roman" pitchFamily="18" charset="0"/>
                        </a:rPr>
                        <a:t>реализации</a:t>
                      </a:r>
                    </a:p>
                    <a:p>
                      <a:pPr algn="ctr"/>
                      <a:r>
                        <a:rPr lang="ru-RU" sz="1200" b="1" i="1" dirty="0">
                          <a:solidFill>
                            <a:schemeClr val="bg1"/>
                          </a:solidFill>
                          <a:latin typeface="Times New Roman" pitchFamily="18" charset="0"/>
                          <a:cs typeface="Times New Roman" pitchFamily="18" charset="0"/>
                        </a:rPr>
                        <a:t> государственной программы</a:t>
                      </a:r>
                    </a:p>
                  </a:txBody>
                  <a:tcPr>
                    <a:solidFill>
                      <a:srgbClr val="24ABE8"/>
                    </a:solidFill>
                  </a:tcPr>
                </a:tc>
                <a:tc>
                  <a:txBody>
                    <a:bodyPr/>
                    <a:lstStyle/>
                    <a:p>
                      <a:pPr algn="ctr" fontAlgn="b"/>
                      <a:r>
                        <a:rPr lang="ru-RU" sz="1100" u="none" strike="noStrike" dirty="0">
                          <a:solidFill>
                            <a:schemeClr val="bg1"/>
                          </a:solidFill>
                          <a:latin typeface="Times New Roman" pitchFamily="18" charset="0"/>
                          <a:cs typeface="Times New Roman" pitchFamily="18" charset="0"/>
                        </a:rPr>
                        <a:t>2020 год (факт) </a:t>
                      </a:r>
                      <a:endParaRPr lang="ru-RU" sz="1100" b="1" i="0" u="none" strike="noStrike" dirty="0">
                        <a:solidFill>
                          <a:schemeClr val="bg1"/>
                        </a:solidFill>
                        <a:latin typeface="Times New Roman" pitchFamily="18" charset="0"/>
                        <a:cs typeface="Times New Roman" pitchFamily="18" charset="0"/>
                      </a:endParaRPr>
                    </a:p>
                  </a:txBody>
                  <a:tcPr marL="6195" marR="6195" marT="6195" marB="0" anchor="ctr">
                    <a:solidFill>
                      <a:srgbClr val="24ABE8"/>
                    </a:solidFill>
                  </a:tcPr>
                </a:tc>
                <a:tc>
                  <a:txBody>
                    <a:bodyPr/>
                    <a:lstStyle/>
                    <a:p>
                      <a:pPr algn="ctr" fontAlgn="b"/>
                      <a:r>
                        <a:rPr lang="ru-RU" sz="1100" u="none" strike="noStrike" dirty="0">
                          <a:solidFill>
                            <a:schemeClr val="bg1"/>
                          </a:solidFill>
                          <a:latin typeface="Times New Roman" pitchFamily="18" charset="0"/>
                          <a:cs typeface="Times New Roman" pitchFamily="18" charset="0"/>
                        </a:rPr>
                        <a:t>2021 год (план) </a:t>
                      </a:r>
                      <a:endParaRPr lang="ru-RU" sz="1100" b="1" i="0" u="none" strike="noStrike" dirty="0">
                        <a:solidFill>
                          <a:schemeClr val="bg1"/>
                        </a:solidFill>
                        <a:latin typeface="Times New Roman" pitchFamily="18" charset="0"/>
                        <a:cs typeface="Times New Roman" pitchFamily="18" charset="0"/>
                      </a:endParaRPr>
                    </a:p>
                  </a:txBody>
                  <a:tcPr marL="6195" marR="6195" marT="6195" marB="0" anchor="ctr">
                    <a:solidFill>
                      <a:srgbClr val="24ABE8"/>
                    </a:solidFill>
                  </a:tcPr>
                </a:tc>
                <a:tc>
                  <a:txBody>
                    <a:bodyPr/>
                    <a:lstStyle/>
                    <a:p>
                      <a:pPr algn="ctr" fontAlgn="b"/>
                      <a:r>
                        <a:rPr lang="ru-RU" sz="1100" b="1" i="0" u="none" strike="noStrike" dirty="0">
                          <a:solidFill>
                            <a:schemeClr val="bg1"/>
                          </a:solidFill>
                          <a:latin typeface="Times New Roman" pitchFamily="18" charset="0"/>
                          <a:cs typeface="Times New Roman" pitchFamily="18" charset="0"/>
                        </a:rPr>
                        <a:t>2022 год</a:t>
                      </a:r>
                    </a:p>
                  </a:txBody>
                  <a:tcPr marL="6195" marR="6195" marT="6195" marB="0" anchor="ctr">
                    <a:solidFill>
                      <a:srgbClr val="24ABE8"/>
                    </a:solidFill>
                  </a:tcPr>
                </a:tc>
                <a:tc>
                  <a:txBody>
                    <a:bodyPr/>
                    <a:lstStyle/>
                    <a:p>
                      <a:pPr algn="ctr" fontAlgn="b"/>
                      <a:r>
                        <a:rPr lang="ru-RU" sz="1100" b="1" i="0" u="none" strike="noStrike" dirty="0">
                          <a:solidFill>
                            <a:schemeClr val="bg1"/>
                          </a:solidFill>
                          <a:latin typeface="Times New Roman" pitchFamily="18" charset="0"/>
                          <a:cs typeface="Times New Roman" pitchFamily="18" charset="0"/>
                        </a:rPr>
                        <a:t>2023 год</a:t>
                      </a:r>
                    </a:p>
                  </a:txBody>
                  <a:tcPr marL="6195" marR="6195" marT="6195" marB="0" anchor="ctr">
                    <a:solidFill>
                      <a:srgbClr val="24ABE8"/>
                    </a:solidFill>
                  </a:tcPr>
                </a:tc>
                <a:tc>
                  <a:txBody>
                    <a:bodyPr/>
                    <a:lstStyle/>
                    <a:p>
                      <a:pPr algn="ctr" fontAlgn="b"/>
                      <a:r>
                        <a:rPr lang="ru-RU" sz="1100" b="1" i="0" u="none" strike="noStrike" dirty="0">
                          <a:solidFill>
                            <a:schemeClr val="bg1"/>
                          </a:solidFill>
                          <a:latin typeface="Times New Roman" pitchFamily="18" charset="0"/>
                          <a:cs typeface="Times New Roman" pitchFamily="18" charset="0"/>
                        </a:rPr>
                        <a:t>2024 год</a:t>
                      </a:r>
                    </a:p>
                  </a:txBody>
                  <a:tcPr marL="6195" marR="6195" marT="6195" marB="0" anchor="ctr">
                    <a:solidFill>
                      <a:srgbClr val="24ABE8"/>
                    </a:solidFill>
                  </a:tcPr>
                </a:tc>
                <a:extLst>
                  <a:ext uri="{0D108BD9-81ED-4DB2-BD59-A6C34878D82A}">
                    <a16:rowId xmlns:a16="http://schemas.microsoft.com/office/drawing/2014/main" val="10000"/>
                  </a:ext>
                </a:extLst>
              </a:tr>
              <a:tr h="475012">
                <a:tc>
                  <a:txBody>
                    <a:bodyPr/>
                    <a:lstStyle/>
                    <a:p>
                      <a:r>
                        <a:rPr lang="ru-RU" sz="1400" kern="1200" baseline="0" dirty="0">
                          <a:solidFill>
                            <a:schemeClr val="dk1"/>
                          </a:solidFill>
                          <a:latin typeface="Times New Roman" pitchFamily="18" charset="0"/>
                          <a:ea typeface="+mn-ea"/>
                          <a:cs typeface="Times New Roman" pitchFamily="18" charset="0"/>
                        </a:rPr>
                        <a:t> </a:t>
                      </a:r>
                      <a:r>
                        <a:rPr lang="ru-RU" sz="1400" kern="1200" baseline="0" dirty="0">
                          <a:solidFill>
                            <a:schemeClr val="bg1"/>
                          </a:solidFill>
                          <a:latin typeface="Times New Roman" pitchFamily="18" charset="0"/>
                          <a:ea typeface="+mn-ea"/>
                          <a:cs typeface="Times New Roman" pitchFamily="18" charset="0"/>
                        </a:rPr>
                        <a:t>Среднегодовая численность занятых в сфере туризма, тыс. чел.</a:t>
                      </a:r>
                    </a:p>
                  </a:txBody>
                  <a:tcPr>
                    <a:solidFill>
                      <a:srgbClr val="24ABE8"/>
                    </a:solidFill>
                  </a:tcPr>
                </a:tc>
                <a:tc>
                  <a:txBody>
                    <a:bodyPr/>
                    <a:lstStyle/>
                    <a:p>
                      <a:pPr algn="ctr">
                        <a:spcAft>
                          <a:spcPts val="0"/>
                        </a:spcAft>
                        <a:tabLst>
                          <a:tab pos="4286250" algn="l"/>
                        </a:tabLst>
                      </a:pPr>
                      <a:r>
                        <a:rPr lang="ru-RU" sz="1200" dirty="0">
                          <a:solidFill>
                            <a:schemeClr val="bg1"/>
                          </a:solidFill>
                          <a:latin typeface="Times New Roman" pitchFamily="18" charset="0"/>
                          <a:ea typeface="Lucida Sans Unicode"/>
                          <a:cs typeface="Times New Roman" pitchFamily="18" charset="0"/>
                        </a:rPr>
                        <a:t>6,62</a:t>
                      </a:r>
                    </a:p>
                  </a:txBody>
                  <a:tcPr marL="68580" marR="68580" marT="0" marB="0" anchor="ctr">
                    <a:solidFill>
                      <a:srgbClr val="24ABE8"/>
                    </a:solidFill>
                  </a:tcPr>
                </a:tc>
                <a:tc>
                  <a:txBody>
                    <a:bodyPr/>
                    <a:lstStyle/>
                    <a:p>
                      <a:pPr algn="ctr">
                        <a:spcAft>
                          <a:spcPts val="0"/>
                        </a:spcAft>
                        <a:tabLst>
                          <a:tab pos="4286250" algn="l"/>
                        </a:tabLst>
                      </a:pPr>
                      <a:r>
                        <a:rPr lang="ru-RU" sz="1200" dirty="0">
                          <a:solidFill>
                            <a:schemeClr val="bg1"/>
                          </a:solidFill>
                          <a:latin typeface="Times New Roman" pitchFamily="18" charset="0"/>
                          <a:ea typeface="Lucida Sans Unicode"/>
                          <a:cs typeface="Times New Roman" pitchFamily="18" charset="0"/>
                        </a:rPr>
                        <a:t>6,64</a:t>
                      </a:r>
                    </a:p>
                  </a:txBody>
                  <a:tcPr marL="68580" marR="68580" marT="0" marB="0" anchor="ctr">
                    <a:solidFill>
                      <a:srgbClr val="24ABE8"/>
                    </a:solidFill>
                  </a:tcPr>
                </a:tc>
                <a:tc>
                  <a:txBody>
                    <a:bodyPr/>
                    <a:lstStyle/>
                    <a:p>
                      <a:pPr algn="ctr">
                        <a:spcAft>
                          <a:spcPts val="0"/>
                        </a:spcAft>
                        <a:tabLst>
                          <a:tab pos="4286250" algn="l"/>
                        </a:tabLst>
                      </a:pPr>
                      <a:r>
                        <a:rPr lang="ru-RU" sz="1200" dirty="0">
                          <a:solidFill>
                            <a:schemeClr val="bg1"/>
                          </a:solidFill>
                          <a:latin typeface="Times New Roman" pitchFamily="18" charset="0"/>
                          <a:ea typeface="Lucida Sans Unicode"/>
                          <a:cs typeface="Times New Roman" pitchFamily="18" charset="0"/>
                        </a:rPr>
                        <a:t>6,66</a:t>
                      </a:r>
                    </a:p>
                  </a:txBody>
                  <a:tcPr marL="68580" marR="68580" marT="0" marB="0" anchor="ctr">
                    <a:solidFill>
                      <a:srgbClr val="24ABE8"/>
                    </a:solidFill>
                  </a:tcPr>
                </a:tc>
                <a:tc>
                  <a:txBody>
                    <a:bodyPr/>
                    <a:lstStyle/>
                    <a:p>
                      <a:pPr algn="ctr">
                        <a:spcAft>
                          <a:spcPts val="0"/>
                        </a:spcAft>
                        <a:tabLst>
                          <a:tab pos="4286250" algn="l"/>
                        </a:tabLst>
                      </a:pPr>
                      <a:r>
                        <a:rPr lang="ru-RU" sz="1200" dirty="0">
                          <a:solidFill>
                            <a:schemeClr val="bg1"/>
                          </a:solidFill>
                          <a:latin typeface="Times New Roman" pitchFamily="18" charset="0"/>
                          <a:ea typeface="Lucida Sans Unicode"/>
                          <a:cs typeface="Times New Roman" pitchFamily="18" charset="0"/>
                        </a:rPr>
                        <a:t>6,68</a:t>
                      </a:r>
                    </a:p>
                  </a:txBody>
                  <a:tcPr marL="68580" marR="68580" marT="0" marB="0" anchor="ctr">
                    <a:solidFill>
                      <a:srgbClr val="24ABE8"/>
                    </a:solidFill>
                  </a:tcPr>
                </a:tc>
                <a:tc>
                  <a:txBody>
                    <a:bodyPr/>
                    <a:lstStyle/>
                    <a:p>
                      <a:pPr algn="ctr">
                        <a:spcAft>
                          <a:spcPts val="0"/>
                        </a:spcAft>
                        <a:tabLst>
                          <a:tab pos="4286250" algn="l"/>
                        </a:tabLst>
                      </a:pPr>
                      <a:r>
                        <a:rPr lang="ru-RU" sz="1200" dirty="0">
                          <a:solidFill>
                            <a:schemeClr val="bg1"/>
                          </a:solidFill>
                          <a:latin typeface="Times New Roman" pitchFamily="18" charset="0"/>
                          <a:ea typeface="Lucida Sans Unicode"/>
                          <a:cs typeface="Times New Roman" pitchFamily="18" charset="0"/>
                        </a:rPr>
                        <a:t>6,70</a:t>
                      </a:r>
                    </a:p>
                  </a:txBody>
                  <a:tcPr marL="68580" marR="68580" marT="0" marB="0" anchor="ctr">
                    <a:solidFill>
                      <a:srgbClr val="24ABE8"/>
                    </a:solidFill>
                  </a:tcPr>
                </a:tc>
                <a:extLst>
                  <a:ext uri="{0D108BD9-81ED-4DB2-BD59-A6C34878D82A}">
                    <a16:rowId xmlns:a16="http://schemas.microsoft.com/office/drawing/2014/main" val="10001"/>
                  </a:ext>
                </a:extLst>
              </a:tr>
              <a:tr h="558138">
                <a:tc>
                  <a:txBody>
                    <a:bodyPr/>
                    <a:lstStyle/>
                    <a:p>
                      <a:r>
                        <a:rPr lang="ru-RU" sz="1400" kern="1200" baseline="0" dirty="0">
                          <a:solidFill>
                            <a:schemeClr val="bg1"/>
                          </a:solidFill>
                          <a:latin typeface="Times New Roman" pitchFamily="18" charset="0"/>
                          <a:ea typeface="+mn-ea"/>
                          <a:cs typeface="Times New Roman" pitchFamily="18" charset="0"/>
                        </a:rPr>
                        <a:t>Количество туристских предприятий, единиц</a:t>
                      </a:r>
                    </a:p>
                  </a:txBody>
                  <a:tcPr>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247</a:t>
                      </a:r>
                    </a:p>
                  </a:txBody>
                  <a:tcPr marL="39370" marR="39370" marT="64770" marB="64770">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253</a:t>
                      </a:r>
                    </a:p>
                  </a:txBody>
                  <a:tcPr marL="39370" marR="39370" marT="64770" marB="64770">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257</a:t>
                      </a:r>
                    </a:p>
                  </a:txBody>
                  <a:tcPr marL="39370" marR="39370" marT="64770" marB="64770">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261</a:t>
                      </a:r>
                    </a:p>
                  </a:txBody>
                  <a:tcPr marL="39370" marR="39370" marT="64770" marB="64770">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265</a:t>
                      </a:r>
                    </a:p>
                  </a:txBody>
                  <a:tcPr marL="39370" marR="39370" marT="64770" marB="64770">
                    <a:solidFill>
                      <a:srgbClr val="24ABE8"/>
                    </a:solidFill>
                  </a:tcPr>
                </a:tc>
                <a:extLst>
                  <a:ext uri="{0D108BD9-81ED-4DB2-BD59-A6C34878D82A}">
                    <a16:rowId xmlns:a16="http://schemas.microsoft.com/office/drawing/2014/main" val="10002"/>
                  </a:ext>
                </a:extLst>
              </a:tr>
              <a:tr h="558138">
                <a:tc>
                  <a:txBody>
                    <a:bodyPr/>
                    <a:lstStyle/>
                    <a:p>
                      <a:r>
                        <a:rPr lang="ru-RU" sz="1400" kern="1200" baseline="0" dirty="0">
                          <a:solidFill>
                            <a:schemeClr val="bg1"/>
                          </a:solidFill>
                          <a:latin typeface="Times New Roman" pitchFamily="18" charset="0"/>
                          <a:ea typeface="+mn-ea"/>
                          <a:cs typeface="Times New Roman" pitchFamily="18" charset="0"/>
                        </a:rPr>
                        <a:t> Объем платных туристских услуг, оказанных населению, млн. руб.</a:t>
                      </a:r>
                    </a:p>
                  </a:txBody>
                  <a:tcPr>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439,00</a:t>
                      </a:r>
                    </a:p>
                  </a:txBody>
                  <a:tcPr marL="39370" marR="39370" marT="64770" marB="64770">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576,20</a:t>
                      </a:r>
                    </a:p>
                  </a:txBody>
                  <a:tcPr marL="39370" marR="39370" marT="64770" marB="64770">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605,00</a:t>
                      </a:r>
                    </a:p>
                  </a:txBody>
                  <a:tcPr marL="39370" marR="39370" marT="64770" marB="64770">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635,30</a:t>
                      </a:r>
                    </a:p>
                  </a:txBody>
                  <a:tcPr marL="39370" marR="39370" marT="64770" marB="64770">
                    <a:solidFill>
                      <a:srgbClr val="24ABE8"/>
                    </a:solidFill>
                  </a:tcPr>
                </a:tc>
                <a:tc>
                  <a:txBody>
                    <a:bodyPr/>
                    <a:lstStyle/>
                    <a:p>
                      <a:pPr algn="ctr">
                        <a:lnSpc>
                          <a:spcPct val="115000"/>
                        </a:lnSpc>
                        <a:spcAft>
                          <a:spcPts val="0"/>
                        </a:spcAft>
                      </a:pPr>
                      <a:r>
                        <a:rPr lang="ru-RU" sz="1200" dirty="0">
                          <a:solidFill>
                            <a:schemeClr val="bg1"/>
                          </a:solidFill>
                          <a:latin typeface="Times New Roman" pitchFamily="18" charset="0"/>
                          <a:ea typeface="Calibri"/>
                          <a:cs typeface="Times New Roman" pitchFamily="18" charset="0"/>
                        </a:rPr>
                        <a:t>667,10</a:t>
                      </a:r>
                    </a:p>
                  </a:txBody>
                  <a:tcPr marL="39370" marR="39370" marT="64770" marB="64770">
                    <a:solidFill>
                      <a:srgbClr val="24ABE8"/>
                    </a:solidFill>
                  </a:tcPr>
                </a:tc>
                <a:extLst>
                  <a:ext uri="{0D108BD9-81ED-4DB2-BD59-A6C34878D82A}">
                    <a16:rowId xmlns:a16="http://schemas.microsoft.com/office/drawing/2014/main" val="10004"/>
                  </a:ext>
                </a:extLst>
              </a:tr>
            </a:tbl>
          </a:graphicData>
        </a:graphic>
      </p:graphicFrame>
      <p:sp>
        <p:nvSpPr>
          <p:cNvPr id="12" name="Прямоугольник 11"/>
          <p:cNvSpPr/>
          <p:nvPr/>
        </p:nvSpPr>
        <p:spPr>
          <a:xfrm>
            <a:off x="179512" y="6237312"/>
            <a:ext cx="70567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a:solidFill>
                <a:schemeClr val="tx2">
                  <a:lumMod val="75000"/>
                </a:schemeClr>
              </a:solidFill>
              <a:latin typeface="Times New Roman" pitchFamily="18" charset="0"/>
              <a:cs typeface="Times New Roman" pitchFamily="18" charset="0"/>
            </a:endParaRPr>
          </a:p>
          <a:p>
            <a:r>
              <a:rPr lang="ru-RU" sz="1000" b="1" dirty="0">
                <a:solidFill>
                  <a:schemeClr val="tx1"/>
                </a:solidFill>
                <a:latin typeface="Times New Roman" pitchFamily="18" charset="0"/>
                <a:cs typeface="Times New Roman" pitchFamily="18" charset="0"/>
              </a:rPr>
              <a:t>Ответственный исполнитель ГП РА:    </a:t>
            </a:r>
            <a:r>
              <a:rPr lang="ru-RU" sz="1000" i="1" dirty="0">
                <a:solidFill>
                  <a:schemeClr val="tx1"/>
                </a:solidFill>
                <a:latin typeface="Times New Roman" pitchFamily="18" charset="0"/>
                <a:cs typeface="Times New Roman" pitchFamily="18" charset="0"/>
              </a:rPr>
              <a:t>Комитет Республики Адыгея по туризму и курортам</a:t>
            </a:r>
          </a:p>
          <a:p>
            <a:endParaRPr lang="ru-RU" sz="1200" b="1" i="1" dirty="0">
              <a:solidFill>
                <a:schemeClr val="tx1"/>
              </a:solidFill>
              <a:latin typeface="Times New Roman" pitchFamily="18" charset="0"/>
              <a:cs typeface="Times New Roman" pitchFamily="18" charset="0"/>
            </a:endParaRPr>
          </a:p>
        </p:txBody>
      </p:sp>
      <p:sp>
        <p:nvSpPr>
          <p:cNvPr id="13" name="Номер слайда 12"/>
          <p:cNvSpPr>
            <a:spLocks noGrp="1"/>
          </p:cNvSpPr>
          <p:nvPr>
            <p:ph type="sldNum" sz="quarter" idx="12"/>
          </p:nvPr>
        </p:nvSpPr>
        <p:spPr>
          <a:xfrm>
            <a:off x="8316416" y="6453336"/>
            <a:ext cx="658416" cy="365125"/>
          </a:xfrm>
        </p:spPr>
        <p:txBody>
          <a:bodyPr/>
          <a:lstStyle/>
          <a:p>
            <a:fld id="{562CBC98-693A-43E0-9527-6DBA59A2138E}" type="slidenum">
              <a:rPr lang="ru-RU" smtClean="0">
                <a:solidFill>
                  <a:schemeClr val="tx1"/>
                </a:solidFill>
                <a:latin typeface="Times New Roman" pitchFamily="18" charset="0"/>
                <a:cs typeface="Times New Roman" pitchFamily="18" charset="0"/>
              </a:rPr>
              <a:pPr/>
              <a:t>50</a:t>
            </a:fld>
            <a:endParaRPr lang="ru-RU" dirty="0">
              <a:solidFill>
                <a:schemeClr val="tx1"/>
              </a:solidFill>
              <a:latin typeface="Times New Roman" pitchFamily="18" charset="0"/>
              <a:cs typeface="Times New Roman" pitchFamily="18" charset="0"/>
            </a:endParaRPr>
          </a:p>
        </p:txBody>
      </p:sp>
      <p:sp>
        <p:nvSpPr>
          <p:cNvPr id="16" name="Стрелка вправо с вырезом 15"/>
          <p:cNvSpPr/>
          <p:nvPr/>
        </p:nvSpPr>
        <p:spPr>
          <a:xfrm>
            <a:off x="3563888" y="908720"/>
            <a:ext cx="792088" cy="576064"/>
          </a:xfrm>
          <a:prstGeom prst="notchedRightArrow">
            <a:avLst>
              <a:gd name="adj1" fmla="val 50000"/>
              <a:gd name="adj2" fmla="val 0"/>
            </a:avLst>
          </a:prstGeom>
          <a:noFill/>
          <a:ln>
            <a:noFill/>
          </a:ln>
          <a:scene3d>
            <a:camera prst="orthographicFront"/>
            <a:lightRig rig="threePt" dir="t"/>
          </a:scene3d>
          <a:sp3d>
            <a:bevelT w="171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ЦЕЛЬ:</a:t>
            </a:r>
          </a:p>
        </p:txBody>
      </p:sp>
      <p:sp>
        <p:nvSpPr>
          <p:cNvPr id="18" name="Прямоугольник 17"/>
          <p:cNvSpPr/>
          <p:nvPr/>
        </p:nvSpPr>
        <p:spPr>
          <a:xfrm>
            <a:off x="3923928" y="107050"/>
            <a:ext cx="50405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graphicFrame>
        <p:nvGraphicFramePr>
          <p:cNvPr id="19" name="Таблица 18"/>
          <p:cNvGraphicFramePr>
            <a:graphicFrameLocks noGrp="1"/>
          </p:cNvGraphicFramePr>
          <p:nvPr>
            <p:extLst>
              <p:ext uri="{D42A27DB-BD31-4B8C-83A1-F6EECF244321}">
                <p14:modId xmlns:p14="http://schemas.microsoft.com/office/powerpoint/2010/main" val="1901129478"/>
              </p:ext>
            </p:extLst>
          </p:nvPr>
        </p:nvGraphicFramePr>
        <p:xfrm>
          <a:off x="251521" y="2996952"/>
          <a:ext cx="5688633" cy="760821"/>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3082307">
                  <a:extLst>
                    <a:ext uri="{9D8B030D-6E8A-4147-A177-3AD203B41FA5}">
                      <a16:colId xmlns:a16="http://schemas.microsoft.com/office/drawing/2014/main" val="20000"/>
                    </a:ext>
                  </a:extLst>
                </a:gridCol>
                <a:gridCol w="910682">
                  <a:extLst>
                    <a:ext uri="{9D8B030D-6E8A-4147-A177-3AD203B41FA5}">
                      <a16:colId xmlns:a16="http://schemas.microsoft.com/office/drawing/2014/main" val="20003"/>
                    </a:ext>
                  </a:extLst>
                </a:gridCol>
                <a:gridCol w="770577">
                  <a:extLst>
                    <a:ext uri="{9D8B030D-6E8A-4147-A177-3AD203B41FA5}">
                      <a16:colId xmlns:a16="http://schemas.microsoft.com/office/drawing/2014/main" val="20004"/>
                    </a:ext>
                  </a:extLst>
                </a:gridCol>
                <a:gridCol w="925067">
                  <a:extLst>
                    <a:ext uri="{9D8B030D-6E8A-4147-A177-3AD203B41FA5}">
                      <a16:colId xmlns:a16="http://schemas.microsoft.com/office/drawing/2014/main" val="20005"/>
                    </a:ext>
                  </a:extLst>
                </a:gridCol>
              </a:tblGrid>
              <a:tr h="3600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bg1"/>
                          </a:solidFill>
                          <a:latin typeface="Times New Roman" pitchFamily="18" charset="0"/>
                          <a:cs typeface="Times New Roman" pitchFamily="18" charset="0"/>
                        </a:rPr>
                        <a:t>Объем финансирования государственной</a:t>
                      </a:r>
                      <a:r>
                        <a:rPr lang="ru-RU" sz="1200" i="1" baseline="0" dirty="0">
                          <a:solidFill>
                            <a:schemeClr val="bg1"/>
                          </a:solidFill>
                          <a:latin typeface="Times New Roman" pitchFamily="18" charset="0"/>
                          <a:cs typeface="Times New Roman" pitchFamily="18" charset="0"/>
                        </a:rPr>
                        <a:t> </a:t>
                      </a:r>
                      <a:r>
                        <a:rPr lang="ru-RU" sz="1200" i="1" dirty="0">
                          <a:solidFill>
                            <a:schemeClr val="bg1"/>
                          </a:solidFill>
                          <a:latin typeface="Times New Roman" pitchFamily="18" charset="0"/>
                          <a:cs typeface="Times New Roman" pitchFamily="18" charset="0"/>
                        </a:rPr>
                        <a:t>программы (тыс. руб.) </a:t>
                      </a:r>
                      <a:endParaRPr lang="ru-RU" sz="1200" b="1" i="1" dirty="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b"/>
                      <a:r>
                        <a:rPr lang="ru-RU" sz="1100" b="1" i="0" u="none" strike="noStrike" dirty="0">
                          <a:solidFill>
                            <a:schemeClr val="bg1"/>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b"/>
                      <a:r>
                        <a:rPr lang="ru-RU" sz="1100" u="none" strike="noStrike" dirty="0">
                          <a:solidFill>
                            <a:schemeClr val="bg1"/>
                          </a:solidFill>
                          <a:latin typeface="Times New Roman" pitchFamily="18" charset="0"/>
                          <a:cs typeface="Times New Roman" pitchFamily="18" charset="0"/>
                        </a:rPr>
                        <a:t>2023 год</a:t>
                      </a:r>
                      <a:endParaRPr lang="ru-RU" sz="1100" b="1" i="0" u="none" strike="noStrike" dirty="0">
                        <a:solidFill>
                          <a:schemeClr val="bg1"/>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b"/>
                      <a:r>
                        <a:rPr lang="ru-RU" sz="1100" u="none" strike="noStrike" dirty="0">
                          <a:solidFill>
                            <a:schemeClr val="bg1"/>
                          </a:solidFill>
                          <a:latin typeface="Times New Roman" pitchFamily="18" charset="0"/>
                          <a:cs typeface="Times New Roman" pitchFamily="18" charset="0"/>
                        </a:rPr>
                        <a:t>2024 год</a:t>
                      </a:r>
                      <a:endParaRPr lang="ru-RU" sz="1100" b="1" i="0" u="none" strike="noStrike" dirty="0">
                        <a:solidFill>
                          <a:schemeClr val="bg1"/>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400781">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400" b="0" i="0" u="none" strike="noStrike" dirty="0">
                          <a:solidFill>
                            <a:schemeClr val="bg1"/>
                          </a:solidFill>
                          <a:latin typeface="Times New Roman"/>
                        </a:rPr>
                        <a:t>291976,9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b"/>
                      <a:r>
                        <a:rPr lang="ru-RU" sz="1400" b="0" i="0" u="none" strike="noStrike" dirty="0">
                          <a:solidFill>
                            <a:schemeClr val="bg1"/>
                          </a:solidFill>
                          <a:latin typeface="Times New Roman"/>
                        </a:rPr>
                        <a:t>18658,1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b"/>
                      <a:r>
                        <a:rPr lang="ru-RU" sz="1400" b="0" i="0" u="none" strike="noStrike" dirty="0">
                          <a:solidFill>
                            <a:schemeClr val="bg1"/>
                          </a:solidFill>
                          <a:latin typeface="Times New Roman"/>
                        </a:rPr>
                        <a:t>19091,9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bl>
          </a:graphicData>
        </a:graphic>
      </p:graphicFrame>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99392"/>
            <a:ext cx="3960440" cy="3096344"/>
          </a:xfrm>
          <a:prstGeom prst="rect">
            <a:avLst/>
          </a:prstGeom>
          <a:effectLst>
            <a:softEdge rad="317500"/>
          </a:effectLst>
        </p:spPr>
      </p:pic>
      <p:pic>
        <p:nvPicPr>
          <p:cNvPr id="80898" name="Picture 2" descr="Горнолыжные курорты с каждым годом приобретают все большую популярность и э..."/>
          <p:cNvPicPr>
            <a:picLocks noChangeAspect="1" noChangeArrowheads="1"/>
          </p:cNvPicPr>
          <p:nvPr/>
        </p:nvPicPr>
        <p:blipFill>
          <a:blip r:embed="rId4" cstate="print"/>
          <a:srcRect/>
          <a:stretch>
            <a:fillRect/>
          </a:stretch>
        </p:blipFill>
        <p:spPr bwMode="auto">
          <a:xfrm>
            <a:off x="5868144" y="2132856"/>
            <a:ext cx="3275856" cy="2016224"/>
          </a:xfrm>
          <a:prstGeom prst="rect">
            <a:avLst/>
          </a:prstGeom>
          <a:noFill/>
          <a:effectLst>
            <a:softEdge rad="3175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707904" y="1772816"/>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400" i="1" dirty="0">
                <a:solidFill>
                  <a:schemeClr val="accent4">
                    <a:lumMod val="75000"/>
                  </a:schemeClr>
                </a:solidFill>
                <a:latin typeface="Times New Roman" pitchFamily="18" charset="0"/>
                <a:cs typeface="Times New Roman" pitchFamily="18" charset="0"/>
              </a:rPr>
              <a:t>:</a:t>
            </a:r>
          </a:p>
        </p:txBody>
      </p:sp>
      <p:sp>
        <p:nvSpPr>
          <p:cNvPr id="7" name="Прямоугольник 6"/>
          <p:cNvSpPr/>
          <p:nvPr/>
        </p:nvSpPr>
        <p:spPr>
          <a:xfrm>
            <a:off x="4139952" y="620688"/>
            <a:ext cx="41044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200" b="1" i="1" dirty="0">
                <a:solidFill>
                  <a:schemeClr val="tx2">
                    <a:lumMod val="75000"/>
                  </a:schemeClr>
                </a:solidFill>
                <a:latin typeface="Times New Roman" pitchFamily="18" charset="0"/>
                <a:cs typeface="Times New Roman" pitchFamily="18" charset="0"/>
              </a:rPr>
              <a:t>2020-2024 годы</a:t>
            </a:r>
          </a:p>
        </p:txBody>
      </p:sp>
      <p:sp>
        <p:nvSpPr>
          <p:cNvPr id="9" name="Прямоугольник 8"/>
          <p:cNvSpPr/>
          <p:nvPr/>
        </p:nvSpPr>
        <p:spPr>
          <a:xfrm>
            <a:off x="3491880" y="264638"/>
            <a:ext cx="547260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all" dirty="0">
                <a:solidFill>
                  <a:srgbClr val="FF0000"/>
                </a:solidFill>
                <a:latin typeface="Times New Roman" pitchFamily="18" charset="0"/>
                <a:cs typeface="Times New Roman" pitchFamily="18" charset="0"/>
              </a:rPr>
              <a:t>«Развитие физической культуры и спорта»</a:t>
            </a:r>
          </a:p>
        </p:txBody>
      </p:sp>
      <p:graphicFrame>
        <p:nvGraphicFramePr>
          <p:cNvPr id="13" name="Таблица 12"/>
          <p:cNvGraphicFramePr>
            <a:graphicFrameLocks noGrp="1"/>
          </p:cNvGraphicFramePr>
          <p:nvPr>
            <p:extLst>
              <p:ext uri="{D42A27DB-BD31-4B8C-83A1-F6EECF244321}">
                <p14:modId xmlns:p14="http://schemas.microsoft.com/office/powerpoint/2010/main" val="563539162"/>
              </p:ext>
            </p:extLst>
          </p:nvPr>
        </p:nvGraphicFramePr>
        <p:xfrm>
          <a:off x="151611" y="3933055"/>
          <a:ext cx="8712967" cy="2304257"/>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286007">
                  <a:extLst>
                    <a:ext uri="{9D8B030D-6E8A-4147-A177-3AD203B41FA5}">
                      <a16:colId xmlns:a16="http://schemas.microsoft.com/office/drawing/2014/main" val="20000"/>
                    </a:ext>
                  </a:extLst>
                </a:gridCol>
                <a:gridCol w="685392">
                  <a:extLst>
                    <a:ext uri="{9D8B030D-6E8A-4147-A177-3AD203B41FA5}">
                      <a16:colId xmlns:a16="http://schemas.microsoft.com/office/drawing/2014/main" val="20003"/>
                    </a:ext>
                  </a:extLst>
                </a:gridCol>
                <a:gridCol w="685392">
                  <a:extLst>
                    <a:ext uri="{9D8B030D-6E8A-4147-A177-3AD203B41FA5}">
                      <a16:colId xmlns:a16="http://schemas.microsoft.com/office/drawing/2014/main" val="20004"/>
                    </a:ext>
                  </a:extLst>
                </a:gridCol>
                <a:gridCol w="685392">
                  <a:extLst>
                    <a:ext uri="{9D8B030D-6E8A-4147-A177-3AD203B41FA5}">
                      <a16:colId xmlns:a16="http://schemas.microsoft.com/office/drawing/2014/main" val="292677193"/>
                    </a:ext>
                  </a:extLst>
                </a:gridCol>
                <a:gridCol w="685392">
                  <a:extLst>
                    <a:ext uri="{9D8B030D-6E8A-4147-A177-3AD203B41FA5}">
                      <a16:colId xmlns:a16="http://schemas.microsoft.com/office/drawing/2014/main" val="20001"/>
                    </a:ext>
                  </a:extLst>
                </a:gridCol>
                <a:gridCol w="685392">
                  <a:extLst>
                    <a:ext uri="{9D8B030D-6E8A-4147-A177-3AD203B41FA5}">
                      <a16:colId xmlns:a16="http://schemas.microsoft.com/office/drawing/2014/main" val="20002"/>
                    </a:ext>
                  </a:extLst>
                </a:gridCol>
              </a:tblGrid>
              <a:tr h="456288">
                <a:tc>
                  <a:txBody>
                    <a:bodyPr/>
                    <a:lstStyle/>
                    <a:p>
                      <a:pPr algn="ctr"/>
                      <a:r>
                        <a:rPr lang="ru-RU" sz="1200" b="1" i="1" u="none" strike="noStrike" dirty="0">
                          <a:solidFill>
                            <a:schemeClr val="accent4">
                              <a:lumMod val="50000"/>
                            </a:schemeClr>
                          </a:solidFill>
                          <a:latin typeface="Times New Roman" pitchFamily="18" charset="0"/>
                          <a:cs typeface="Times New Roman" pitchFamily="18" charset="0"/>
                        </a:rPr>
                        <a:t>Целевые показатели  </a:t>
                      </a:r>
                      <a:r>
                        <a:rPr lang="ru-RU" sz="1200" b="1" i="1" dirty="0">
                          <a:solidFill>
                            <a:schemeClr val="accent4">
                              <a:lumMod val="50000"/>
                            </a:schemeClr>
                          </a:solidFill>
                          <a:latin typeface="Times New Roman" pitchFamily="18" charset="0"/>
                          <a:cs typeface="Times New Roman" pitchFamily="18" charset="0"/>
                        </a:rPr>
                        <a:t>реализации государственной программы</a:t>
                      </a:r>
                    </a:p>
                  </a:txBody>
                  <a:tcPr anchor="ctr">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2020 год (факт)</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2021 год (план)</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2022 год </a:t>
                      </a: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fontAlgn="b"/>
                      <a:r>
                        <a:rPr lang="ru-RU" sz="1200" u="none" strike="noStrike" dirty="0">
                          <a:solidFill>
                            <a:srgbClr val="7030A0"/>
                          </a:solidFill>
                          <a:latin typeface="Times New Roman" pitchFamily="18" charset="0"/>
                          <a:cs typeface="Times New Roman" pitchFamily="18" charset="0"/>
                        </a:rPr>
                        <a:t>2023 год </a:t>
                      </a:r>
                      <a:endParaRPr lang="ru-RU" sz="1200" b="1" i="0" u="none" strike="noStrike" dirty="0">
                        <a:solidFill>
                          <a:srgbClr val="7030A0"/>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fontAlgn="b"/>
                      <a:r>
                        <a:rPr lang="ru-RU" sz="1200" u="none" strike="noStrike" dirty="0">
                          <a:solidFill>
                            <a:srgbClr val="7030A0"/>
                          </a:solidFill>
                          <a:latin typeface="Times New Roman" pitchFamily="18" charset="0"/>
                          <a:cs typeface="Times New Roman" pitchFamily="18" charset="0"/>
                        </a:rPr>
                        <a:t>2024 год</a:t>
                      </a:r>
                      <a:endParaRPr lang="ru-RU" sz="1200" b="1" i="0" u="none" strike="noStrike" dirty="0">
                        <a:solidFill>
                          <a:srgbClr val="7030A0"/>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08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Times New Roman" panose="02020603050405020304" pitchFamily="18" charset="0"/>
                          <a:ea typeface="+mn-ea"/>
                          <a:cs typeface="Times New Roman" panose="02020603050405020304" pitchFamily="18" charset="0"/>
                        </a:rPr>
                        <a:t>Доля населения Республики Адыгея, систематически занимающегося физической культурой и спортом, в общей численности населения Республики Адыгея, %</a:t>
                      </a:r>
                      <a:endParaRPr lang="ru-RU" sz="1100" kern="1200" baseline="0" dirty="0">
                        <a:solidFill>
                          <a:schemeClr val="dk1"/>
                        </a:solidFill>
                        <a:latin typeface="Times New Roman" pitchFamily="18" charset="0"/>
                        <a:ea typeface="+mn-ea"/>
                        <a:cs typeface="Times New Roman" pitchFamily="18" charset="0"/>
                      </a:endParaRPr>
                    </a:p>
                  </a:txBody>
                  <a:tcPr marL="6195" marR="6195" marT="6195" marB="0" anchor="ctr">
                    <a:lnT w="9525" cap="flat" cmpd="sng" algn="ctr">
                      <a:solidFill>
                        <a:schemeClr val="accent4">
                          <a:lumMod val="60000"/>
                          <a:lumOff val="40000"/>
                        </a:schemeClr>
                      </a:solidFill>
                      <a:prstDash val="solid"/>
                      <a:round/>
                      <a:headEnd type="none" w="med" len="med"/>
                      <a:tailEnd type="none" w="med" len="med"/>
                    </a:lnT>
                    <a:solidFill>
                      <a:schemeClr val="accent5">
                        <a:lumMod val="40000"/>
                        <a:lumOff val="60000"/>
                      </a:schemeClr>
                    </a:solidFill>
                  </a:tcPr>
                </a:tc>
                <a:tc>
                  <a:txBody>
                    <a:bodyPr/>
                    <a:lstStyle/>
                    <a:p>
                      <a:pPr algn="ctr">
                        <a:lnSpc>
                          <a:spcPct val="107000"/>
                        </a:lnSpc>
                        <a:spcAft>
                          <a:spcPts val="0"/>
                        </a:spcAft>
                      </a:pPr>
                      <a:r>
                        <a:rPr lang="ru-RU" sz="1200" dirty="0">
                          <a:effectLst/>
                          <a:latin typeface="Times New Roman" pitchFamily="18" charset="0"/>
                          <a:ea typeface="Times New Roman" panose="02020603050405020304" pitchFamily="18" charset="0"/>
                          <a:cs typeface="Times New Roman" pitchFamily="18" charset="0"/>
                        </a:rPr>
                        <a:t>43,7</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5">
                        <a:lumMod val="40000"/>
                        <a:lumOff val="60000"/>
                      </a:schemeClr>
                    </a:solidFill>
                  </a:tcPr>
                </a:tc>
                <a:tc>
                  <a:txBody>
                    <a:bodyPr/>
                    <a:lstStyle/>
                    <a:p>
                      <a:pPr algn="ctr">
                        <a:lnSpc>
                          <a:spcPct val="107000"/>
                        </a:lnSpc>
                        <a:spcAft>
                          <a:spcPts val="0"/>
                        </a:spcAft>
                      </a:pPr>
                      <a:r>
                        <a:rPr lang="ru-RU" sz="1200" dirty="0">
                          <a:effectLst/>
                          <a:latin typeface="Times New Roman" pitchFamily="18" charset="0"/>
                          <a:ea typeface="Times New Roman" panose="02020603050405020304" pitchFamily="18" charset="0"/>
                          <a:cs typeface="Times New Roman" pitchFamily="18" charset="0"/>
                        </a:rPr>
                        <a:t>46,5</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5">
                        <a:lumMod val="40000"/>
                        <a:lumOff val="60000"/>
                      </a:schemeClr>
                    </a:solidFill>
                  </a:tcPr>
                </a:tc>
                <a:tc>
                  <a:txBody>
                    <a:bodyPr/>
                    <a:lstStyle/>
                    <a:p>
                      <a:pPr algn="ctr">
                        <a:lnSpc>
                          <a:spcPct val="107000"/>
                        </a:lnSpc>
                        <a:spcAft>
                          <a:spcPts val="0"/>
                        </a:spcAft>
                      </a:pPr>
                      <a:r>
                        <a:rPr lang="ru-RU" sz="1200" dirty="0">
                          <a:solidFill>
                            <a:srgbClr val="000000"/>
                          </a:solidFill>
                          <a:effectLst/>
                          <a:latin typeface="Times New Roman" pitchFamily="18" charset="0"/>
                          <a:ea typeface="Times New Roman" panose="02020603050405020304" pitchFamily="18" charset="0"/>
                          <a:cs typeface="Times New Roman" pitchFamily="18" charset="0"/>
                        </a:rPr>
                        <a:t>49,4</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5">
                        <a:lumMod val="40000"/>
                        <a:lumOff val="60000"/>
                      </a:schemeClr>
                    </a:solidFill>
                  </a:tcPr>
                </a:tc>
                <a:tc>
                  <a:txBody>
                    <a:bodyPr/>
                    <a:lstStyle/>
                    <a:p>
                      <a:pPr algn="ctr">
                        <a:lnSpc>
                          <a:spcPct val="107000"/>
                        </a:lnSpc>
                        <a:spcAft>
                          <a:spcPts val="0"/>
                        </a:spcAft>
                      </a:pPr>
                      <a:r>
                        <a:rPr lang="ru-RU" sz="1200" dirty="0">
                          <a:solidFill>
                            <a:srgbClr val="000000"/>
                          </a:solidFill>
                          <a:effectLst/>
                          <a:latin typeface="Times New Roman" pitchFamily="18" charset="0"/>
                          <a:ea typeface="Times New Roman" panose="02020603050405020304" pitchFamily="18" charset="0"/>
                          <a:cs typeface="Times New Roman" pitchFamily="18" charset="0"/>
                        </a:rPr>
                        <a:t>52,3</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5">
                        <a:lumMod val="40000"/>
                        <a:lumOff val="60000"/>
                      </a:schemeClr>
                    </a:solidFill>
                  </a:tcPr>
                </a:tc>
                <a:tc>
                  <a:txBody>
                    <a:bodyPr/>
                    <a:lstStyle/>
                    <a:p>
                      <a:pPr algn="ctr">
                        <a:lnSpc>
                          <a:spcPct val="107000"/>
                        </a:lnSpc>
                        <a:spcAft>
                          <a:spcPts val="0"/>
                        </a:spcAft>
                      </a:pPr>
                      <a:r>
                        <a:rPr lang="ru-RU" sz="1200" dirty="0">
                          <a:solidFill>
                            <a:srgbClr val="000000"/>
                          </a:solidFill>
                          <a:effectLst/>
                          <a:latin typeface="Times New Roman" pitchFamily="18" charset="0"/>
                          <a:ea typeface="Times New Roman" panose="02020603050405020304" pitchFamily="18" charset="0"/>
                          <a:cs typeface="Times New Roman" pitchFamily="18" charset="0"/>
                        </a:rPr>
                        <a:t>55</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0001"/>
                  </a:ext>
                </a:extLst>
              </a:tr>
              <a:tr h="606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a:latin typeface="Times New Roman" pitchFamily="18" charset="0"/>
                          <a:cs typeface="Times New Roman" pitchFamily="18" charset="0"/>
                        </a:rPr>
                        <a:t>Доля спортсменов-разрядников в общем количестве лиц, имеющих разряды и звания (от I разряда до звания "Заслуженный мастер спорта России")</a:t>
                      </a:r>
                    </a:p>
                    <a:p>
                      <a:endParaRPr lang="ru-RU" sz="1100" kern="1200" baseline="0" dirty="0">
                        <a:solidFill>
                          <a:schemeClr val="dk1"/>
                        </a:solidFill>
                        <a:latin typeface="Times New Roman" pitchFamily="18" charset="0"/>
                        <a:ea typeface="+mn-ea"/>
                        <a:cs typeface="Times New Roman" pitchFamily="18" charset="0"/>
                      </a:endParaRPr>
                    </a:p>
                  </a:txBody>
                  <a:tcPr marL="6195" marR="6195" marT="6195" marB="0" anchor="ctr">
                    <a:solidFill>
                      <a:schemeClr val="accent5">
                        <a:lumMod val="40000"/>
                        <a:lumOff val="60000"/>
                      </a:schemeClr>
                    </a:solidFill>
                  </a:tcPr>
                </a:tc>
                <a:tc>
                  <a:txBody>
                    <a:bodyPr/>
                    <a:lstStyle/>
                    <a:p>
                      <a:pPr indent="180000" algn="l">
                        <a:lnSpc>
                          <a:spcPct val="95000"/>
                        </a:lnSpc>
                        <a:spcAft>
                          <a:spcPts val="0"/>
                        </a:spcAft>
                      </a:pPr>
                      <a:r>
                        <a:rPr lang="ru-RU" sz="1200" dirty="0">
                          <a:effectLst/>
                          <a:latin typeface="Times New Roman" pitchFamily="18" charset="0"/>
                          <a:ea typeface="Times New Roman" panose="02020603050405020304" pitchFamily="18" charset="0"/>
                          <a:cs typeface="Times New Roman" pitchFamily="18" charset="0"/>
                        </a:rPr>
                        <a:t>23</a:t>
                      </a:r>
                    </a:p>
                  </a:txBody>
                  <a:tcPr marL="68580" marR="68580" marT="0" marB="0" anchor="ctr">
                    <a:solidFill>
                      <a:schemeClr val="accent5">
                        <a:lumMod val="40000"/>
                        <a:lumOff val="60000"/>
                      </a:schemeClr>
                    </a:solidFill>
                  </a:tcPr>
                </a:tc>
                <a:tc>
                  <a:txBody>
                    <a:bodyPr/>
                    <a:lstStyle/>
                    <a:p>
                      <a:pPr indent="180000" algn="l">
                        <a:lnSpc>
                          <a:spcPct val="95000"/>
                        </a:lnSpc>
                        <a:spcAft>
                          <a:spcPts val="0"/>
                        </a:spcAft>
                      </a:pPr>
                      <a:r>
                        <a:rPr lang="ru-RU" sz="1200" dirty="0">
                          <a:effectLst/>
                          <a:latin typeface="Times New Roman" pitchFamily="18" charset="0"/>
                          <a:ea typeface="Times New Roman" panose="02020603050405020304" pitchFamily="18" charset="0"/>
                          <a:cs typeface="Times New Roman" pitchFamily="18" charset="0"/>
                        </a:rPr>
                        <a:t>23,5</a:t>
                      </a:r>
                    </a:p>
                  </a:txBody>
                  <a:tcPr marL="68580" marR="68580" marT="0" marB="0" anchor="ctr">
                    <a:solidFill>
                      <a:schemeClr val="accent5">
                        <a:lumMod val="40000"/>
                        <a:lumOff val="60000"/>
                      </a:schemeClr>
                    </a:solidFill>
                  </a:tcPr>
                </a:tc>
                <a:tc>
                  <a:txBody>
                    <a:bodyPr/>
                    <a:lstStyle/>
                    <a:p>
                      <a:pPr indent="180000" algn="l">
                        <a:lnSpc>
                          <a:spcPct val="95000"/>
                        </a:lnSpc>
                        <a:spcAft>
                          <a:spcPts val="0"/>
                        </a:spcAft>
                      </a:pPr>
                      <a:r>
                        <a:rPr lang="ru-RU" sz="1200" spc="-10" dirty="0">
                          <a:solidFill>
                            <a:srgbClr val="000000"/>
                          </a:solidFill>
                          <a:effectLst/>
                          <a:latin typeface="Times New Roman" pitchFamily="18" charset="0"/>
                          <a:ea typeface="Times New Roman" panose="02020603050405020304" pitchFamily="18" charset="0"/>
                          <a:cs typeface="Times New Roman" pitchFamily="18" charset="0"/>
                        </a:rPr>
                        <a:t>24</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solidFill>
                      <a:schemeClr val="accent5">
                        <a:lumMod val="40000"/>
                        <a:lumOff val="60000"/>
                      </a:schemeClr>
                    </a:solidFill>
                  </a:tcPr>
                </a:tc>
                <a:tc>
                  <a:txBody>
                    <a:bodyPr/>
                    <a:lstStyle/>
                    <a:p>
                      <a:pPr indent="180000" algn="l">
                        <a:lnSpc>
                          <a:spcPct val="95000"/>
                        </a:lnSpc>
                        <a:spcAft>
                          <a:spcPts val="0"/>
                        </a:spcAft>
                      </a:pPr>
                      <a:r>
                        <a:rPr lang="ru-RU" sz="1200" spc="-10" dirty="0">
                          <a:solidFill>
                            <a:srgbClr val="000000"/>
                          </a:solidFill>
                          <a:effectLst/>
                          <a:latin typeface="Times New Roman" pitchFamily="18" charset="0"/>
                          <a:ea typeface="Times New Roman" panose="02020603050405020304" pitchFamily="18" charset="0"/>
                          <a:cs typeface="Times New Roman" pitchFamily="18" charset="0"/>
                        </a:rPr>
                        <a:t>24,5</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solidFill>
                      <a:schemeClr val="accent5">
                        <a:lumMod val="40000"/>
                        <a:lumOff val="60000"/>
                      </a:schemeClr>
                    </a:solidFill>
                  </a:tcPr>
                </a:tc>
                <a:tc>
                  <a:txBody>
                    <a:bodyPr/>
                    <a:lstStyle/>
                    <a:p>
                      <a:pPr indent="180000" algn="l">
                        <a:lnSpc>
                          <a:spcPct val="95000"/>
                        </a:lnSpc>
                        <a:spcAft>
                          <a:spcPts val="0"/>
                        </a:spcAft>
                      </a:pPr>
                      <a:r>
                        <a:rPr lang="ru-RU" sz="1200" spc="-10" dirty="0">
                          <a:solidFill>
                            <a:srgbClr val="000000"/>
                          </a:solidFill>
                          <a:effectLst/>
                          <a:latin typeface="Times New Roman" pitchFamily="18" charset="0"/>
                          <a:ea typeface="Times New Roman" panose="02020603050405020304" pitchFamily="18" charset="0"/>
                          <a:cs typeface="Times New Roman" pitchFamily="18" charset="0"/>
                        </a:rPr>
                        <a:t>25</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2"/>
                  </a:ext>
                </a:extLst>
              </a:tr>
              <a:tr h="533008">
                <a:tc>
                  <a:txBody>
                    <a:bodyPr/>
                    <a:lstStyle/>
                    <a:p>
                      <a:r>
                        <a:rPr lang="ru-RU" sz="1100" baseline="0" dirty="0">
                          <a:latin typeface="Times New Roman" pitchFamily="18" charset="0"/>
                          <a:cs typeface="Times New Roman" pitchFamily="18" charset="0"/>
                        </a:rPr>
                        <a:t>Степень достижения целевых показателей государственной программы</a:t>
                      </a:r>
                      <a:endParaRPr lang="ru-RU" sz="1100" baseline="0" dirty="0"/>
                    </a:p>
                  </a:txBody>
                  <a:tcPr marL="6195" marR="6195" marT="6195" marB="0">
                    <a:solidFill>
                      <a:schemeClr val="accent5">
                        <a:lumMod val="40000"/>
                        <a:lumOff val="60000"/>
                      </a:schemeClr>
                    </a:solidFill>
                  </a:tcPr>
                </a:tc>
                <a:tc>
                  <a:txBody>
                    <a:bodyPr/>
                    <a:lstStyle/>
                    <a:p>
                      <a:pPr indent="180000" algn="l">
                        <a:lnSpc>
                          <a:spcPct val="107000"/>
                        </a:lnSpc>
                        <a:spcAft>
                          <a:spcPts val="0"/>
                        </a:spcAft>
                      </a:pPr>
                      <a:r>
                        <a:rPr lang="ru-RU" sz="1200" dirty="0">
                          <a:effectLst/>
                          <a:latin typeface="Times New Roman" pitchFamily="18" charset="0"/>
                          <a:ea typeface="Times New Roman" panose="02020603050405020304" pitchFamily="18" charset="0"/>
                          <a:cs typeface="Times New Roman" pitchFamily="18" charset="0"/>
                        </a:rPr>
                        <a:t>100</a:t>
                      </a:r>
                    </a:p>
                  </a:txBody>
                  <a:tcPr marL="68580" marR="68580" marT="0" marB="0" anchor="ctr">
                    <a:solidFill>
                      <a:schemeClr val="accent5">
                        <a:lumMod val="40000"/>
                        <a:lumOff val="60000"/>
                      </a:schemeClr>
                    </a:solidFill>
                  </a:tcPr>
                </a:tc>
                <a:tc>
                  <a:txBody>
                    <a:bodyPr/>
                    <a:lstStyle/>
                    <a:p>
                      <a:pPr indent="180000" algn="l">
                        <a:lnSpc>
                          <a:spcPct val="107000"/>
                        </a:lnSpc>
                        <a:spcAft>
                          <a:spcPts val="0"/>
                        </a:spcAft>
                      </a:pPr>
                      <a:r>
                        <a:rPr lang="ru-RU" sz="1200" dirty="0">
                          <a:effectLst/>
                          <a:latin typeface="Times New Roman" pitchFamily="18" charset="0"/>
                          <a:ea typeface="Times New Roman" panose="02020603050405020304" pitchFamily="18" charset="0"/>
                          <a:cs typeface="Times New Roman" pitchFamily="18" charset="0"/>
                        </a:rPr>
                        <a:t>100</a:t>
                      </a:r>
                    </a:p>
                  </a:txBody>
                  <a:tcPr marL="68580" marR="68580" marT="0" marB="0" anchor="ctr">
                    <a:solidFill>
                      <a:schemeClr val="accent5">
                        <a:lumMod val="40000"/>
                        <a:lumOff val="60000"/>
                      </a:schemeClr>
                    </a:solidFill>
                  </a:tcPr>
                </a:tc>
                <a:tc>
                  <a:txBody>
                    <a:bodyPr/>
                    <a:lstStyle/>
                    <a:p>
                      <a:pPr indent="180000" algn="l">
                        <a:lnSpc>
                          <a:spcPct val="107000"/>
                        </a:lnSpc>
                        <a:spcAft>
                          <a:spcPts val="0"/>
                        </a:spcAft>
                      </a:pPr>
                      <a:r>
                        <a:rPr lang="ru-RU" sz="1200" dirty="0">
                          <a:solidFill>
                            <a:srgbClr val="000000"/>
                          </a:solidFill>
                          <a:effectLst/>
                          <a:latin typeface="Times New Roman" pitchFamily="18" charset="0"/>
                          <a:ea typeface="Times New Roman" panose="02020603050405020304" pitchFamily="18" charset="0"/>
                          <a:cs typeface="Times New Roman" pitchFamily="18" charset="0"/>
                        </a:rPr>
                        <a:t>100</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solidFill>
                      <a:schemeClr val="accent5">
                        <a:lumMod val="40000"/>
                        <a:lumOff val="60000"/>
                      </a:schemeClr>
                    </a:solidFill>
                  </a:tcPr>
                </a:tc>
                <a:tc>
                  <a:txBody>
                    <a:bodyPr/>
                    <a:lstStyle/>
                    <a:p>
                      <a:pPr indent="180000" algn="l">
                        <a:lnSpc>
                          <a:spcPct val="107000"/>
                        </a:lnSpc>
                        <a:spcAft>
                          <a:spcPts val="0"/>
                        </a:spcAft>
                      </a:pPr>
                      <a:r>
                        <a:rPr lang="ru-RU" sz="1200" dirty="0">
                          <a:solidFill>
                            <a:srgbClr val="000000"/>
                          </a:solidFill>
                          <a:effectLst/>
                          <a:latin typeface="Times New Roman" pitchFamily="18" charset="0"/>
                          <a:ea typeface="Times New Roman" panose="02020603050405020304" pitchFamily="18" charset="0"/>
                          <a:cs typeface="Times New Roman" pitchFamily="18" charset="0"/>
                        </a:rPr>
                        <a:t>100</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solidFill>
                      <a:schemeClr val="accent5">
                        <a:lumMod val="40000"/>
                        <a:lumOff val="60000"/>
                      </a:schemeClr>
                    </a:solidFill>
                  </a:tcPr>
                </a:tc>
                <a:tc>
                  <a:txBody>
                    <a:bodyPr/>
                    <a:lstStyle/>
                    <a:p>
                      <a:pPr indent="180000" algn="l">
                        <a:lnSpc>
                          <a:spcPct val="107000"/>
                        </a:lnSpc>
                        <a:spcAft>
                          <a:spcPts val="0"/>
                        </a:spcAft>
                      </a:pPr>
                      <a:r>
                        <a:rPr lang="ru-RU" sz="1200" dirty="0">
                          <a:solidFill>
                            <a:srgbClr val="000000"/>
                          </a:solidFill>
                          <a:effectLst/>
                          <a:latin typeface="Times New Roman" pitchFamily="18" charset="0"/>
                          <a:ea typeface="Times New Roman" panose="02020603050405020304" pitchFamily="18" charset="0"/>
                          <a:cs typeface="Times New Roman" pitchFamily="18" charset="0"/>
                        </a:rPr>
                        <a:t>100</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14" name="Прямоугольник 13"/>
          <p:cNvSpPr/>
          <p:nvPr/>
        </p:nvSpPr>
        <p:spPr>
          <a:xfrm>
            <a:off x="107504" y="6381328"/>
            <a:ext cx="90364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Ответственный исполнитель ГП РА</a:t>
            </a:r>
            <a:r>
              <a:rPr lang="ru-RU" sz="1050" dirty="0">
                <a:solidFill>
                  <a:schemeClr val="tx1"/>
                </a:solidFill>
                <a:latin typeface="Times New Roman" pitchFamily="18" charset="0"/>
                <a:cs typeface="Times New Roman" pitchFamily="18" charset="0"/>
              </a:rPr>
              <a:t>:  </a:t>
            </a:r>
            <a:r>
              <a:rPr lang="ru-RU" sz="1000" i="1" dirty="0">
                <a:solidFill>
                  <a:schemeClr val="tx1"/>
                </a:solidFill>
                <a:latin typeface="Times New Roman" pitchFamily="18" charset="0"/>
                <a:cs typeface="Times New Roman" pitchFamily="18" charset="0"/>
              </a:rPr>
              <a:t>Комитет Республики Адыгея по физической культуре и спорту</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51</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3707904" y="870397"/>
            <a:ext cx="1080120" cy="406769"/>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4">
                    <a:lumMod val="75000"/>
                  </a:schemeClr>
                </a:solidFill>
                <a:latin typeface="Times New Roman" pitchFamily="18" charset="0"/>
                <a:cs typeface="Times New Roman" pitchFamily="18" charset="0"/>
              </a:rPr>
              <a:t>ЦЕЛЬ:</a:t>
            </a:r>
          </a:p>
        </p:txBody>
      </p:sp>
      <p:graphicFrame>
        <p:nvGraphicFramePr>
          <p:cNvPr id="16" name="Таблица 15"/>
          <p:cNvGraphicFramePr>
            <a:graphicFrameLocks noGrp="1"/>
          </p:cNvGraphicFramePr>
          <p:nvPr>
            <p:extLst>
              <p:ext uri="{D42A27DB-BD31-4B8C-83A1-F6EECF244321}">
                <p14:modId xmlns:p14="http://schemas.microsoft.com/office/powerpoint/2010/main" val="955591628"/>
              </p:ext>
            </p:extLst>
          </p:nvPr>
        </p:nvGraphicFramePr>
        <p:xfrm>
          <a:off x="140456" y="3284984"/>
          <a:ext cx="8712968" cy="504056"/>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6216892">
                  <a:extLst>
                    <a:ext uri="{9D8B030D-6E8A-4147-A177-3AD203B41FA5}">
                      <a16:colId xmlns:a16="http://schemas.microsoft.com/office/drawing/2014/main" val="20000"/>
                    </a:ext>
                  </a:extLst>
                </a:gridCol>
                <a:gridCol w="854822">
                  <a:extLst>
                    <a:ext uri="{9D8B030D-6E8A-4147-A177-3AD203B41FA5}">
                      <a16:colId xmlns:a16="http://schemas.microsoft.com/office/drawing/2014/main" val="1156618348"/>
                    </a:ext>
                  </a:extLst>
                </a:gridCol>
                <a:gridCol w="854822">
                  <a:extLst>
                    <a:ext uri="{9D8B030D-6E8A-4147-A177-3AD203B41FA5}">
                      <a16:colId xmlns:a16="http://schemas.microsoft.com/office/drawing/2014/main" val="20001"/>
                    </a:ext>
                  </a:extLst>
                </a:gridCol>
                <a:gridCol w="786432">
                  <a:extLst>
                    <a:ext uri="{9D8B030D-6E8A-4147-A177-3AD203B41FA5}">
                      <a16:colId xmlns:a16="http://schemas.microsoft.com/office/drawing/2014/main" val="20002"/>
                    </a:ext>
                  </a:extLst>
                </a:gridCol>
              </a:tblGrid>
              <a:tr h="30102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accent4">
                              <a:lumMod val="50000"/>
                            </a:schemeClr>
                          </a:solidFill>
                          <a:latin typeface="Times New Roman" pitchFamily="18" charset="0"/>
                          <a:cs typeface="Times New Roman" pitchFamily="18" charset="0"/>
                        </a:rPr>
                        <a:t>Объем финансирования государственной</a:t>
                      </a:r>
                      <a:r>
                        <a:rPr lang="ru-RU" sz="1200" i="1" baseline="0" dirty="0">
                          <a:solidFill>
                            <a:schemeClr val="accent4">
                              <a:lumMod val="50000"/>
                            </a:schemeClr>
                          </a:solidFill>
                          <a:latin typeface="Times New Roman" pitchFamily="18" charset="0"/>
                          <a:cs typeface="Times New Roman" pitchFamily="18" charset="0"/>
                        </a:rPr>
                        <a:t> </a:t>
                      </a:r>
                      <a:r>
                        <a:rPr lang="ru-RU" sz="1200" i="1" dirty="0">
                          <a:solidFill>
                            <a:schemeClr val="accent4">
                              <a:lumMod val="50000"/>
                            </a:schemeClr>
                          </a:solidFill>
                          <a:latin typeface="Times New Roman" pitchFamily="18" charset="0"/>
                          <a:cs typeface="Times New Roman" pitchFamily="18" charset="0"/>
                        </a:rPr>
                        <a:t>программы (тыс. руб.) </a:t>
                      </a:r>
                      <a:endParaRPr lang="ru-RU" sz="1200" b="1" i="1" dirty="0">
                        <a:ln w="1905"/>
                        <a:solidFill>
                          <a:schemeClr val="accent4">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000" b="1" i="1" dirty="0">
                        <a:solidFill>
                          <a:schemeClr val="accent4">
                            <a:lumMod val="50000"/>
                          </a:schemeClr>
                        </a:solidFill>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2024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203032">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100" b="0" i="0" u="none" strike="noStrike" dirty="0">
                          <a:solidFill>
                            <a:schemeClr val="tx1"/>
                          </a:solidFill>
                          <a:latin typeface="Times New Roman"/>
                        </a:rPr>
                        <a:t>573923,4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ru-RU" sz="1100" b="0" i="0" u="none" strike="noStrike" dirty="0">
                          <a:solidFill>
                            <a:schemeClr val="tx1"/>
                          </a:solidFill>
                          <a:latin typeface="Times New Roman"/>
                        </a:rPr>
                        <a:t>581735,6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ru-RU" sz="1100" b="0" i="0" u="none" strike="noStrike" dirty="0">
                          <a:solidFill>
                            <a:schemeClr val="tx1"/>
                          </a:solidFill>
                          <a:latin typeface="Times New Roman"/>
                        </a:rPr>
                        <a:t>690017,2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3347864" y="116632"/>
            <a:ext cx="56166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531C86C5-F55F-422A-AED0-174B28FE9510}"/>
              </a:ext>
            </a:extLst>
          </p:cNvPr>
          <p:cNvSpPr txBox="1"/>
          <p:nvPr/>
        </p:nvSpPr>
        <p:spPr>
          <a:xfrm>
            <a:off x="3707904" y="1124744"/>
            <a:ext cx="5328592" cy="830997"/>
          </a:xfrm>
          <a:prstGeom prst="rect">
            <a:avLst/>
          </a:prstGeom>
          <a:noFill/>
        </p:spPr>
        <p:txBody>
          <a:bodyPr wrap="square" rtlCol="0">
            <a:spAutoFit/>
          </a:bodyPr>
          <a:lstStyle/>
          <a:p>
            <a:r>
              <a:rPr lang="ru-RU" sz="1200" dirty="0">
                <a:latin typeface="Times New Roman" panose="02020603050405020304" pitchFamily="18" charset="0"/>
                <a:cs typeface="Times New Roman" panose="02020603050405020304" pitchFamily="18" charset="0"/>
              </a:rPr>
              <a:t>Мотивация населения Республики Адыгея к систематическим занятиям физической культурой и спортом, активизация спортивно-массовой работы </a:t>
            </a:r>
          </a:p>
          <a:p>
            <a:r>
              <a:rPr lang="ru-RU" sz="1200" dirty="0">
                <a:latin typeface="Times New Roman" panose="02020603050405020304" pitchFamily="18" charset="0"/>
                <a:cs typeface="Times New Roman" panose="02020603050405020304" pitchFamily="18" charset="0"/>
              </a:rPr>
              <a:t> на всех уровнях, а также подготовка спортивного резерва и развитие спортивной инфраструктуры.</a:t>
            </a:r>
          </a:p>
        </p:txBody>
      </p:sp>
      <p:sp>
        <p:nvSpPr>
          <p:cNvPr id="5" name="TextBox 4">
            <a:extLst>
              <a:ext uri="{FF2B5EF4-FFF2-40B4-BE49-F238E27FC236}">
                <a16:creationId xmlns:a16="http://schemas.microsoft.com/office/drawing/2014/main" id="{81CA0867-3064-437F-BA52-BD12E84F240D}"/>
              </a:ext>
            </a:extLst>
          </p:cNvPr>
          <p:cNvSpPr txBox="1"/>
          <p:nvPr/>
        </p:nvSpPr>
        <p:spPr>
          <a:xfrm>
            <a:off x="3707904" y="2060848"/>
            <a:ext cx="5343196" cy="1384995"/>
          </a:xfrm>
          <a:prstGeom prst="rect">
            <a:avLst/>
          </a:prstGeom>
          <a:noFill/>
        </p:spPr>
        <p:txBody>
          <a:bodyPr wrap="square" rtlCol="0">
            <a:spAutoFit/>
          </a:bodyPr>
          <a:lstStyle/>
          <a:p>
            <a:pPr marL="228600" indent="-228600">
              <a:buAutoNum type="arabicParenR"/>
            </a:pPr>
            <a:r>
              <a:rPr lang="ru-RU" sz="1200" dirty="0">
                <a:latin typeface="Times New Roman" panose="02020603050405020304" pitchFamily="18" charset="0"/>
                <a:cs typeface="Times New Roman" panose="02020603050405020304" pitchFamily="18" charset="0"/>
              </a:rPr>
              <a:t>создание для всех категорий и групп населения условий для занятий физической культурой и спортом, массовым спортом, в том числе повышение уровня обеспеченности населения объектами спорта;</a:t>
            </a:r>
          </a:p>
          <a:p>
            <a:pPr marL="228600" indent="-228600">
              <a:buAutoNum type="arabicParenR"/>
            </a:pPr>
            <a:r>
              <a:rPr lang="ru-RU" sz="1200" dirty="0">
                <a:latin typeface="Times New Roman" panose="02020603050405020304" pitchFamily="18" charset="0"/>
                <a:cs typeface="Times New Roman" panose="02020603050405020304" pitchFamily="18" charset="0"/>
              </a:rPr>
              <a:t>совершенствование системы подготовки спортсменов высокого класса;</a:t>
            </a:r>
          </a:p>
          <a:p>
            <a:pPr marL="228600" indent="-228600">
              <a:buAutoNum type="arabicParenR"/>
            </a:pPr>
            <a:r>
              <a:rPr lang="ru-RU" sz="1200" dirty="0">
                <a:latin typeface="Times New Roman" panose="02020603050405020304" pitchFamily="18" charset="0"/>
                <a:cs typeface="Times New Roman" panose="02020603050405020304" pitchFamily="18" charset="0"/>
              </a:rPr>
              <a:t>повышение эффективности системы государственного управления в сфере физической культуры и спорта.</a:t>
            </a:r>
          </a:p>
          <a:p>
            <a:pPr marL="228600" indent="-228600">
              <a:buAutoNum type="arabicParenR"/>
            </a:pPr>
            <a:endParaRPr lang="ru-RU" sz="1200" dirty="0">
              <a:latin typeface="Times New Roman" panose="02020603050405020304" pitchFamily="18" charset="0"/>
              <a:cs typeface="Times New Roman" panose="02020603050405020304" pitchFamily="18" charset="0"/>
            </a:endParaRPr>
          </a:p>
        </p:txBody>
      </p:sp>
      <p:pic>
        <p:nvPicPr>
          <p:cNvPr id="81922" name="Picture 2" descr="Легкая атлетика - наиболее массовый вид спорта, способствующий всестороннем..."/>
          <p:cNvPicPr>
            <a:picLocks noChangeAspect="1" noChangeArrowheads="1"/>
          </p:cNvPicPr>
          <p:nvPr/>
        </p:nvPicPr>
        <p:blipFill>
          <a:blip r:embed="rId3" cstate="print"/>
          <a:srcRect/>
          <a:stretch>
            <a:fillRect/>
          </a:stretch>
        </p:blipFill>
        <p:spPr bwMode="auto">
          <a:xfrm>
            <a:off x="0" y="0"/>
            <a:ext cx="3779912" cy="3284984"/>
          </a:xfrm>
          <a:prstGeom prst="rect">
            <a:avLst/>
          </a:prstGeom>
          <a:noFill/>
          <a:effectLst>
            <a:softEdge rad="127000"/>
          </a:effectLst>
        </p:spPr>
      </p:pic>
    </p:spTree>
    <p:extLst>
      <p:ext uri="{BB962C8B-B14F-4D97-AF65-F5344CB8AC3E}">
        <p14:creationId xmlns:p14="http://schemas.microsoft.com/office/powerpoint/2010/main" val="800411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203848" y="1196753"/>
            <a:ext cx="12961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   Задачи</a:t>
            </a:r>
            <a:r>
              <a:rPr lang="ru-RU" sz="1400" b="1" i="1" dirty="0">
                <a:solidFill>
                  <a:schemeClr val="accent4">
                    <a:lumMod val="75000"/>
                  </a:schemeClr>
                </a:solidFill>
                <a:latin typeface="Times New Roman" pitchFamily="18" charset="0"/>
                <a:cs typeface="Times New Roman" pitchFamily="18" charset="0"/>
              </a:rPr>
              <a:t>:</a:t>
            </a:r>
          </a:p>
        </p:txBody>
      </p:sp>
      <p:sp>
        <p:nvSpPr>
          <p:cNvPr id="7" name="Прямоугольник 6"/>
          <p:cNvSpPr/>
          <p:nvPr/>
        </p:nvSpPr>
        <p:spPr>
          <a:xfrm>
            <a:off x="4355976" y="692696"/>
            <a:ext cx="40324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2020-2024 годы</a:t>
            </a:r>
            <a:endParaRPr lang="ru-RU" sz="1200" b="1" i="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p:nvSpPr>
        <p:spPr>
          <a:xfrm>
            <a:off x="3995936" y="264638"/>
            <a:ext cx="475252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all" dirty="0">
                <a:solidFill>
                  <a:srgbClr val="0000FF"/>
                </a:solidFill>
                <a:latin typeface="Times New Roman" pitchFamily="18" charset="0"/>
                <a:cs typeface="Times New Roman" pitchFamily="18" charset="0"/>
              </a:rPr>
              <a:t>«ЦИФРОВОЕ РАЗВИТИЕ»</a:t>
            </a:r>
          </a:p>
        </p:txBody>
      </p:sp>
      <p:graphicFrame>
        <p:nvGraphicFramePr>
          <p:cNvPr id="13" name="Таблица 12"/>
          <p:cNvGraphicFramePr>
            <a:graphicFrameLocks noGrp="1"/>
          </p:cNvGraphicFramePr>
          <p:nvPr>
            <p:extLst>
              <p:ext uri="{D42A27DB-BD31-4B8C-83A1-F6EECF244321}">
                <p14:modId xmlns:p14="http://schemas.microsoft.com/office/powerpoint/2010/main" val="2284596424"/>
              </p:ext>
            </p:extLst>
          </p:nvPr>
        </p:nvGraphicFramePr>
        <p:xfrm>
          <a:off x="107503" y="3212976"/>
          <a:ext cx="8928992" cy="3224959"/>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433618">
                  <a:extLst>
                    <a:ext uri="{9D8B030D-6E8A-4147-A177-3AD203B41FA5}">
                      <a16:colId xmlns:a16="http://schemas.microsoft.com/office/drawing/2014/main" val="20000"/>
                    </a:ext>
                  </a:extLst>
                </a:gridCol>
                <a:gridCol w="737042">
                  <a:extLst>
                    <a:ext uri="{9D8B030D-6E8A-4147-A177-3AD203B41FA5}">
                      <a16:colId xmlns:a16="http://schemas.microsoft.com/office/drawing/2014/main" val="218374172"/>
                    </a:ext>
                  </a:extLst>
                </a:gridCol>
                <a:gridCol w="689583">
                  <a:extLst>
                    <a:ext uri="{9D8B030D-6E8A-4147-A177-3AD203B41FA5}">
                      <a16:colId xmlns:a16="http://schemas.microsoft.com/office/drawing/2014/main" val="1142019057"/>
                    </a:ext>
                  </a:extLst>
                </a:gridCol>
                <a:gridCol w="689583">
                  <a:extLst>
                    <a:ext uri="{9D8B030D-6E8A-4147-A177-3AD203B41FA5}">
                      <a16:colId xmlns:a16="http://schemas.microsoft.com/office/drawing/2014/main" val="292677193"/>
                    </a:ext>
                  </a:extLst>
                </a:gridCol>
                <a:gridCol w="689583">
                  <a:extLst>
                    <a:ext uri="{9D8B030D-6E8A-4147-A177-3AD203B41FA5}">
                      <a16:colId xmlns:a16="http://schemas.microsoft.com/office/drawing/2014/main" val="20001"/>
                    </a:ext>
                  </a:extLst>
                </a:gridCol>
                <a:gridCol w="689583">
                  <a:extLst>
                    <a:ext uri="{9D8B030D-6E8A-4147-A177-3AD203B41FA5}">
                      <a16:colId xmlns:a16="http://schemas.microsoft.com/office/drawing/2014/main" val="20002"/>
                    </a:ext>
                  </a:extLst>
                </a:gridCol>
              </a:tblGrid>
              <a:tr h="432048">
                <a:tc>
                  <a:txBody>
                    <a:bodyPr/>
                    <a:lstStyle/>
                    <a:p>
                      <a:pPr algn="ctr"/>
                      <a:r>
                        <a:rPr lang="ru-RU" sz="1200" b="1" i="1" u="none" strike="noStrike" dirty="0">
                          <a:solidFill>
                            <a:schemeClr val="accent4">
                              <a:lumMod val="50000"/>
                            </a:schemeClr>
                          </a:solidFill>
                          <a:latin typeface="Times New Roman" pitchFamily="18" charset="0"/>
                          <a:cs typeface="Times New Roman" pitchFamily="18" charset="0"/>
                        </a:rPr>
                        <a:t>Целевые показатели  </a:t>
                      </a:r>
                      <a:r>
                        <a:rPr lang="ru-RU" sz="1200" b="1" i="1" dirty="0">
                          <a:solidFill>
                            <a:schemeClr val="accent4">
                              <a:lumMod val="50000"/>
                            </a:schemeClr>
                          </a:solidFill>
                          <a:latin typeface="Times New Roman" pitchFamily="18" charset="0"/>
                          <a:cs typeface="Times New Roman" pitchFamily="18" charset="0"/>
                        </a:rPr>
                        <a:t>реализации государственной программы</a:t>
                      </a:r>
                    </a:p>
                  </a:txBody>
                  <a:tcPr anchor="ctr">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2020 год (факт)</a:t>
                      </a:r>
                    </a:p>
                    <a:p>
                      <a:pPr algn="ctr" fontAlgn="b"/>
                      <a:endParaRPr lang="ru-RU" sz="1200" b="1" i="0" u="none" strike="noStrike" dirty="0">
                        <a:solidFill>
                          <a:srgbClr val="7030A0"/>
                        </a:solidFill>
                        <a:latin typeface="Times New Roman" pitchFamily="18" charset="0"/>
                        <a:cs typeface="Times New Roman" pitchFamily="18" charset="0"/>
                      </a:endParaRP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2021год (план)</a:t>
                      </a:r>
                    </a:p>
                    <a:p>
                      <a:pPr algn="ctr" fontAlgn="b"/>
                      <a:r>
                        <a:rPr lang="ru-RU" sz="1200" b="1" i="0" u="none" strike="noStrike" dirty="0">
                          <a:solidFill>
                            <a:srgbClr val="7030A0"/>
                          </a:solidFill>
                          <a:latin typeface="Times New Roman" pitchFamily="18" charset="0"/>
                          <a:cs typeface="Times New Roman" pitchFamily="18" charset="0"/>
                        </a:rPr>
                        <a:t> </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2022 год</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ru-RU" sz="1200" u="none" strike="noStrike" dirty="0">
                          <a:solidFill>
                            <a:srgbClr val="7030A0"/>
                          </a:solidFill>
                          <a:latin typeface="Times New Roman" pitchFamily="18" charset="0"/>
                          <a:cs typeface="Times New Roman" pitchFamily="18" charset="0"/>
                        </a:rPr>
                        <a:t>2023 год</a:t>
                      </a:r>
                      <a:endParaRPr lang="ru-RU" sz="1200" b="1" i="0" u="none" strike="noStrike" dirty="0">
                        <a:solidFill>
                          <a:srgbClr val="7030A0"/>
                        </a:solidFill>
                        <a:latin typeface="Times New Roman" pitchFamily="18" charset="0"/>
                        <a:cs typeface="Times New Roman" pitchFamily="18" charset="0"/>
                      </a:endParaRP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ru-RU" sz="1200" u="none" strike="noStrike" dirty="0">
                          <a:solidFill>
                            <a:srgbClr val="7030A0"/>
                          </a:solidFill>
                          <a:latin typeface="Times New Roman" pitchFamily="18" charset="0"/>
                          <a:cs typeface="Times New Roman" pitchFamily="18" charset="0"/>
                        </a:rPr>
                        <a:t>2024 год</a:t>
                      </a:r>
                      <a:endParaRPr lang="ru-RU" sz="1200" b="1" i="0" u="none" strike="noStrike" dirty="0">
                        <a:solidFill>
                          <a:srgbClr val="7030A0"/>
                        </a:solidFill>
                        <a:latin typeface="Times New Roman" pitchFamily="18" charset="0"/>
                        <a:cs typeface="Times New Roman" pitchFamily="18" charset="0"/>
                      </a:endParaRP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4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baseline="0" dirty="0">
                          <a:solidFill>
                            <a:schemeClr val="dk1"/>
                          </a:solidFill>
                          <a:latin typeface="Times New Roman" pitchFamily="18" charset="0"/>
                          <a:ea typeface="+mn-ea"/>
                          <a:cs typeface="Times New Roman" pitchFamily="18" charset="0"/>
                        </a:rPr>
                        <a:t>1) </a:t>
                      </a:r>
                      <a:r>
                        <a:rPr lang="ru-RU" sz="1000" baseline="0" dirty="0">
                          <a:latin typeface="Times New Roman" pitchFamily="18" charset="0"/>
                          <a:cs typeface="Times New Roman" pitchFamily="18" charset="0"/>
                        </a:rPr>
                        <a:t>индекс «Цифровая Россия», место в рейтинге</a:t>
                      </a:r>
                    </a:p>
                  </a:txBody>
                  <a:tcPr marL="6195" marR="6195" marT="6195" marB="0" anchor="ctr">
                    <a:lnT w="9525" cap="flat" cmpd="sng" algn="ctr">
                      <a:solidFill>
                        <a:schemeClr val="accent4">
                          <a:lumMod val="60000"/>
                          <a:lumOff val="40000"/>
                        </a:schemeClr>
                      </a:solidFill>
                      <a:prstDash val="solid"/>
                      <a:round/>
                      <a:headEnd type="none" w="med" len="med"/>
                      <a:tailEnd type="none" w="med" len="med"/>
                    </a:lnT>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73</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71</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69</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67</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65</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tx2">
                        <a:lumMod val="40000"/>
                        <a:lumOff val="60000"/>
                      </a:schemeClr>
                    </a:solidFill>
                  </a:tcPr>
                </a:tc>
                <a:extLst>
                  <a:ext uri="{0D108BD9-81ED-4DB2-BD59-A6C34878D82A}">
                    <a16:rowId xmlns:a16="http://schemas.microsoft.com/office/drawing/2014/main" val="10001"/>
                  </a:ext>
                </a:extLst>
              </a:tr>
              <a:tr h="789519">
                <a:tc>
                  <a:txBody>
                    <a:bodyPr/>
                    <a:lstStyle/>
                    <a:p>
                      <a:r>
                        <a:rPr lang="ru-RU" sz="1000" kern="1200" dirty="0">
                          <a:solidFill>
                            <a:schemeClr val="dk1"/>
                          </a:solidFill>
                          <a:effectLst/>
                          <a:latin typeface="Times New Roman" pitchFamily="18" charset="0"/>
                          <a:ea typeface="+mn-ea"/>
                          <a:cs typeface="Times New Roman" pitchFamily="18" charset="0"/>
                        </a:rPr>
                        <a:t>2)</a:t>
                      </a:r>
                      <a:r>
                        <a:rPr lang="ru-RU" sz="1000" baseline="0" dirty="0">
                          <a:latin typeface="Times New Roman" pitchFamily="18" charset="0"/>
                          <a:cs typeface="Times New Roman" pitchFamily="18" charset="0"/>
                        </a:rPr>
                        <a:t> доля государственных служащих Республики Адыгея, участвующих в процессе оказания услуг и исполнения функций посредством использования информационных систем, сопровождаемых Министерство цифрового развития, информационных и телекоммуникационных технологий Республики Адыгея и государственным бюджетным учреждением Республики Адыгея «Центр программно-технического обеспечения», %</a:t>
                      </a:r>
                    </a:p>
                  </a:txBody>
                  <a:tcPr marL="6195" marR="6195" marT="6195" marB="0">
                    <a:solidFill>
                      <a:schemeClr val="tx2">
                        <a:lumMod val="40000"/>
                        <a:lumOff val="60000"/>
                      </a:schemeClr>
                    </a:solidFill>
                  </a:tcPr>
                </a:tc>
                <a:tc>
                  <a:txBody>
                    <a:bodyPr/>
                    <a:lstStyle/>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60</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p>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endPar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endPar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solidFill>
                      <a:schemeClr val="tx2">
                        <a:lumMod val="40000"/>
                        <a:lumOff val="60000"/>
                      </a:schemeClr>
                    </a:solidFill>
                  </a:tcPr>
                </a:tc>
                <a:tc>
                  <a:txBody>
                    <a:bodyPr/>
                    <a:lstStyle/>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endPar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p>
                      <a:pPr indent="144000" algn="l">
                        <a:lnSpc>
                          <a:spcPct val="100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2"/>
                  </a:ext>
                </a:extLst>
              </a:tr>
              <a:tr h="320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kern="1200" dirty="0">
                          <a:solidFill>
                            <a:schemeClr val="dk1"/>
                          </a:solidFill>
                          <a:effectLst/>
                          <a:latin typeface="Times New Roman" pitchFamily="18" charset="0"/>
                          <a:ea typeface="+mn-ea"/>
                          <a:cs typeface="Times New Roman" pitchFamily="18" charset="0"/>
                        </a:rPr>
                        <a:t>3) индекс производительности труда по виду экономической деятельности «Деятельность в сфере телекоммуникаций», %</a:t>
                      </a:r>
                    </a:p>
                  </a:txBody>
                  <a:tcPr marL="6195" marR="6195" marT="6195" marB="0">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103,2</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103,6</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103,8</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104,1</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104,1</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3"/>
                  </a:ext>
                </a:extLst>
              </a:tr>
              <a:tr h="370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a:solidFill>
                            <a:schemeClr val="dk1"/>
                          </a:solidFill>
                          <a:effectLst/>
                          <a:latin typeface="Times New Roman" pitchFamily="18" charset="0"/>
                          <a:ea typeface="+mn-ea"/>
                          <a:cs typeface="Times New Roman" pitchFamily="18" charset="0"/>
                        </a:rPr>
                        <a:t>4) количество высокопроизводительных рабочих мест по виду экономической деятельности «Деятельность в сфере телекоммуникаций», единиц</a:t>
                      </a: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756</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793</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833</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875</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0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919</a:t>
                      </a:r>
                      <a:endPar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4"/>
                  </a:ext>
                </a:extLst>
              </a:tr>
              <a:tr h="946149">
                <a:tc>
                  <a:txBody>
                    <a:bodyPr/>
                    <a:lstStyle/>
                    <a:p>
                      <a:r>
                        <a:rPr lang="ru-RU" sz="1000" baseline="0" dirty="0"/>
                        <a:t>5) </a:t>
                      </a:r>
                      <a:r>
                        <a:rPr lang="ru-RU" sz="1000" baseline="0" dirty="0">
                          <a:latin typeface="Times New Roman" pitchFamily="18" charset="0"/>
                          <a:cs typeface="Times New Roman" pitchFamily="18" charset="0"/>
                        </a:rPr>
                        <a:t>доля сотрудников исполнительных органов государственной власти Республики Адыгея и подведомственных им учреждений, органов местного самоуправления, участвующих в процессе оказания услуг и исполнения функций посредством использования информационных систем, сопровождаемых Министерством цифрового развития, информационных и телекоммуникационных технологий Республики Адыгея и государственным бюджетным учреждением Республики Адыгея «Центр программно-технического обеспечения», %</a:t>
                      </a:r>
                    </a:p>
                  </a:txBody>
                  <a:tcPr marL="6195" marR="6195" marT="6195" marB="0" anchor="ctr">
                    <a:solidFill>
                      <a:schemeClr val="tx2">
                        <a:lumMod val="40000"/>
                        <a:lumOff val="60000"/>
                      </a:schemeClr>
                    </a:solidFill>
                  </a:tcPr>
                </a:tc>
                <a:tc>
                  <a:txBody>
                    <a:bodyPr/>
                    <a:lstStyle/>
                    <a:p>
                      <a:pPr algn="ctr">
                        <a:lnSpc>
                          <a:spcPct val="115000"/>
                        </a:lnSpc>
                        <a:spcAft>
                          <a:spcPts val="0"/>
                        </a:spcAft>
                      </a:pPr>
                      <a:r>
                        <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65</a:t>
                      </a: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70</a:t>
                      </a: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80</a:t>
                      </a: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ru-RU" sz="12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90</a:t>
                      </a:r>
                    </a:p>
                  </a:txBody>
                  <a:tcPr marL="68580" marR="68580" marT="0" marB="0" anchor="ctr">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14" name="Прямоугольник 13"/>
          <p:cNvSpPr/>
          <p:nvPr/>
        </p:nvSpPr>
        <p:spPr>
          <a:xfrm>
            <a:off x="107504" y="6381328"/>
            <a:ext cx="90364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chemeClr val="tx1"/>
                </a:solidFill>
                <a:latin typeface="Times New Roman" pitchFamily="18" charset="0"/>
                <a:cs typeface="Times New Roman" pitchFamily="18" charset="0"/>
              </a:rPr>
              <a:t>Ответственный исполнитель ГП РА: </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52</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3419872" y="843343"/>
            <a:ext cx="864095" cy="504056"/>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4">
                    <a:lumMod val="75000"/>
                  </a:schemeClr>
                </a:solidFill>
                <a:latin typeface="Times New Roman" pitchFamily="18" charset="0"/>
                <a:cs typeface="Times New Roman" pitchFamily="18" charset="0"/>
              </a:rPr>
              <a:t>ЦЕЛЬ:</a:t>
            </a:r>
          </a:p>
        </p:txBody>
      </p:sp>
      <p:graphicFrame>
        <p:nvGraphicFramePr>
          <p:cNvPr id="16" name="Таблица 15"/>
          <p:cNvGraphicFramePr>
            <a:graphicFrameLocks noGrp="1"/>
          </p:cNvGraphicFramePr>
          <p:nvPr>
            <p:extLst>
              <p:ext uri="{D42A27DB-BD31-4B8C-83A1-F6EECF244321}">
                <p14:modId xmlns:p14="http://schemas.microsoft.com/office/powerpoint/2010/main" val="2395360636"/>
              </p:ext>
            </p:extLst>
          </p:nvPr>
        </p:nvGraphicFramePr>
        <p:xfrm>
          <a:off x="3563888" y="2348880"/>
          <a:ext cx="5328592" cy="720080"/>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2344580">
                  <a:extLst>
                    <a:ext uri="{9D8B030D-6E8A-4147-A177-3AD203B41FA5}">
                      <a16:colId xmlns:a16="http://schemas.microsoft.com/office/drawing/2014/main" val="20000"/>
                    </a:ext>
                  </a:extLst>
                </a:gridCol>
                <a:gridCol w="994671">
                  <a:extLst>
                    <a:ext uri="{9D8B030D-6E8A-4147-A177-3AD203B41FA5}">
                      <a16:colId xmlns:a16="http://schemas.microsoft.com/office/drawing/2014/main" val="1156618348"/>
                    </a:ext>
                  </a:extLst>
                </a:gridCol>
                <a:gridCol w="981229">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2127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0" dirty="0">
                          <a:solidFill>
                            <a:schemeClr val="accent4">
                              <a:lumMod val="50000"/>
                            </a:schemeClr>
                          </a:solidFill>
                          <a:latin typeface="Times New Roman" pitchFamily="18" charset="0"/>
                          <a:cs typeface="Times New Roman" pitchFamily="18" charset="0"/>
                        </a:rPr>
                        <a:t>Объем финансирования государственной</a:t>
                      </a:r>
                      <a:r>
                        <a:rPr lang="ru-RU" sz="1200" i="0" baseline="0" dirty="0">
                          <a:solidFill>
                            <a:schemeClr val="accent4">
                              <a:lumMod val="50000"/>
                            </a:schemeClr>
                          </a:solidFill>
                          <a:latin typeface="Times New Roman" pitchFamily="18" charset="0"/>
                          <a:cs typeface="Times New Roman" pitchFamily="18" charset="0"/>
                        </a:rPr>
                        <a:t> </a:t>
                      </a:r>
                      <a:r>
                        <a:rPr lang="ru-RU" sz="1200" i="0" dirty="0">
                          <a:solidFill>
                            <a:schemeClr val="accent4">
                              <a:lumMod val="50000"/>
                            </a:schemeClr>
                          </a:solidFill>
                          <a:latin typeface="Times New Roman" pitchFamily="18" charset="0"/>
                          <a:cs typeface="Times New Roman" pitchFamily="18" charset="0"/>
                        </a:rPr>
                        <a:t>программы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0" dirty="0">
                          <a:solidFill>
                            <a:schemeClr val="accent4">
                              <a:lumMod val="50000"/>
                            </a:schemeClr>
                          </a:solidFill>
                          <a:latin typeface="Times New Roman" pitchFamily="18" charset="0"/>
                          <a:cs typeface="Times New Roman" pitchFamily="18" charset="0"/>
                        </a:rPr>
                        <a:t>(тыс. руб.) </a:t>
                      </a:r>
                      <a:endParaRPr lang="ru-RU" sz="1200" b="1" i="0" dirty="0">
                        <a:ln w="1905"/>
                        <a:solidFill>
                          <a:schemeClr val="accent4">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    2022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    2023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 2024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507374">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indent="144000" algn="ctr">
                        <a:lnSpc>
                          <a:spcPct val="115000"/>
                        </a:lnSpc>
                        <a:spcAft>
                          <a:spcPts val="0"/>
                        </a:spcAft>
                      </a:pPr>
                      <a:r>
                        <a:rPr lang="ru-RU" sz="11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153934,2</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indent="144000" algn="ctr">
                        <a:lnSpc>
                          <a:spcPct val="115000"/>
                        </a:lnSpc>
                        <a:spcAft>
                          <a:spcPts val="0"/>
                        </a:spcAft>
                      </a:pPr>
                      <a:r>
                        <a:rPr lang="ru-RU" sz="11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146560,1</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indent="144000" algn="ctr">
                        <a:lnSpc>
                          <a:spcPct val="115000"/>
                        </a:lnSpc>
                        <a:spcAft>
                          <a:spcPts val="0"/>
                        </a:spcAft>
                      </a:pPr>
                      <a:r>
                        <a:rPr lang="ru-RU" sz="1100" dirty="0">
                          <a:solidFill>
                            <a:srgbClr val="000000"/>
                          </a:solidFill>
                          <a:effectLst/>
                          <a:latin typeface="Times New Roman CYR" panose="02020603050405020304" pitchFamily="18" charset="0"/>
                          <a:ea typeface="Times New Roman" panose="02020603050405020304" pitchFamily="18" charset="0"/>
                          <a:cs typeface="Times New Roman" panose="02020603050405020304" pitchFamily="18" charset="0"/>
                        </a:rPr>
                        <a:t>223109,8</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3707904" y="116632"/>
            <a:ext cx="5436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2" name="Прямоугольник 1">
            <a:extLst>
              <a:ext uri="{FF2B5EF4-FFF2-40B4-BE49-F238E27FC236}">
                <a16:creationId xmlns:a16="http://schemas.microsoft.com/office/drawing/2014/main" id="{3A3FB5D9-0AC6-46E9-A400-B440537AF6A6}"/>
              </a:ext>
            </a:extLst>
          </p:cNvPr>
          <p:cNvSpPr/>
          <p:nvPr/>
        </p:nvSpPr>
        <p:spPr>
          <a:xfrm>
            <a:off x="4067944" y="940856"/>
            <a:ext cx="5076056" cy="461665"/>
          </a:xfrm>
          <a:prstGeom prst="rect">
            <a:avLst/>
          </a:prstGeom>
        </p:spPr>
        <p:txBody>
          <a:bodyPr wrap="square">
            <a:spAutoFit/>
          </a:bodyPr>
          <a:lstStyle/>
          <a:p>
            <a:r>
              <a:rPr lang="ru-RU" sz="1200" dirty="0">
                <a:latin typeface="Times New Roman" pitchFamily="18" charset="0"/>
                <a:cs typeface="Times New Roman" pitchFamily="18" charset="0"/>
              </a:rPr>
              <a:t> ускоренное внедрение цифровых технологий в Республике Адыгея.</a:t>
            </a:r>
          </a:p>
          <a:p>
            <a:endParaRPr lang="ru-RU" sz="1200" dirty="0"/>
          </a:p>
        </p:txBody>
      </p:sp>
      <p:sp>
        <p:nvSpPr>
          <p:cNvPr id="3" name="Прямоугольник 2">
            <a:extLst>
              <a:ext uri="{FF2B5EF4-FFF2-40B4-BE49-F238E27FC236}">
                <a16:creationId xmlns:a16="http://schemas.microsoft.com/office/drawing/2014/main" id="{DB6433E0-616C-4501-B650-BBB1BF30C673}"/>
              </a:ext>
            </a:extLst>
          </p:cNvPr>
          <p:cNvSpPr/>
          <p:nvPr/>
        </p:nvSpPr>
        <p:spPr>
          <a:xfrm>
            <a:off x="3599384" y="1412777"/>
            <a:ext cx="5544616" cy="1200329"/>
          </a:xfrm>
          <a:prstGeom prst="rect">
            <a:avLst/>
          </a:prstGeom>
        </p:spPr>
        <p:txBody>
          <a:bodyPr wrap="square">
            <a:spAutoFit/>
          </a:bodyPr>
          <a:lstStyle/>
          <a:p>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t>цифровое развитие процессов государственного управления;</a:t>
            </a:r>
            <a:endParaRPr lang="ru-RU" sz="1200" dirty="0">
              <a:solidFill>
                <a:srgbClr val="000000"/>
              </a:solidFill>
              <a:latin typeface="Times New Roman CYR" panose="02020603050405020304" pitchFamily="18" charset="0"/>
              <a:ea typeface="Times New Roman" panose="02020603050405020304" pitchFamily="18" charset="0"/>
              <a:cs typeface="Times New Roman" panose="02020603050405020304" pitchFamily="18" charset="0"/>
            </a:endParaRPr>
          </a:p>
          <a:p>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t>повышение уровня развития информационного общества, улучшения доступности и качества государственных услуг, предоставляемых в электронной форме на территории Республики Адыгея</a:t>
            </a:r>
            <a:r>
              <a:rPr lang="en-US" sz="1200" dirty="0"/>
              <a:t>.</a:t>
            </a:r>
            <a:endParaRPr lang="ru-RU" sz="1200" dirty="0"/>
          </a:p>
          <a:p>
            <a:endParaRPr lang="ru-RU" sz="1200" dirty="0"/>
          </a:p>
          <a:p>
            <a:pPr algn="just">
              <a:spcAft>
                <a:spcPts val="0"/>
              </a:spcAft>
            </a:pPr>
            <a:endParaRPr lang="ru-RU" sz="1200" dirty="0">
              <a:solidFill>
                <a:srgbClr val="000000"/>
              </a:solidFill>
              <a:latin typeface="Times New Roman CYR" panose="02020603050405020304" pitchFamily="18" charset="0"/>
              <a:ea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555459CE-FC56-4ADC-B9A6-928EC036A7ED}"/>
              </a:ext>
            </a:extLst>
          </p:cNvPr>
          <p:cNvSpPr/>
          <p:nvPr/>
        </p:nvSpPr>
        <p:spPr>
          <a:xfrm>
            <a:off x="2326041" y="6427113"/>
            <a:ext cx="6534472" cy="430887"/>
          </a:xfrm>
          <a:prstGeom prst="rect">
            <a:avLst/>
          </a:prstGeom>
        </p:spPr>
        <p:txBody>
          <a:bodyPr wrap="square">
            <a:spAutoFit/>
          </a:bodyPr>
          <a:lstStyle/>
          <a:p>
            <a:r>
              <a:rPr lang="en-US" sz="1100" i="1" dirty="0">
                <a:solidFill>
                  <a:srgbClr val="000000"/>
                </a:solidFill>
                <a:latin typeface="Times New Roman CYR" panose="02020603050405020304" pitchFamily="18" charset="0"/>
                <a:ea typeface="Times New Roman" panose="02020603050405020304" pitchFamily="18" charset="0"/>
                <a:cs typeface="Times New Roman" panose="02020603050405020304" pitchFamily="18" charset="0"/>
              </a:rPr>
              <a:t>    </a:t>
            </a:r>
            <a:r>
              <a:rPr lang="ru-RU" sz="1100" i="1" dirty="0">
                <a:solidFill>
                  <a:srgbClr val="000000"/>
                </a:solidFill>
                <a:latin typeface="Times New Roman CYR" panose="02020603050405020304" pitchFamily="18" charset="0"/>
                <a:ea typeface="Times New Roman" panose="02020603050405020304" pitchFamily="18" charset="0"/>
                <a:cs typeface="Times New Roman" panose="02020603050405020304" pitchFamily="18" charset="0"/>
              </a:rPr>
              <a:t>Министерство цифрового развития, информационных и телекоммуникационных технологий</a:t>
            </a:r>
            <a:endParaRPr lang="en-US" sz="1100" i="1" dirty="0">
              <a:solidFill>
                <a:srgbClr val="000000"/>
              </a:solidFill>
              <a:latin typeface="Times New Roman CYR" panose="02020603050405020304" pitchFamily="18" charset="0"/>
              <a:ea typeface="Times New Roman" panose="02020603050405020304" pitchFamily="18" charset="0"/>
              <a:cs typeface="Times New Roman" panose="02020603050405020304" pitchFamily="18" charset="0"/>
            </a:endParaRPr>
          </a:p>
          <a:p>
            <a:r>
              <a:rPr lang="en-US" sz="1100" i="1" dirty="0">
                <a:solidFill>
                  <a:srgbClr val="000000"/>
                </a:solidFill>
                <a:latin typeface="Times New Roman CYR" panose="02020603050405020304" pitchFamily="18" charset="0"/>
                <a:ea typeface="Times New Roman" panose="02020603050405020304" pitchFamily="18" charset="0"/>
                <a:cs typeface="Times New Roman" panose="02020603050405020304" pitchFamily="18" charset="0"/>
              </a:rPr>
              <a:t>     </a:t>
            </a:r>
            <a:r>
              <a:rPr lang="ru-RU" sz="1100" i="1" dirty="0">
                <a:solidFill>
                  <a:srgbClr val="000000"/>
                </a:solidFill>
                <a:latin typeface="Times New Roman CYR" panose="02020603050405020304" pitchFamily="18" charset="0"/>
                <a:ea typeface="Times New Roman" panose="02020603050405020304" pitchFamily="18" charset="0"/>
                <a:cs typeface="Times New Roman" panose="02020603050405020304" pitchFamily="18" charset="0"/>
              </a:rPr>
              <a:t> Республики Адыгея</a:t>
            </a:r>
            <a:endParaRPr lang="ru-RU" sz="1100" i="1" dirty="0"/>
          </a:p>
        </p:txBody>
      </p:sp>
      <p:pic>
        <p:nvPicPr>
          <p:cNvPr id="82954" name="Picture 10" descr="https://blogs.sw.siemens.com/wp-content/uploads/sites/19/2019/09/Manufacturing-process-1.jpg"/>
          <p:cNvPicPr>
            <a:picLocks noChangeAspect="1" noChangeArrowheads="1"/>
          </p:cNvPicPr>
          <p:nvPr/>
        </p:nvPicPr>
        <p:blipFill>
          <a:blip r:embed="rId3" cstate="print"/>
          <a:srcRect/>
          <a:stretch>
            <a:fillRect/>
          </a:stretch>
        </p:blipFill>
        <p:spPr bwMode="auto">
          <a:xfrm>
            <a:off x="-108520" y="-99392"/>
            <a:ext cx="3816424" cy="3456384"/>
          </a:xfrm>
          <a:prstGeom prst="rect">
            <a:avLst/>
          </a:prstGeom>
          <a:noFill/>
          <a:effectLst>
            <a:softEdge rad="317500"/>
          </a:effectLst>
        </p:spPr>
      </p:pic>
    </p:spTree>
    <p:extLst>
      <p:ext uri="{BB962C8B-B14F-4D97-AF65-F5344CB8AC3E}">
        <p14:creationId xmlns:p14="http://schemas.microsoft.com/office/powerpoint/2010/main" val="3712576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3923928" y="1340768"/>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200" b="1" i="1" dirty="0">
                <a:solidFill>
                  <a:schemeClr val="accent4">
                    <a:lumMod val="75000"/>
                  </a:schemeClr>
                </a:solidFill>
                <a:latin typeface="Times New Roman" pitchFamily="18" charset="0"/>
                <a:cs typeface="Times New Roman" pitchFamily="18" charset="0"/>
              </a:rPr>
              <a:t>:</a:t>
            </a:r>
          </a:p>
        </p:txBody>
      </p:sp>
      <p:sp>
        <p:nvSpPr>
          <p:cNvPr id="7" name="Прямоугольник 6"/>
          <p:cNvSpPr/>
          <p:nvPr/>
        </p:nvSpPr>
        <p:spPr>
          <a:xfrm>
            <a:off x="4063323" y="758049"/>
            <a:ext cx="3888432" cy="345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2020-2025 годы</a:t>
            </a:r>
            <a:endParaRPr lang="ru-RU" sz="1200" b="1" i="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p:nvSpPr>
        <p:spPr>
          <a:xfrm>
            <a:off x="3815560" y="237119"/>
            <a:ext cx="4932903" cy="669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all" dirty="0">
                <a:solidFill>
                  <a:srgbClr val="00B050"/>
                </a:solidFill>
                <a:latin typeface="Times New Roman" pitchFamily="18" charset="0"/>
                <a:cs typeface="Times New Roman" pitchFamily="18" charset="0"/>
              </a:rPr>
              <a:t>«Комплексное развитие сельских территорий»</a:t>
            </a:r>
          </a:p>
        </p:txBody>
      </p:sp>
      <p:graphicFrame>
        <p:nvGraphicFramePr>
          <p:cNvPr id="13" name="Таблица 12"/>
          <p:cNvGraphicFramePr>
            <a:graphicFrameLocks noGrp="1"/>
          </p:cNvGraphicFramePr>
          <p:nvPr>
            <p:extLst>
              <p:ext uri="{D42A27DB-BD31-4B8C-83A1-F6EECF244321}">
                <p14:modId xmlns:p14="http://schemas.microsoft.com/office/powerpoint/2010/main" val="1375732109"/>
              </p:ext>
            </p:extLst>
          </p:nvPr>
        </p:nvGraphicFramePr>
        <p:xfrm>
          <a:off x="179512" y="3284984"/>
          <a:ext cx="8712966" cy="2952328"/>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286006">
                  <a:extLst>
                    <a:ext uri="{9D8B030D-6E8A-4147-A177-3AD203B41FA5}">
                      <a16:colId xmlns:a16="http://schemas.microsoft.com/office/drawing/2014/main" val="20000"/>
                    </a:ext>
                  </a:extLst>
                </a:gridCol>
                <a:gridCol w="690658">
                  <a:extLst>
                    <a:ext uri="{9D8B030D-6E8A-4147-A177-3AD203B41FA5}">
                      <a16:colId xmlns:a16="http://schemas.microsoft.com/office/drawing/2014/main" val="218374172"/>
                    </a:ext>
                  </a:extLst>
                </a:gridCol>
                <a:gridCol w="680126">
                  <a:extLst>
                    <a:ext uri="{9D8B030D-6E8A-4147-A177-3AD203B41FA5}">
                      <a16:colId xmlns:a16="http://schemas.microsoft.com/office/drawing/2014/main" val="1142019057"/>
                    </a:ext>
                  </a:extLst>
                </a:gridCol>
                <a:gridCol w="685392">
                  <a:extLst>
                    <a:ext uri="{9D8B030D-6E8A-4147-A177-3AD203B41FA5}">
                      <a16:colId xmlns:a16="http://schemas.microsoft.com/office/drawing/2014/main" val="292677193"/>
                    </a:ext>
                  </a:extLst>
                </a:gridCol>
                <a:gridCol w="685392">
                  <a:extLst>
                    <a:ext uri="{9D8B030D-6E8A-4147-A177-3AD203B41FA5}">
                      <a16:colId xmlns:a16="http://schemas.microsoft.com/office/drawing/2014/main" val="20001"/>
                    </a:ext>
                  </a:extLst>
                </a:gridCol>
                <a:gridCol w="685392">
                  <a:extLst>
                    <a:ext uri="{9D8B030D-6E8A-4147-A177-3AD203B41FA5}">
                      <a16:colId xmlns:a16="http://schemas.microsoft.com/office/drawing/2014/main" val="20002"/>
                    </a:ext>
                  </a:extLst>
                </a:gridCol>
              </a:tblGrid>
              <a:tr h="627797">
                <a:tc>
                  <a:txBody>
                    <a:bodyPr/>
                    <a:lstStyle/>
                    <a:p>
                      <a:pPr algn="ctr"/>
                      <a:r>
                        <a:rPr lang="ru-RU" sz="1200" b="1" i="1" u="none" strike="noStrike" dirty="0">
                          <a:solidFill>
                            <a:schemeClr val="accent4">
                              <a:lumMod val="50000"/>
                            </a:schemeClr>
                          </a:solidFill>
                          <a:latin typeface="Times New Roman" pitchFamily="18" charset="0"/>
                          <a:cs typeface="Times New Roman" pitchFamily="18" charset="0"/>
                        </a:rPr>
                        <a:t>Целевые показатели  </a:t>
                      </a:r>
                      <a:r>
                        <a:rPr lang="ru-RU" sz="1200" b="1" i="1" dirty="0">
                          <a:solidFill>
                            <a:schemeClr val="accent4">
                              <a:lumMod val="50000"/>
                            </a:schemeClr>
                          </a:solidFill>
                          <a:latin typeface="Times New Roman" pitchFamily="18" charset="0"/>
                          <a:cs typeface="Times New Roman" pitchFamily="18" charset="0"/>
                        </a:rPr>
                        <a:t>реализации государственной программы</a:t>
                      </a:r>
                    </a:p>
                  </a:txBody>
                  <a:tcPr anchor="ctr">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FF00"/>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2020 год (факт)</a:t>
                      </a:r>
                    </a:p>
                    <a:p>
                      <a:pPr algn="ctr" fontAlgn="b"/>
                      <a:endParaRPr lang="ru-RU" sz="1200" b="1" i="0" u="none" strike="noStrike" dirty="0">
                        <a:solidFill>
                          <a:srgbClr val="7030A0"/>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FF00"/>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2021 год (план)</a:t>
                      </a:r>
                    </a:p>
                    <a:p>
                      <a:pPr algn="ctr" fontAlgn="b"/>
                      <a:r>
                        <a:rPr lang="ru-RU" sz="1200" b="1" i="0" u="none" strike="noStrike" dirty="0">
                          <a:solidFill>
                            <a:srgbClr val="7030A0"/>
                          </a:solidFill>
                          <a:latin typeface="Times New Roman" pitchFamily="18" charset="0"/>
                          <a:cs typeface="Times New Roman" pitchFamily="18" charset="0"/>
                        </a:rPr>
                        <a:t> </a:t>
                      </a: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FF00"/>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2022 год</a:t>
                      </a: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FF00"/>
                    </a:solidFill>
                  </a:tcPr>
                </a:tc>
                <a:tc>
                  <a:txBody>
                    <a:bodyPr/>
                    <a:lstStyle/>
                    <a:p>
                      <a:pPr algn="ctr" fontAlgn="b"/>
                      <a:r>
                        <a:rPr lang="ru-RU" sz="1200" u="none" strike="noStrike" dirty="0">
                          <a:solidFill>
                            <a:srgbClr val="7030A0"/>
                          </a:solidFill>
                          <a:latin typeface="Times New Roman" pitchFamily="18" charset="0"/>
                          <a:cs typeface="Times New Roman" pitchFamily="18" charset="0"/>
                        </a:rPr>
                        <a:t>2023 год</a:t>
                      </a:r>
                      <a:endParaRPr lang="ru-RU" sz="1200" b="1" i="0" u="none" strike="noStrike" dirty="0">
                        <a:solidFill>
                          <a:srgbClr val="7030A0"/>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FF00"/>
                    </a:solidFill>
                  </a:tcPr>
                </a:tc>
                <a:tc>
                  <a:txBody>
                    <a:bodyPr/>
                    <a:lstStyle/>
                    <a:p>
                      <a:pPr algn="ctr" fontAlgn="b"/>
                      <a:r>
                        <a:rPr lang="ru-RU" sz="1200" u="none" strike="noStrike" dirty="0">
                          <a:solidFill>
                            <a:srgbClr val="7030A0"/>
                          </a:solidFill>
                          <a:latin typeface="Times New Roman" pitchFamily="18" charset="0"/>
                          <a:cs typeface="Times New Roman" pitchFamily="18" charset="0"/>
                        </a:rPr>
                        <a:t>2024 год</a:t>
                      </a:r>
                      <a:endParaRPr lang="ru-RU" sz="1200" b="1" i="0" u="none" strike="noStrike" dirty="0">
                        <a:solidFill>
                          <a:srgbClr val="7030A0"/>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757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Times New Roman" panose="02020603050405020304" pitchFamily="18" charset="0"/>
                          <a:ea typeface="+mn-ea"/>
                          <a:cs typeface="Times New Roman" panose="02020603050405020304" pitchFamily="18" charset="0"/>
                        </a:rPr>
                        <a:t>Доля сельского населения в общей численности населения Республики Адыгея, %</a:t>
                      </a:r>
                      <a:endParaRPr lang="ru-RU" sz="1400" kern="1200" baseline="0" dirty="0">
                        <a:solidFill>
                          <a:schemeClr val="dk1"/>
                        </a:solidFill>
                        <a:latin typeface="Times New Roman" pitchFamily="18" charset="0"/>
                        <a:ea typeface="+mn-ea"/>
                        <a:cs typeface="Times New Roman" pitchFamily="18" charset="0"/>
                      </a:endParaRPr>
                    </a:p>
                  </a:txBody>
                  <a:tcPr marL="6195" marR="6195" marT="6195" marB="0" anchor="ctr">
                    <a:lnT w="9525" cap="flat" cmpd="sng" algn="ctr">
                      <a:solidFill>
                        <a:schemeClr val="accent4">
                          <a:lumMod val="60000"/>
                          <a:lumOff val="40000"/>
                        </a:schemeClr>
                      </a:solidFill>
                      <a:prstDash val="solid"/>
                      <a:round/>
                      <a:headEnd type="none" w="med" len="med"/>
                      <a:tailEnd type="none" w="med" len="med"/>
                    </a:lnT>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52,9</a:t>
                      </a:r>
                      <a:endParaRPr lang="ru-RU" sz="1200" dirty="0">
                        <a:effectLst/>
                        <a:latin typeface="Arial" panose="020B0604020202020204" pitchFamily="34" charset="0"/>
                        <a:ea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3">
                        <a:lumMod val="40000"/>
                        <a:lumOff val="60000"/>
                      </a:schemeClr>
                    </a:solidFill>
                  </a:tcPr>
                </a:tc>
                <a:tc>
                  <a:txBody>
                    <a:bodyPr/>
                    <a:lstStyle/>
                    <a:p>
                      <a:pPr indent="216000" algn="ctr">
                        <a:spcAft>
                          <a:spcPts val="0"/>
                        </a:spcAft>
                      </a:pPr>
                      <a:r>
                        <a:rPr lang="ru-RU" sz="1400" dirty="0">
                          <a:effectLst/>
                          <a:latin typeface="Times New Roman" panose="02020603050405020304" pitchFamily="18" charset="0"/>
                          <a:ea typeface="Times New Roman" panose="02020603050405020304" pitchFamily="18" charset="0"/>
                        </a:rPr>
                        <a:t>52,9</a:t>
                      </a:r>
                      <a:endParaRPr lang="ru-RU" sz="1200" dirty="0">
                        <a:effectLst/>
                        <a:latin typeface="Arial" panose="020B0604020202020204" pitchFamily="34" charset="0"/>
                        <a:ea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52,9</a:t>
                      </a:r>
                      <a:endParaRPr lang="ru-RU" sz="1200" dirty="0">
                        <a:effectLst/>
                        <a:latin typeface="Arial" panose="020B0604020202020204" pitchFamily="34" charset="0"/>
                        <a:ea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52,9</a:t>
                      </a:r>
                      <a:endParaRPr lang="ru-RU" sz="1200" dirty="0">
                        <a:effectLst/>
                        <a:latin typeface="Arial" panose="020B0604020202020204" pitchFamily="34" charset="0"/>
                        <a:ea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52,9</a:t>
                      </a:r>
                      <a:endParaRPr lang="ru-RU" sz="1200" dirty="0">
                        <a:effectLst/>
                        <a:latin typeface="Arial" panose="020B0604020202020204" pitchFamily="34" charset="0"/>
                        <a:ea typeface="Times New Roman" panose="02020603050405020304" pitchFamily="18" charset="0"/>
                      </a:endParaRP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3">
                        <a:lumMod val="40000"/>
                        <a:lumOff val="60000"/>
                      </a:schemeClr>
                    </a:solidFill>
                  </a:tcPr>
                </a:tc>
                <a:extLst>
                  <a:ext uri="{0D108BD9-81ED-4DB2-BD59-A6C34878D82A}">
                    <a16:rowId xmlns:a16="http://schemas.microsoft.com/office/drawing/2014/main" val="10001"/>
                  </a:ext>
                </a:extLst>
              </a:tr>
              <a:tr h="783608">
                <a:tc>
                  <a:txBody>
                    <a:bodyPr/>
                    <a:lstStyle/>
                    <a:p>
                      <a:r>
                        <a:rPr lang="ru-RU" sz="1400" kern="1200" dirty="0">
                          <a:solidFill>
                            <a:schemeClr val="dk1"/>
                          </a:solidFill>
                          <a:effectLst/>
                          <a:latin typeface="Times New Roman" panose="02020603050405020304" pitchFamily="18" charset="0"/>
                          <a:ea typeface="+mn-ea"/>
                          <a:cs typeface="Times New Roman" panose="02020603050405020304" pitchFamily="18" charset="0"/>
                        </a:rPr>
                        <a:t>Соотношение среднемесячных располагаемых ресурсов сельского и городского домохозяйств, %</a:t>
                      </a:r>
                      <a:endParaRPr lang="ru-RU" sz="1400" kern="1200" baseline="0" dirty="0">
                        <a:solidFill>
                          <a:schemeClr val="dk1"/>
                        </a:solidFill>
                        <a:latin typeface="Times New Roman" pitchFamily="18" charset="0"/>
                        <a:ea typeface="+mn-ea"/>
                        <a:cs typeface="Times New Roman" pitchFamily="18" charset="0"/>
                      </a:endParaRPr>
                    </a:p>
                  </a:txBody>
                  <a:tcPr marL="6195" marR="6195" marT="6195"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 </a:t>
                      </a:r>
                      <a:endParaRPr lang="ru-RU" sz="1200" dirty="0">
                        <a:effectLst/>
                        <a:latin typeface="Arial" panose="020B0604020202020204" pitchFamily="34" charset="0"/>
                        <a:ea typeface="Times New Roman" panose="02020603050405020304" pitchFamily="18" charset="0"/>
                      </a:endParaRPr>
                    </a:p>
                    <a:p>
                      <a:pPr indent="216000" algn="l">
                        <a:spcAft>
                          <a:spcPts val="0"/>
                        </a:spcAft>
                      </a:pPr>
                      <a:r>
                        <a:rPr lang="ru-RU" sz="1400" dirty="0">
                          <a:effectLst/>
                          <a:latin typeface="Times New Roman" panose="02020603050405020304" pitchFamily="18" charset="0"/>
                          <a:ea typeface="Times New Roman" panose="02020603050405020304" pitchFamily="18" charset="0"/>
                        </a:rPr>
                        <a:t>88,7</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 </a:t>
                      </a:r>
                      <a:endParaRPr lang="ru-RU" sz="1200" dirty="0">
                        <a:effectLst/>
                        <a:latin typeface="Arial" panose="020B0604020202020204" pitchFamily="34" charset="0"/>
                        <a:ea typeface="Times New Roman" panose="02020603050405020304" pitchFamily="18" charset="0"/>
                      </a:endParaRPr>
                    </a:p>
                    <a:p>
                      <a:pPr indent="216000" algn="l">
                        <a:spcAft>
                          <a:spcPts val="0"/>
                        </a:spcAft>
                      </a:pPr>
                      <a:r>
                        <a:rPr lang="ru-RU" sz="1400" dirty="0">
                          <a:effectLst/>
                          <a:latin typeface="Times New Roman" panose="02020603050405020304" pitchFamily="18" charset="0"/>
                          <a:ea typeface="Times New Roman" panose="02020603050405020304" pitchFamily="18" charset="0"/>
                        </a:rPr>
                        <a:t>79,8</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 </a:t>
                      </a:r>
                      <a:endParaRPr lang="ru-RU" sz="1200" dirty="0">
                        <a:effectLst/>
                        <a:latin typeface="Arial" panose="020B0604020202020204" pitchFamily="34" charset="0"/>
                        <a:ea typeface="Times New Roman" panose="02020603050405020304" pitchFamily="18" charset="0"/>
                      </a:endParaRPr>
                    </a:p>
                    <a:p>
                      <a:pPr indent="216000" algn="l">
                        <a:spcAft>
                          <a:spcPts val="0"/>
                        </a:spcAft>
                      </a:pPr>
                      <a:r>
                        <a:rPr lang="ru-RU" sz="1400" dirty="0">
                          <a:effectLst/>
                          <a:latin typeface="Times New Roman" panose="02020603050405020304" pitchFamily="18" charset="0"/>
                          <a:ea typeface="Times New Roman" panose="02020603050405020304" pitchFamily="18" charset="0"/>
                        </a:rPr>
                        <a:t>75,3</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 </a:t>
                      </a:r>
                      <a:endParaRPr lang="ru-RU" sz="1200" dirty="0">
                        <a:effectLst/>
                        <a:latin typeface="Arial" panose="020B0604020202020204" pitchFamily="34" charset="0"/>
                        <a:ea typeface="Times New Roman" panose="02020603050405020304" pitchFamily="18" charset="0"/>
                      </a:endParaRPr>
                    </a:p>
                    <a:p>
                      <a:pPr indent="216000" algn="l">
                        <a:spcAft>
                          <a:spcPts val="0"/>
                        </a:spcAft>
                      </a:pPr>
                      <a:r>
                        <a:rPr lang="ru-RU" sz="1400" dirty="0">
                          <a:effectLst/>
                          <a:latin typeface="Times New Roman" panose="02020603050405020304" pitchFamily="18" charset="0"/>
                          <a:ea typeface="Times New Roman" panose="02020603050405020304" pitchFamily="18" charset="0"/>
                        </a:rPr>
                        <a:t>75,8</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 </a:t>
                      </a:r>
                      <a:endParaRPr lang="ru-RU" sz="1200" dirty="0">
                        <a:effectLst/>
                        <a:latin typeface="Arial" panose="020B0604020202020204" pitchFamily="34" charset="0"/>
                        <a:ea typeface="Times New Roman" panose="02020603050405020304" pitchFamily="18" charset="0"/>
                      </a:endParaRPr>
                    </a:p>
                    <a:p>
                      <a:pPr indent="216000" algn="l">
                        <a:spcAft>
                          <a:spcPts val="0"/>
                        </a:spcAft>
                      </a:pPr>
                      <a:r>
                        <a:rPr lang="ru-RU" sz="1400" dirty="0">
                          <a:effectLst/>
                          <a:latin typeface="Times New Roman" panose="02020603050405020304" pitchFamily="18" charset="0"/>
                          <a:ea typeface="Times New Roman" panose="02020603050405020304" pitchFamily="18" charset="0"/>
                        </a:rPr>
                        <a:t>88,9</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2"/>
                  </a:ext>
                </a:extLst>
              </a:tr>
              <a:tr h="7836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Times New Roman" panose="02020603050405020304" pitchFamily="18" charset="0"/>
                          <a:ea typeface="+mn-ea"/>
                          <a:cs typeface="Times New Roman" panose="02020603050405020304" pitchFamily="18" charset="0"/>
                        </a:rPr>
                        <a:t>Доля общей площади благоустроенных жилых помещений в сельских населенных пунктах, %</a:t>
                      </a:r>
                      <a:endParaRPr lang="ru-RU" sz="1400" kern="1200" baseline="0" dirty="0">
                        <a:solidFill>
                          <a:schemeClr val="dk1"/>
                        </a:solidFill>
                        <a:latin typeface="Times New Roman" pitchFamily="18" charset="0"/>
                        <a:ea typeface="+mn-ea"/>
                        <a:cs typeface="Times New Roman" pitchFamily="18" charset="0"/>
                      </a:endParaRPr>
                    </a:p>
                  </a:txBody>
                  <a:tcPr marL="6195" marR="6195" marT="6195"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69,3</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69,6</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58,1</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58,6</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indent="216000" algn="l">
                        <a:spcAft>
                          <a:spcPts val="0"/>
                        </a:spcAft>
                      </a:pPr>
                      <a:r>
                        <a:rPr lang="ru-RU" sz="1400" dirty="0">
                          <a:effectLst/>
                          <a:latin typeface="Times New Roman" panose="02020603050405020304" pitchFamily="18" charset="0"/>
                          <a:ea typeface="Times New Roman" panose="02020603050405020304" pitchFamily="18" charset="0"/>
                        </a:rPr>
                        <a:t>59,1</a:t>
                      </a:r>
                      <a:endParaRPr lang="ru-RU" sz="1200" dirty="0">
                        <a:effectLst/>
                        <a:latin typeface="Arial" panose="020B0604020202020204" pitchFamily="34" charset="0"/>
                        <a:ea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14" name="Прямоугольник 13"/>
          <p:cNvSpPr/>
          <p:nvPr/>
        </p:nvSpPr>
        <p:spPr>
          <a:xfrm>
            <a:off x="107504" y="6381328"/>
            <a:ext cx="90364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chemeClr val="tx1"/>
                </a:solidFill>
                <a:latin typeface="Times New Roman" pitchFamily="18" charset="0"/>
                <a:cs typeface="Times New Roman" pitchFamily="18" charset="0"/>
              </a:rPr>
              <a:t>         </a:t>
            </a:r>
            <a:r>
              <a:rPr lang="ru-RU" sz="1050" b="1" dirty="0">
                <a:solidFill>
                  <a:schemeClr val="tx1"/>
                </a:solidFill>
                <a:latin typeface="Times New Roman" pitchFamily="18" charset="0"/>
                <a:cs typeface="Times New Roman" pitchFamily="18" charset="0"/>
              </a:rPr>
              <a:t>Ответственный исполнитель ГП РА:   </a:t>
            </a:r>
            <a:r>
              <a:rPr lang="ru-RU" sz="1000" i="1" dirty="0">
                <a:solidFill>
                  <a:schemeClr val="tx1"/>
                </a:solidFill>
                <a:latin typeface="Times New Roman" pitchFamily="18" charset="0"/>
                <a:cs typeface="Times New Roman" pitchFamily="18" charset="0"/>
              </a:rPr>
              <a:t>Министерство сельского хозяйства Республики Адыгея  </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53</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3995936" y="974163"/>
            <a:ext cx="936104" cy="504056"/>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4">
                    <a:lumMod val="75000"/>
                  </a:schemeClr>
                </a:solidFill>
                <a:latin typeface="Times New Roman" pitchFamily="18" charset="0"/>
                <a:cs typeface="Times New Roman" pitchFamily="18" charset="0"/>
              </a:rPr>
              <a:t>ЦЕЛЬ: </a:t>
            </a:r>
          </a:p>
        </p:txBody>
      </p:sp>
      <p:graphicFrame>
        <p:nvGraphicFramePr>
          <p:cNvPr id="16" name="Таблица 15"/>
          <p:cNvGraphicFramePr>
            <a:graphicFrameLocks noGrp="1"/>
          </p:cNvGraphicFramePr>
          <p:nvPr>
            <p:extLst>
              <p:ext uri="{D42A27DB-BD31-4B8C-83A1-F6EECF244321}">
                <p14:modId xmlns:p14="http://schemas.microsoft.com/office/powerpoint/2010/main" val="3927892358"/>
              </p:ext>
            </p:extLst>
          </p:nvPr>
        </p:nvGraphicFramePr>
        <p:xfrm>
          <a:off x="755576" y="2708920"/>
          <a:ext cx="7560838" cy="457200"/>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5285247">
                  <a:extLst>
                    <a:ext uri="{9D8B030D-6E8A-4147-A177-3AD203B41FA5}">
                      <a16:colId xmlns:a16="http://schemas.microsoft.com/office/drawing/2014/main" val="20000"/>
                    </a:ext>
                  </a:extLst>
                </a:gridCol>
                <a:gridCol w="851363">
                  <a:extLst>
                    <a:ext uri="{9D8B030D-6E8A-4147-A177-3AD203B41FA5}">
                      <a16:colId xmlns:a16="http://schemas.microsoft.com/office/drawing/2014/main" val="1156618348"/>
                    </a:ext>
                  </a:extLst>
                </a:gridCol>
                <a:gridCol w="741787">
                  <a:extLst>
                    <a:ext uri="{9D8B030D-6E8A-4147-A177-3AD203B41FA5}">
                      <a16:colId xmlns:a16="http://schemas.microsoft.com/office/drawing/2014/main" val="20001"/>
                    </a:ext>
                  </a:extLst>
                </a:gridCol>
                <a:gridCol w="682441">
                  <a:extLst>
                    <a:ext uri="{9D8B030D-6E8A-4147-A177-3AD203B41FA5}">
                      <a16:colId xmlns:a16="http://schemas.microsoft.com/office/drawing/2014/main" val="20002"/>
                    </a:ext>
                  </a:extLst>
                </a:gridCol>
              </a:tblGrid>
              <a:tr h="2580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a:solidFill>
                            <a:schemeClr val="bg1"/>
                          </a:solidFill>
                          <a:latin typeface="Times New Roman" pitchFamily="18" charset="0"/>
                          <a:cs typeface="Times New Roman" pitchFamily="18" charset="0"/>
                        </a:rPr>
                        <a:t>Объем финансирования государственной</a:t>
                      </a:r>
                      <a:r>
                        <a:rPr lang="ru-RU" sz="1400" i="1" baseline="0" dirty="0">
                          <a:solidFill>
                            <a:schemeClr val="bg1"/>
                          </a:solidFill>
                          <a:latin typeface="Times New Roman" pitchFamily="18" charset="0"/>
                          <a:cs typeface="Times New Roman" pitchFamily="18" charset="0"/>
                        </a:rPr>
                        <a:t> </a:t>
                      </a:r>
                      <a:r>
                        <a:rPr lang="ru-RU" sz="1400" i="1" dirty="0">
                          <a:solidFill>
                            <a:schemeClr val="bg1"/>
                          </a:solidFill>
                          <a:latin typeface="Times New Roman" pitchFamily="18" charset="0"/>
                          <a:cs typeface="Times New Roman" pitchFamily="18" charset="0"/>
                        </a:rPr>
                        <a:t>программы (тыс. руб.) </a:t>
                      </a:r>
                      <a:endParaRPr lang="ru-RU" sz="1400" b="1" i="1" dirty="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000" b="1" i="1" dirty="0">
                        <a:solidFill>
                          <a:schemeClr val="accent4">
                            <a:lumMod val="50000"/>
                          </a:schemeClr>
                        </a:solidFill>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2022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2023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2024</a:t>
                      </a:r>
                      <a:r>
                        <a:rPr lang="ru-RU" sz="1200" b="1" i="0" u="none" strike="noStrike" baseline="0" dirty="0">
                          <a:solidFill>
                            <a:schemeClr val="bg1"/>
                          </a:solidFill>
                          <a:latin typeface="Times New Roman" pitchFamily="18" charset="0"/>
                          <a:cs typeface="Times New Roman" pitchFamily="18" charset="0"/>
                        </a:rPr>
                        <a:t> </a:t>
                      </a:r>
                      <a:r>
                        <a:rPr lang="ru-RU" sz="1200" b="1" i="0" u="none" strike="noStrike" dirty="0">
                          <a:solidFill>
                            <a:schemeClr val="bg1"/>
                          </a:solidFill>
                          <a:latin typeface="Times New Roman" pitchFamily="18" charset="0"/>
                          <a:cs typeface="Times New Roman" pitchFamily="18" charset="0"/>
                        </a:rPr>
                        <a:t>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74028">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kern="1200" dirty="0">
                          <a:solidFill>
                            <a:schemeClr val="bg1"/>
                          </a:solidFill>
                          <a:effectLst/>
                          <a:latin typeface="Times New Roman" panose="02020603050405020304" pitchFamily="18" charset="0"/>
                          <a:ea typeface="+mn-ea"/>
                          <a:cs typeface="Times New Roman" panose="02020603050405020304" pitchFamily="18" charset="0"/>
                        </a:rPr>
                        <a:t>1512571,5</a:t>
                      </a:r>
                      <a:endParaRPr lang="ru-RU" sz="12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ru-RU" sz="1200" kern="1200" dirty="0">
                          <a:solidFill>
                            <a:schemeClr val="bg1"/>
                          </a:solidFill>
                          <a:effectLst/>
                          <a:latin typeface="Times New Roman" panose="02020603050405020304" pitchFamily="18" charset="0"/>
                          <a:ea typeface="+mn-ea"/>
                          <a:cs typeface="Times New Roman" panose="02020603050405020304" pitchFamily="18" charset="0"/>
                        </a:rPr>
                        <a:t>512049,6</a:t>
                      </a:r>
                      <a:endParaRPr lang="ru-RU" sz="12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ru-RU" sz="1200" kern="1200" dirty="0">
                          <a:solidFill>
                            <a:schemeClr val="bg1"/>
                          </a:solidFill>
                          <a:effectLst/>
                          <a:latin typeface="Times New Roman" panose="02020603050405020304" pitchFamily="18" charset="0"/>
                          <a:ea typeface="+mn-ea"/>
                          <a:cs typeface="Times New Roman" panose="02020603050405020304" pitchFamily="18" charset="0"/>
                        </a:rPr>
                        <a:t>143869,9</a:t>
                      </a:r>
                      <a:endParaRPr lang="ru-RU" sz="12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3491880" y="39539"/>
            <a:ext cx="559222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4D7A627C-8D67-4D89-87F9-338C8C840992}"/>
              </a:ext>
            </a:extLst>
          </p:cNvPr>
          <p:cNvSpPr/>
          <p:nvPr/>
        </p:nvSpPr>
        <p:spPr>
          <a:xfrm>
            <a:off x="4788023" y="1068730"/>
            <a:ext cx="4321473" cy="276999"/>
          </a:xfrm>
          <a:prstGeom prst="rect">
            <a:avLst/>
          </a:prstGeom>
        </p:spPr>
        <p:txBody>
          <a:bodyPr wrap="square">
            <a:spAutoFit/>
          </a:bodyPr>
          <a:lstStyle/>
          <a:p>
            <a:r>
              <a:rPr lang="ru-RU" sz="1200" dirty="0">
                <a:latin typeface="Times New Roman" panose="02020603050405020304" pitchFamily="18" charset="0"/>
                <a:ea typeface="Times New Roman" panose="02020603050405020304" pitchFamily="18" charset="0"/>
                <a:cs typeface="Times New Roman" panose="02020603050405020304" pitchFamily="18" charset="0"/>
              </a:rPr>
              <a:t>повышение качества жизни сельского населения.</a:t>
            </a:r>
            <a:endParaRPr lang="ru-RU" sz="1200"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8BFC4A72-DE79-419E-875F-A7B429F85355}"/>
              </a:ext>
            </a:extLst>
          </p:cNvPr>
          <p:cNvSpPr/>
          <p:nvPr/>
        </p:nvSpPr>
        <p:spPr>
          <a:xfrm>
            <a:off x="4644008" y="1412776"/>
            <a:ext cx="4424884" cy="1200329"/>
          </a:xfrm>
          <a:prstGeom prst="rect">
            <a:avLst/>
          </a:prstGeom>
        </p:spPr>
        <p:txBody>
          <a:bodyPr wrap="square">
            <a:spAutoFit/>
          </a:bodyPr>
          <a:lstStyle/>
          <a:p>
            <a:pPr indent="21590">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1) улучшение качества благоустройства сельских территорий;</a:t>
            </a:r>
          </a:p>
          <a:p>
            <a:pPr indent="21590">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2) развитие инженерной инфраструктуры, обеспечение      доступности и оптимизация условий подключения    производственных объектов к инженерной инфраструктуре ;</a:t>
            </a:r>
          </a:p>
          <a:p>
            <a:r>
              <a:rPr lang="en-US" sz="1200" dirty="0">
                <a:latin typeface="Times New Roman" panose="02020603050405020304" pitchFamily="18" charset="0"/>
                <a:cs typeface="Times New Roman" panose="02020603050405020304" pitchFamily="18" charset="0"/>
              </a:rPr>
              <a:t>3) </a:t>
            </a:r>
            <a:r>
              <a:rPr lang="ru-RU" sz="1200" dirty="0">
                <a:latin typeface="Times New Roman" panose="02020603050405020304" pitchFamily="18" charset="0"/>
                <a:cs typeface="Times New Roman" panose="02020603050405020304" pitchFamily="18" charset="0"/>
              </a:rPr>
              <a:t>повышение  обеспеченности сельских территорий       </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квалифицированными специалистами.</a:t>
            </a:r>
          </a:p>
        </p:txBody>
      </p:sp>
      <p:pic>
        <p:nvPicPr>
          <p:cNvPr id="83970" name="Picture 2" descr="Оренбуржье получит дополнительные средства из&amp;nbsp;федерального бюджета..."/>
          <p:cNvPicPr>
            <a:picLocks noChangeAspect="1" noChangeArrowheads="1"/>
          </p:cNvPicPr>
          <p:nvPr/>
        </p:nvPicPr>
        <p:blipFill>
          <a:blip r:embed="rId3" cstate="print"/>
          <a:srcRect/>
          <a:stretch>
            <a:fillRect/>
          </a:stretch>
        </p:blipFill>
        <p:spPr bwMode="auto">
          <a:xfrm>
            <a:off x="0" y="0"/>
            <a:ext cx="4355976" cy="2852936"/>
          </a:xfrm>
          <a:prstGeom prst="rect">
            <a:avLst/>
          </a:prstGeom>
          <a:noFill/>
          <a:effectLst>
            <a:softEdge rad="317500"/>
          </a:effectLst>
        </p:spPr>
      </p:pic>
    </p:spTree>
    <p:extLst>
      <p:ext uri="{BB962C8B-B14F-4D97-AF65-F5344CB8AC3E}">
        <p14:creationId xmlns:p14="http://schemas.microsoft.com/office/powerpoint/2010/main" val="3425849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07504" y="1357671"/>
            <a:ext cx="8820980" cy="1240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i="1" dirty="0">
              <a:solidFill>
                <a:schemeClr val="accent4">
                  <a:lumMod val="75000"/>
                </a:schemeClr>
              </a:solidFill>
              <a:latin typeface="Times New Roman" pitchFamily="18" charset="0"/>
              <a:cs typeface="Times New Roman" pitchFamily="18" charset="0"/>
            </a:endParaRPr>
          </a:p>
        </p:txBody>
      </p:sp>
      <p:sp>
        <p:nvSpPr>
          <p:cNvPr id="7" name="Прямоугольник 6"/>
          <p:cNvSpPr/>
          <p:nvPr/>
        </p:nvSpPr>
        <p:spPr>
          <a:xfrm>
            <a:off x="1043608" y="617068"/>
            <a:ext cx="4032448" cy="345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2020-2024 годы</a:t>
            </a:r>
            <a:endParaRPr lang="ru-RU" sz="1200" b="1" i="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p:nvSpPr>
        <p:spPr>
          <a:xfrm>
            <a:off x="611560" y="196013"/>
            <a:ext cx="5256584" cy="669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cap="all" dirty="0">
                <a:solidFill>
                  <a:schemeClr val="accent4">
                    <a:lumMod val="75000"/>
                  </a:schemeClr>
                </a:solidFill>
                <a:latin typeface="Times New Roman" pitchFamily="18" charset="0"/>
                <a:cs typeface="Times New Roman" pitchFamily="18" charset="0"/>
              </a:rPr>
              <a:t>«Развитие транспортной системы»</a:t>
            </a:r>
          </a:p>
        </p:txBody>
      </p:sp>
      <p:graphicFrame>
        <p:nvGraphicFramePr>
          <p:cNvPr id="13" name="Таблица 12"/>
          <p:cNvGraphicFramePr>
            <a:graphicFrameLocks noGrp="1"/>
          </p:cNvGraphicFramePr>
          <p:nvPr>
            <p:extLst>
              <p:ext uri="{D42A27DB-BD31-4B8C-83A1-F6EECF244321}">
                <p14:modId xmlns:p14="http://schemas.microsoft.com/office/powerpoint/2010/main" val="46917135"/>
              </p:ext>
            </p:extLst>
          </p:nvPr>
        </p:nvGraphicFramePr>
        <p:xfrm>
          <a:off x="179511" y="3212978"/>
          <a:ext cx="8856983" cy="3096341"/>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373378">
                  <a:extLst>
                    <a:ext uri="{9D8B030D-6E8A-4147-A177-3AD203B41FA5}">
                      <a16:colId xmlns:a16="http://schemas.microsoft.com/office/drawing/2014/main" val="20000"/>
                    </a:ext>
                  </a:extLst>
                </a:gridCol>
                <a:gridCol w="696721">
                  <a:extLst>
                    <a:ext uri="{9D8B030D-6E8A-4147-A177-3AD203B41FA5}">
                      <a16:colId xmlns:a16="http://schemas.microsoft.com/office/drawing/2014/main" val="218374172"/>
                    </a:ext>
                  </a:extLst>
                </a:gridCol>
                <a:gridCol w="696721">
                  <a:extLst>
                    <a:ext uri="{9D8B030D-6E8A-4147-A177-3AD203B41FA5}">
                      <a16:colId xmlns:a16="http://schemas.microsoft.com/office/drawing/2014/main" val="1142019057"/>
                    </a:ext>
                  </a:extLst>
                </a:gridCol>
                <a:gridCol w="696721">
                  <a:extLst>
                    <a:ext uri="{9D8B030D-6E8A-4147-A177-3AD203B41FA5}">
                      <a16:colId xmlns:a16="http://schemas.microsoft.com/office/drawing/2014/main" val="292677193"/>
                    </a:ext>
                  </a:extLst>
                </a:gridCol>
                <a:gridCol w="696721">
                  <a:extLst>
                    <a:ext uri="{9D8B030D-6E8A-4147-A177-3AD203B41FA5}">
                      <a16:colId xmlns:a16="http://schemas.microsoft.com/office/drawing/2014/main" val="20001"/>
                    </a:ext>
                  </a:extLst>
                </a:gridCol>
                <a:gridCol w="696721">
                  <a:extLst>
                    <a:ext uri="{9D8B030D-6E8A-4147-A177-3AD203B41FA5}">
                      <a16:colId xmlns:a16="http://schemas.microsoft.com/office/drawing/2014/main" val="20002"/>
                    </a:ext>
                  </a:extLst>
                </a:gridCol>
              </a:tblGrid>
              <a:tr h="436042">
                <a:tc>
                  <a:txBody>
                    <a:bodyPr/>
                    <a:lstStyle/>
                    <a:p>
                      <a:pPr algn="ctr"/>
                      <a:r>
                        <a:rPr lang="ru-RU" sz="1400" b="1" i="0" u="none" strike="noStrike" dirty="0">
                          <a:solidFill>
                            <a:schemeClr val="bg1"/>
                          </a:solidFill>
                          <a:latin typeface="Times New Roman" pitchFamily="18" charset="0"/>
                          <a:cs typeface="Times New Roman" pitchFamily="18" charset="0"/>
                        </a:rPr>
                        <a:t>Целевые показатели  </a:t>
                      </a:r>
                      <a:r>
                        <a:rPr lang="ru-RU" sz="1400" b="1" i="0" dirty="0">
                          <a:solidFill>
                            <a:schemeClr val="bg1"/>
                          </a:solidFill>
                          <a:latin typeface="Times New Roman" pitchFamily="18" charset="0"/>
                          <a:cs typeface="Times New Roman" pitchFamily="18" charset="0"/>
                        </a:rPr>
                        <a:t>реализации государственной программы</a:t>
                      </a:r>
                    </a:p>
                  </a:txBody>
                  <a:tcPr anchor="ctr">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2020 год (факт)</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2021 год (план)</a:t>
                      </a:r>
                    </a:p>
                  </a:txBody>
                  <a:tcPr marL="6195" marR="6195" marT="6195"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2022 год</a:t>
                      </a: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u="none" strike="noStrike" dirty="0">
                          <a:solidFill>
                            <a:schemeClr val="bg1"/>
                          </a:solidFill>
                          <a:latin typeface="Times New Roman" pitchFamily="18" charset="0"/>
                          <a:cs typeface="Times New Roman" pitchFamily="18" charset="0"/>
                        </a:rPr>
                        <a:t>2023 год</a:t>
                      </a:r>
                      <a:endParaRPr lang="ru-RU" sz="1200" b="1" i="0" u="none" strike="noStrike" dirty="0">
                        <a:solidFill>
                          <a:schemeClr val="bg1"/>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u="none" strike="noStrike" dirty="0">
                          <a:solidFill>
                            <a:schemeClr val="bg1"/>
                          </a:solidFill>
                          <a:latin typeface="Times New Roman" pitchFamily="18" charset="0"/>
                          <a:cs typeface="Times New Roman" pitchFamily="18" charset="0"/>
                        </a:rPr>
                        <a:t>2024 год</a:t>
                      </a:r>
                      <a:endParaRPr lang="ru-RU" sz="1200" b="1" i="0" u="none" strike="noStrike" dirty="0">
                        <a:solidFill>
                          <a:schemeClr val="bg1"/>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662199">
                <a:tc>
                  <a:txBody>
                    <a:bodyPr/>
                    <a:lstStyle/>
                    <a:p>
                      <a:r>
                        <a:rPr lang="ru-RU" sz="1200" baseline="0" dirty="0">
                          <a:latin typeface="Times New Roman" pitchFamily="18" charset="0"/>
                          <a:cs typeface="Times New Roman" pitchFamily="18" charset="0"/>
                        </a:rPr>
                        <a:t>Объемы ввода в эксплуатацию после строительства и реконструкции автомобильных дорог республиканского или межмуниципального значения, км.</a:t>
                      </a:r>
                      <a:endParaRPr lang="ru-RU" sz="1800" baseline="0" dirty="0"/>
                    </a:p>
                  </a:txBody>
                  <a:tcPr marL="6195" marR="6195" marT="6195"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10,44108</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5355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itchFamily="18" charset="0"/>
                          <a:cs typeface="Times New Roman" pitchFamily="18" charset="0"/>
                        </a:rPr>
                        <a:t>Объемы ввода в эксплуатацию после строительства и реконструкции автомобильных дорог местного значения, км.</a:t>
                      </a:r>
                    </a:p>
                  </a:txBody>
                  <a:tcPr marL="6195" marR="6195" marT="6195"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1,5</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1,6</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1,3</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1,1</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1003451">
                <a:tc>
                  <a:txBody>
                    <a:bodyPr/>
                    <a:lstStyle/>
                    <a:p>
                      <a:r>
                        <a:rPr lang="ru-RU" sz="1200" baseline="0" dirty="0">
                          <a:latin typeface="Times New Roman" pitchFamily="18" charset="0"/>
                          <a:cs typeface="Times New Roman" pitchFamily="18" charset="0"/>
                        </a:rPr>
                        <a:t>Прирост протяженности автомобильных дорог общего пользования регионального или межмуниципального, местного значения на территории Республики Адыгея, соответствующих нормативным требованиям к транспортно-эксплуатационным показателям, в результате капитального ремонта и ремонта автомобильных дорог, км./погонных метров</a:t>
                      </a:r>
                    </a:p>
                  </a:txBody>
                  <a:tcPr marL="6195" marR="6195" marT="6195"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62,82</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82,51</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70,553</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68,039</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67,139</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459069">
                <a:tc>
                  <a:txBody>
                    <a:bodyPr/>
                    <a:lstStyle/>
                    <a:p>
                      <a:r>
                        <a:rPr lang="ru-RU" sz="1200" baseline="0" dirty="0">
                          <a:latin typeface="Times New Roman" pitchFamily="18" charset="0"/>
                          <a:cs typeface="Times New Roman" pitchFamily="18" charset="0"/>
                        </a:rPr>
                        <a:t>Количество пассажиров, перевозимых транспортом общего пользования городского и пригородного сообщения, тысяч пассажиров</a:t>
                      </a:r>
                      <a:endParaRPr lang="ru-RU" sz="1800" baseline="0" dirty="0"/>
                    </a:p>
                  </a:txBody>
                  <a:tcPr marL="6195" marR="6195" marT="6195"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10680,0</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10680,0</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10680,0</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10680,0</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10680,0</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14" name="Прямоугольник 13"/>
          <p:cNvSpPr/>
          <p:nvPr/>
        </p:nvSpPr>
        <p:spPr>
          <a:xfrm>
            <a:off x="107504" y="6381328"/>
            <a:ext cx="90364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  Ответственный исполнитель ГП РА</a:t>
            </a:r>
            <a:r>
              <a:rPr lang="ru-RU" sz="1050" dirty="0">
                <a:solidFill>
                  <a:schemeClr val="tx1"/>
                </a:solidFill>
                <a:latin typeface="Times New Roman" pitchFamily="18" charset="0"/>
                <a:cs typeface="Times New Roman" pitchFamily="18" charset="0"/>
              </a:rPr>
              <a:t>:  </a:t>
            </a:r>
            <a:r>
              <a:rPr lang="ru-RU" sz="1000" i="1" dirty="0">
                <a:solidFill>
                  <a:schemeClr val="tx1"/>
                </a:solidFill>
                <a:latin typeface="Times New Roman" pitchFamily="18" charset="0"/>
                <a:cs typeface="Times New Roman" pitchFamily="18" charset="0"/>
              </a:rPr>
              <a:t>Министерство строительства, транспорта, жилищно-коммунального и дорожного хозяйства Республики Адыгея</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54</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180528" y="836713"/>
            <a:ext cx="6048672" cy="360039"/>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4">
                    <a:lumMod val="75000"/>
                  </a:schemeClr>
                </a:solidFill>
                <a:latin typeface="Times New Roman" pitchFamily="18" charset="0"/>
                <a:cs typeface="Times New Roman" pitchFamily="18" charset="0"/>
              </a:rPr>
              <a:t>      ЦЕЛЬ:   </a:t>
            </a:r>
            <a:r>
              <a:rPr lang="ru-RU" sz="1200" dirty="0">
                <a:solidFill>
                  <a:schemeClr val="tx1"/>
                </a:solidFill>
                <a:latin typeface="Times New Roman" pitchFamily="18" charset="0"/>
                <a:cs typeface="Times New Roman" pitchFamily="18" charset="0"/>
              </a:rPr>
              <a:t>создание условий для развития транспортной системы Республики Адыгея.</a:t>
            </a:r>
          </a:p>
        </p:txBody>
      </p:sp>
      <p:graphicFrame>
        <p:nvGraphicFramePr>
          <p:cNvPr id="16" name="Таблица 15"/>
          <p:cNvGraphicFramePr>
            <a:graphicFrameLocks noGrp="1"/>
          </p:cNvGraphicFramePr>
          <p:nvPr>
            <p:extLst>
              <p:ext uri="{D42A27DB-BD31-4B8C-83A1-F6EECF244321}">
                <p14:modId xmlns:p14="http://schemas.microsoft.com/office/powerpoint/2010/main" val="968198005"/>
              </p:ext>
            </p:extLst>
          </p:nvPr>
        </p:nvGraphicFramePr>
        <p:xfrm>
          <a:off x="179513" y="2708921"/>
          <a:ext cx="7920878" cy="426720"/>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5328591">
                  <a:extLst>
                    <a:ext uri="{9D8B030D-6E8A-4147-A177-3AD203B41FA5}">
                      <a16:colId xmlns:a16="http://schemas.microsoft.com/office/drawing/2014/main" val="20000"/>
                    </a:ext>
                  </a:extLst>
                </a:gridCol>
                <a:gridCol w="936104">
                  <a:extLst>
                    <a:ext uri="{9D8B030D-6E8A-4147-A177-3AD203B41FA5}">
                      <a16:colId xmlns:a16="http://schemas.microsoft.com/office/drawing/2014/main" val="1156618348"/>
                    </a:ext>
                  </a:extLst>
                </a:gridCol>
                <a:gridCol w="864096">
                  <a:extLst>
                    <a:ext uri="{9D8B030D-6E8A-4147-A177-3AD203B41FA5}">
                      <a16:colId xmlns:a16="http://schemas.microsoft.com/office/drawing/2014/main" val="20001"/>
                    </a:ext>
                  </a:extLst>
                </a:gridCol>
                <a:gridCol w="792087">
                  <a:extLst>
                    <a:ext uri="{9D8B030D-6E8A-4147-A177-3AD203B41FA5}">
                      <a16:colId xmlns:a16="http://schemas.microsoft.com/office/drawing/2014/main" val="20002"/>
                    </a:ext>
                  </a:extLst>
                </a:gridCol>
              </a:tblGrid>
              <a:tr h="21346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accent4">
                              <a:lumMod val="50000"/>
                            </a:schemeClr>
                          </a:solidFill>
                          <a:latin typeface="Times New Roman" pitchFamily="18" charset="0"/>
                          <a:cs typeface="Times New Roman" pitchFamily="18" charset="0"/>
                        </a:rPr>
                        <a:t>Объем финансирования государственной</a:t>
                      </a:r>
                      <a:r>
                        <a:rPr lang="ru-RU" sz="1200" i="1" baseline="0" dirty="0">
                          <a:solidFill>
                            <a:schemeClr val="accent4">
                              <a:lumMod val="50000"/>
                            </a:schemeClr>
                          </a:solidFill>
                          <a:latin typeface="Times New Roman" pitchFamily="18" charset="0"/>
                          <a:cs typeface="Times New Roman" pitchFamily="18" charset="0"/>
                        </a:rPr>
                        <a:t> </a:t>
                      </a:r>
                      <a:r>
                        <a:rPr lang="ru-RU" sz="1200" i="1" dirty="0">
                          <a:solidFill>
                            <a:schemeClr val="accent4">
                              <a:lumMod val="50000"/>
                            </a:schemeClr>
                          </a:solidFill>
                          <a:latin typeface="Times New Roman" pitchFamily="18" charset="0"/>
                          <a:cs typeface="Times New Roman" pitchFamily="18" charset="0"/>
                        </a:rPr>
                        <a:t>программы (тыс. руб.) </a:t>
                      </a:r>
                      <a:endParaRPr lang="ru-RU" sz="1200" b="1" i="1" dirty="0">
                        <a:ln w="1905"/>
                        <a:solidFill>
                          <a:schemeClr val="accent4">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000" b="1" i="1" dirty="0">
                        <a:solidFill>
                          <a:schemeClr val="accent4">
                            <a:lumMod val="50000"/>
                          </a:schemeClr>
                        </a:solidFill>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ru-RU" sz="1100" b="1" i="0" u="none" strike="noStrike" dirty="0">
                          <a:solidFill>
                            <a:schemeClr val="tx1"/>
                          </a:solidFill>
                          <a:latin typeface="Times New Roman" pitchFamily="18" charset="0"/>
                          <a:cs typeface="Times New Roman" pitchFamily="18" charset="0"/>
                        </a:rPr>
                        <a:t>2022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ru-RU" sz="1100" b="1" i="0" u="none" strike="noStrike" dirty="0">
                          <a:solidFill>
                            <a:schemeClr val="tx1"/>
                          </a:solidFill>
                          <a:latin typeface="Times New Roman" pitchFamily="18" charset="0"/>
                          <a:cs typeface="Times New Roman" pitchFamily="18" charset="0"/>
                        </a:rPr>
                        <a:t>2023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ru-RU" sz="1100" b="1" i="0" u="none" strike="noStrike" dirty="0">
                          <a:solidFill>
                            <a:schemeClr val="tx1"/>
                          </a:solidFill>
                          <a:latin typeface="Times New Roman" pitchFamily="18" charset="0"/>
                          <a:cs typeface="Times New Roman" pitchFamily="18" charset="0"/>
                        </a:rPr>
                        <a:t>2024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146573">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100" b="1" i="0" u="none" strike="noStrike" dirty="0">
                          <a:solidFill>
                            <a:schemeClr val="tx1"/>
                          </a:solidFill>
                          <a:latin typeface="Times New Roman"/>
                        </a:rPr>
                        <a:t>5465759,3</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ru-RU" sz="1100" b="1" i="0" u="none" strike="noStrike" dirty="0">
                          <a:solidFill>
                            <a:schemeClr val="tx1"/>
                          </a:solidFill>
                          <a:latin typeface="Times New Roman"/>
                        </a:rPr>
                        <a:t>3367195,3</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ru-RU" sz="1100" b="1" i="0" u="none" strike="noStrike" dirty="0">
                          <a:solidFill>
                            <a:schemeClr val="tx1"/>
                          </a:solidFill>
                          <a:latin typeface="Times New Roman"/>
                        </a:rPr>
                        <a:t>3438754,9</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179513" y="61259"/>
            <a:ext cx="63367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2E27A5FE-C526-495C-A081-183DF59F1A41}"/>
              </a:ext>
            </a:extLst>
          </p:cNvPr>
          <p:cNvSpPr txBox="1"/>
          <p:nvPr/>
        </p:nvSpPr>
        <p:spPr>
          <a:xfrm>
            <a:off x="107504" y="1124744"/>
            <a:ext cx="6336704" cy="1569660"/>
          </a:xfrm>
          <a:prstGeom prst="rect">
            <a:avLst/>
          </a:prstGeom>
          <a:noFill/>
        </p:spPr>
        <p:txBody>
          <a:bodyPr wrap="square" rtlCol="0">
            <a:spAutoFit/>
          </a:bodyPr>
          <a:lstStyle/>
          <a:p>
            <a:r>
              <a:rPr lang="ru-RU" sz="1200" b="1" dirty="0">
                <a:solidFill>
                  <a:schemeClr val="accent4">
                    <a:lumMod val="50000"/>
                  </a:schemeClr>
                </a:solidFill>
                <a:latin typeface="Times New Roman" panose="02020603050405020304" pitchFamily="18" charset="0"/>
                <a:cs typeface="Times New Roman" panose="02020603050405020304" pitchFamily="18" charset="0"/>
              </a:rPr>
              <a:t>ЗАДАЧИ:   </a:t>
            </a:r>
            <a:r>
              <a:rPr lang="ru-RU" sz="1200" dirty="0">
                <a:latin typeface="Times New Roman" panose="02020603050405020304" pitchFamily="18" charset="0"/>
                <a:cs typeface="Times New Roman" panose="02020603050405020304" pitchFamily="18" charset="0"/>
              </a:rPr>
              <a:t>1) развитие дорожной системы;</a:t>
            </a:r>
          </a:p>
          <a:p>
            <a:r>
              <a:rPr lang="ru-RU" sz="1200" dirty="0">
                <a:latin typeface="Times New Roman" panose="02020603050405020304" pitchFamily="18" charset="0"/>
                <a:cs typeface="Times New Roman" panose="02020603050405020304" pitchFamily="18" charset="0"/>
              </a:rPr>
              <a:t>2) увеличение доли автомобильных дорог, соответствующих нормативным требованиям;</a:t>
            </a:r>
          </a:p>
          <a:p>
            <a:r>
              <a:rPr lang="ru-RU" sz="1200" dirty="0">
                <a:latin typeface="Times New Roman" panose="02020603050405020304" pitchFamily="18" charset="0"/>
                <a:cs typeface="Times New Roman" panose="02020603050405020304" pitchFamily="18" charset="0"/>
              </a:rPr>
              <a:t>3) снижение доли автомобильных дорог регионального значения, работающих в режиме перегрузки;</a:t>
            </a:r>
          </a:p>
          <a:p>
            <a:r>
              <a:rPr lang="ru-RU" sz="1200" dirty="0">
                <a:latin typeface="Times New Roman" panose="02020603050405020304" pitchFamily="18" charset="0"/>
                <a:cs typeface="Times New Roman" panose="02020603050405020304" pitchFamily="18" charset="0"/>
              </a:rPr>
              <a:t>4) снижение количества мест концентрации дорожно- транспортных происшествий;</a:t>
            </a:r>
          </a:p>
          <a:p>
            <a:r>
              <a:rPr lang="ru-RU" sz="1200" dirty="0">
                <a:latin typeface="Times New Roman" panose="02020603050405020304" pitchFamily="18" charset="0"/>
                <a:cs typeface="Times New Roman" panose="02020603050405020304" pitchFamily="18" charset="0"/>
              </a:rPr>
              <a:t>5) создание условий для развития и устойчивого функционирования транспортного комплекса;</a:t>
            </a:r>
          </a:p>
          <a:p>
            <a:r>
              <a:rPr lang="ru-RU" sz="1200" dirty="0">
                <a:latin typeface="Times New Roman" panose="02020603050405020304" pitchFamily="18" charset="0"/>
                <a:cs typeface="Times New Roman" panose="02020603050405020304" pitchFamily="18" charset="0"/>
              </a:rPr>
              <a:t>6) повышение качества предоставляемых услуг на транспорте.</a:t>
            </a:r>
          </a:p>
        </p:txBody>
      </p:sp>
      <p:pic>
        <p:nvPicPr>
          <p:cNvPr id="84994" name="Picture 2" descr="По итогам заседания республиканской Комиссии по безопасности дорожного движ..."/>
          <p:cNvPicPr>
            <a:picLocks noChangeAspect="1" noChangeArrowheads="1"/>
          </p:cNvPicPr>
          <p:nvPr/>
        </p:nvPicPr>
        <p:blipFill>
          <a:blip r:embed="rId3" cstate="print"/>
          <a:srcRect/>
          <a:stretch>
            <a:fillRect/>
          </a:stretch>
        </p:blipFill>
        <p:spPr bwMode="auto">
          <a:xfrm>
            <a:off x="5868144" y="-99392"/>
            <a:ext cx="3384376" cy="2880320"/>
          </a:xfrm>
          <a:prstGeom prst="rect">
            <a:avLst/>
          </a:prstGeom>
          <a:noFill/>
          <a:effectLst>
            <a:softEdge rad="317500"/>
          </a:effectLst>
        </p:spPr>
      </p:pic>
    </p:spTree>
    <p:extLst>
      <p:ext uri="{BB962C8B-B14F-4D97-AF65-F5344CB8AC3E}">
        <p14:creationId xmlns:p14="http://schemas.microsoft.com/office/powerpoint/2010/main" val="3922183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0" y="0"/>
            <a:ext cx="9144000" cy="6858000"/>
          </a:xfrm>
          <a:prstGeom prst="rect">
            <a:avLst/>
          </a:prstGeom>
          <a:solidFill>
            <a:schemeClr val="bg2"/>
          </a:solidFill>
          <a:ln>
            <a:solidFill>
              <a:schemeClr val="bg2">
                <a:lumMod val="9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755577" y="404664"/>
            <a:ext cx="7776864" cy="461665"/>
          </a:xfrm>
          <a:prstGeom prst="rect">
            <a:avLst/>
          </a:prstGeom>
        </p:spPr>
        <p:txBody>
          <a:bodyPr wrap="square">
            <a:spAutoFit/>
          </a:bodyPr>
          <a:lstStyle/>
          <a:p>
            <a:pPr algn="ctr"/>
            <a:r>
              <a:rPr lang="ru-RU" sz="1200" b="1" cap="all" dirty="0">
                <a:solidFill>
                  <a:srgbClr val="009900"/>
                </a:solidFill>
                <a:latin typeface="Times New Roman" pitchFamily="18" charset="0"/>
                <a:cs typeface="Times New Roman" pitchFamily="18" charset="0"/>
              </a:rPr>
              <a:t>«Формирование системы комплексной реабилитации</a:t>
            </a:r>
          </a:p>
          <a:p>
            <a:pPr algn="ctr"/>
            <a:r>
              <a:rPr lang="ru-RU" sz="1200" b="1" cap="all" dirty="0">
                <a:solidFill>
                  <a:srgbClr val="009900"/>
                </a:solidFill>
                <a:latin typeface="Times New Roman" pitchFamily="18" charset="0"/>
                <a:cs typeface="Times New Roman" pitchFamily="18" charset="0"/>
              </a:rPr>
              <a:t> и </a:t>
            </a:r>
            <a:r>
              <a:rPr lang="ru-RU" sz="1200" b="1" cap="all" dirty="0" err="1">
                <a:solidFill>
                  <a:srgbClr val="009900"/>
                </a:solidFill>
                <a:latin typeface="Times New Roman" pitchFamily="18" charset="0"/>
                <a:cs typeface="Times New Roman" pitchFamily="18" charset="0"/>
              </a:rPr>
              <a:t>абилитации</a:t>
            </a:r>
            <a:r>
              <a:rPr lang="ru-RU" sz="1200" b="1" cap="all" dirty="0">
                <a:solidFill>
                  <a:srgbClr val="009900"/>
                </a:solidFill>
                <a:latin typeface="Times New Roman" pitchFamily="18" charset="0"/>
                <a:cs typeface="Times New Roman" pitchFamily="18" charset="0"/>
              </a:rPr>
              <a:t> инвалидов, в том числе детей-инвалидов»</a:t>
            </a:r>
          </a:p>
        </p:txBody>
      </p:sp>
      <p:sp>
        <p:nvSpPr>
          <p:cNvPr id="3" name="Прямоугольник 2"/>
          <p:cNvSpPr/>
          <p:nvPr/>
        </p:nvSpPr>
        <p:spPr>
          <a:xfrm>
            <a:off x="1691680" y="836712"/>
            <a:ext cx="53285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a:t>
            </a:r>
            <a:r>
              <a:rPr lang="ru-RU" sz="1400" b="1" i="1" dirty="0">
                <a:solidFill>
                  <a:schemeClr val="tx2">
                    <a:lumMod val="75000"/>
                  </a:schemeClr>
                </a:solidFill>
                <a:latin typeface="Times New Roman" pitchFamily="18" charset="0"/>
                <a:cs typeface="Times New Roman" pitchFamily="18" charset="0"/>
              </a:rPr>
              <a:t>2021-2024 годы</a:t>
            </a:r>
          </a:p>
        </p:txBody>
      </p:sp>
      <p:sp>
        <p:nvSpPr>
          <p:cNvPr id="4" name="Прямоугольник 3"/>
          <p:cNvSpPr/>
          <p:nvPr/>
        </p:nvSpPr>
        <p:spPr>
          <a:xfrm>
            <a:off x="971600" y="116632"/>
            <a:ext cx="734481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Times New Roman" pitchFamily="18" charset="0"/>
              <a:cs typeface="Times New Roman"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018645491"/>
              </p:ext>
            </p:extLst>
          </p:nvPr>
        </p:nvGraphicFramePr>
        <p:xfrm>
          <a:off x="251638" y="4077073"/>
          <a:ext cx="8712968" cy="2524141"/>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544498">
                  <a:extLst>
                    <a:ext uri="{9D8B030D-6E8A-4147-A177-3AD203B41FA5}">
                      <a16:colId xmlns:a16="http://schemas.microsoft.com/office/drawing/2014/main" val="20000"/>
                    </a:ext>
                  </a:extLst>
                </a:gridCol>
                <a:gridCol w="648072">
                  <a:extLst>
                    <a:ext uri="{9D8B030D-6E8A-4147-A177-3AD203B41FA5}">
                      <a16:colId xmlns:a16="http://schemas.microsoft.com/office/drawing/2014/main" val="3953310723"/>
                    </a:ext>
                  </a:extLst>
                </a:gridCol>
                <a:gridCol w="648072">
                  <a:extLst>
                    <a:ext uri="{9D8B030D-6E8A-4147-A177-3AD203B41FA5}">
                      <a16:colId xmlns:a16="http://schemas.microsoft.com/office/drawing/2014/main" val="1788515064"/>
                    </a:ext>
                  </a:extLst>
                </a:gridCol>
                <a:gridCol w="648072">
                  <a:extLst>
                    <a:ext uri="{9D8B030D-6E8A-4147-A177-3AD203B41FA5}">
                      <a16:colId xmlns:a16="http://schemas.microsoft.com/office/drawing/2014/main" val="3466129375"/>
                    </a:ext>
                  </a:extLst>
                </a:gridCol>
                <a:gridCol w="648072">
                  <a:extLst>
                    <a:ext uri="{9D8B030D-6E8A-4147-A177-3AD203B41FA5}">
                      <a16:colId xmlns:a16="http://schemas.microsoft.com/office/drawing/2014/main" val="20003"/>
                    </a:ext>
                  </a:extLst>
                </a:gridCol>
                <a:gridCol w="576182">
                  <a:extLst>
                    <a:ext uri="{9D8B030D-6E8A-4147-A177-3AD203B41FA5}">
                      <a16:colId xmlns:a16="http://schemas.microsoft.com/office/drawing/2014/main" val="20004"/>
                    </a:ext>
                  </a:extLst>
                </a:gridCol>
              </a:tblGrid>
              <a:tr h="329581">
                <a:tc>
                  <a:txBody>
                    <a:bodyPr/>
                    <a:lstStyle/>
                    <a:p>
                      <a:pPr algn="ctr"/>
                      <a:r>
                        <a:rPr lang="ru-RU" sz="1200" b="1" i="1" u="none" strike="noStrike" dirty="0">
                          <a:solidFill>
                            <a:schemeClr val="accent4">
                              <a:lumMod val="50000"/>
                            </a:schemeClr>
                          </a:solidFill>
                          <a:latin typeface="Times New Roman" pitchFamily="18" charset="0"/>
                          <a:cs typeface="Times New Roman" pitchFamily="18" charset="0"/>
                        </a:rPr>
                        <a:t>Целевые показатели  </a:t>
                      </a:r>
                      <a:r>
                        <a:rPr lang="ru-RU" sz="1200" b="1" i="1" dirty="0">
                          <a:solidFill>
                            <a:schemeClr val="accent4">
                              <a:lumMod val="50000"/>
                            </a:schemeClr>
                          </a:solidFill>
                          <a:latin typeface="Times New Roman" pitchFamily="18" charset="0"/>
                          <a:cs typeface="Times New Roman" pitchFamily="18" charset="0"/>
                        </a:rPr>
                        <a:t>реализации государственной программы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2020 год (факт)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2021 год (план)</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2022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2023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ru-RU" sz="1000" b="1" i="0" u="none" strike="noStrike" dirty="0">
                          <a:solidFill>
                            <a:schemeClr val="accent4">
                              <a:lumMod val="50000"/>
                            </a:schemeClr>
                          </a:solidFill>
                          <a:latin typeface="Times New Roman" pitchFamily="18" charset="0"/>
                          <a:cs typeface="Times New Roman" pitchFamily="18" charset="0"/>
                        </a:rPr>
                        <a:t>2024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730233">
                <a:tc>
                  <a:txBody>
                    <a:bodyPr/>
                    <a:lstStyle/>
                    <a:p>
                      <a:pPr marL="0" lvl="0" indent="0">
                        <a:spcAft>
                          <a:spcPts val="0"/>
                        </a:spcAft>
                        <a:buFont typeface="+mj-lt"/>
                        <a:buNone/>
                      </a:pPr>
                      <a:r>
                        <a:rPr lang="ru-RU" sz="1200" b="0" i="0" kern="1200" dirty="0">
                          <a:solidFill>
                            <a:schemeClr val="dk1"/>
                          </a:solidFill>
                          <a:effectLst/>
                          <a:latin typeface="Times New Roman" pitchFamily="18" charset="0"/>
                          <a:ea typeface="+mn-ea"/>
                          <a:cs typeface="Times New Roman" pitchFamily="18" charset="0"/>
                        </a:rPr>
                        <a:t>1.</a:t>
                      </a:r>
                      <a:r>
                        <a:rPr lang="ru-RU" sz="1200" b="0" i="0" kern="1200" dirty="0">
                          <a:solidFill>
                            <a:schemeClr val="dk1"/>
                          </a:solidFill>
                          <a:latin typeface="Times New Roman" pitchFamily="18" charset="0"/>
                          <a:ea typeface="+mn-ea"/>
                          <a:cs typeface="Times New Roman" pitchFamily="18" charset="0"/>
                        </a:rPr>
                        <a:t> доля инвалидов, в отношении которых осуществлялись мероприятия по реабилитации и (или) </a:t>
                      </a:r>
                      <a:r>
                        <a:rPr lang="ru-RU" sz="1200" b="0" i="0" kern="1200" dirty="0" err="1">
                          <a:solidFill>
                            <a:schemeClr val="dk1"/>
                          </a:solidFill>
                          <a:latin typeface="Times New Roman" pitchFamily="18" charset="0"/>
                          <a:ea typeface="+mn-ea"/>
                          <a:cs typeface="Times New Roman" pitchFamily="18" charset="0"/>
                        </a:rPr>
                        <a:t>абилитации</a:t>
                      </a:r>
                      <a:r>
                        <a:rPr lang="ru-RU" sz="1200" b="0" i="0" kern="1200" dirty="0">
                          <a:solidFill>
                            <a:schemeClr val="dk1"/>
                          </a:solidFill>
                          <a:latin typeface="Times New Roman" pitchFamily="18" charset="0"/>
                          <a:ea typeface="+mn-ea"/>
                          <a:cs typeface="Times New Roman" pitchFamily="18" charset="0"/>
                        </a:rPr>
                        <a:t>, в общей численности инвалидов Республики Адыгея, имеющих такие рекомендации в индивидуальной программе реабилитации или </a:t>
                      </a:r>
                      <a:r>
                        <a:rPr lang="ru-RU" sz="1200" b="0" i="0" kern="1200" dirty="0" err="1">
                          <a:solidFill>
                            <a:schemeClr val="dk1"/>
                          </a:solidFill>
                          <a:latin typeface="Times New Roman" pitchFamily="18" charset="0"/>
                          <a:ea typeface="+mn-ea"/>
                          <a:cs typeface="Times New Roman" pitchFamily="18" charset="0"/>
                        </a:rPr>
                        <a:t>абилитации</a:t>
                      </a:r>
                      <a:r>
                        <a:rPr lang="ru-RU" sz="1200" b="0" i="0" kern="1200" dirty="0">
                          <a:solidFill>
                            <a:schemeClr val="dk1"/>
                          </a:solidFill>
                          <a:latin typeface="Times New Roman" pitchFamily="18" charset="0"/>
                          <a:ea typeface="+mn-ea"/>
                          <a:cs typeface="Times New Roman" pitchFamily="18" charset="0"/>
                        </a:rPr>
                        <a:t> (взрослые), %</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71,9</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75</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80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85</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90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730233">
                <a:tc>
                  <a:txBody>
                    <a:bodyPr/>
                    <a:lstStyle/>
                    <a:p>
                      <a:pPr>
                        <a:spcAft>
                          <a:spcPts val="0"/>
                        </a:spcAft>
                      </a:pPr>
                      <a:r>
                        <a:rPr lang="ru-RU" sz="1200" baseline="0" dirty="0">
                          <a:solidFill>
                            <a:schemeClr val="dk1"/>
                          </a:solidFill>
                          <a:effectLst/>
                          <a:latin typeface="Times New Roman" panose="02020603050405020304" pitchFamily="18" charset="0"/>
                          <a:ea typeface="Times New Roman" panose="02020603050405020304" pitchFamily="18" charset="0"/>
                        </a:rPr>
                        <a:t>2.</a:t>
                      </a:r>
                      <a:r>
                        <a:rPr lang="ru-RU" sz="1200" baseline="0" dirty="0">
                          <a:solidFill>
                            <a:srgbClr val="000000"/>
                          </a:solidFill>
                          <a:effectLst/>
                          <a:latin typeface="Times New Roman" panose="02020603050405020304" pitchFamily="18" charset="0"/>
                          <a:ea typeface="Times New Roman" panose="02020603050405020304" pitchFamily="18" charset="0"/>
                        </a:rPr>
                        <a:t> </a:t>
                      </a:r>
                      <a:r>
                        <a:rPr lang="ru-RU" sz="1200" b="0" i="0" kern="1200" dirty="0">
                          <a:solidFill>
                            <a:schemeClr val="dk1"/>
                          </a:solidFill>
                          <a:latin typeface="Times New Roman" pitchFamily="18" charset="0"/>
                          <a:ea typeface="+mn-ea"/>
                          <a:cs typeface="Times New Roman" pitchFamily="18" charset="0"/>
                        </a:rPr>
                        <a:t>доля инвалидов, в отношении которых осуществлялись мероприятия по реабилитации и (или) </a:t>
                      </a:r>
                      <a:r>
                        <a:rPr lang="ru-RU" sz="1200" b="0" i="0" kern="1200" dirty="0" err="1">
                          <a:solidFill>
                            <a:schemeClr val="dk1"/>
                          </a:solidFill>
                          <a:latin typeface="Times New Roman" pitchFamily="18" charset="0"/>
                          <a:ea typeface="+mn-ea"/>
                          <a:cs typeface="Times New Roman" pitchFamily="18" charset="0"/>
                        </a:rPr>
                        <a:t>абилитации</a:t>
                      </a:r>
                      <a:r>
                        <a:rPr lang="ru-RU" sz="1200" b="0" i="0" kern="1200" dirty="0">
                          <a:solidFill>
                            <a:schemeClr val="dk1"/>
                          </a:solidFill>
                          <a:latin typeface="Times New Roman" pitchFamily="18" charset="0"/>
                          <a:ea typeface="+mn-ea"/>
                          <a:cs typeface="Times New Roman" pitchFamily="18" charset="0"/>
                        </a:rPr>
                        <a:t>, в общей численности инвалидов Республики Адыгея, имеющих такие рекомендации в индивидуальной программе реабилитации или </a:t>
                      </a:r>
                      <a:r>
                        <a:rPr lang="ru-RU" sz="1200" b="0" i="0" kern="1200" dirty="0" err="1">
                          <a:solidFill>
                            <a:schemeClr val="dk1"/>
                          </a:solidFill>
                          <a:latin typeface="Times New Roman" pitchFamily="18" charset="0"/>
                          <a:ea typeface="+mn-ea"/>
                          <a:cs typeface="Times New Roman" pitchFamily="18" charset="0"/>
                        </a:rPr>
                        <a:t>абилитации</a:t>
                      </a:r>
                      <a:r>
                        <a:rPr lang="ru-RU" sz="1200" b="0" i="0" kern="1200" dirty="0">
                          <a:solidFill>
                            <a:schemeClr val="dk1"/>
                          </a:solidFill>
                          <a:latin typeface="Times New Roman" pitchFamily="18" charset="0"/>
                          <a:ea typeface="+mn-ea"/>
                          <a:cs typeface="Times New Roman" pitchFamily="18" charset="0"/>
                        </a:rPr>
                        <a:t> (дети), %</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73,8</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79</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84</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89</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94</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730233">
                <a:tc>
                  <a:txBody>
                    <a:bodyPr/>
                    <a:lstStyle/>
                    <a:p>
                      <a:pPr>
                        <a:spcAft>
                          <a:spcPts val="0"/>
                        </a:spcAft>
                      </a:pPr>
                      <a:r>
                        <a:rPr lang="ru-RU" sz="1200" dirty="0">
                          <a:effectLst/>
                          <a:latin typeface="Times New Roman" panose="02020603050405020304" pitchFamily="18" charset="0"/>
                          <a:ea typeface="Times New Roman" panose="02020603050405020304" pitchFamily="18" charset="0"/>
                        </a:rPr>
                        <a:t>3. </a:t>
                      </a:r>
                      <a:r>
                        <a:rPr lang="ru-RU" sz="1200" b="0" i="0" kern="1200" dirty="0">
                          <a:solidFill>
                            <a:schemeClr val="dk1"/>
                          </a:solidFill>
                          <a:latin typeface="Times New Roman" pitchFamily="18" charset="0"/>
                          <a:ea typeface="+mn-ea"/>
                          <a:cs typeface="Times New Roman" pitchFamily="18" charset="0"/>
                        </a:rPr>
                        <a:t>доля реабилитационных организаций, подлежащих включению в систему комплексной реабилитации и </a:t>
                      </a:r>
                      <a:r>
                        <a:rPr lang="ru-RU" sz="1200" b="0" i="0" kern="1200" dirty="0" err="1">
                          <a:solidFill>
                            <a:schemeClr val="dk1"/>
                          </a:solidFill>
                          <a:latin typeface="Times New Roman" pitchFamily="18" charset="0"/>
                          <a:ea typeface="+mn-ea"/>
                          <a:cs typeface="Times New Roman" pitchFamily="18" charset="0"/>
                        </a:rPr>
                        <a:t>абилитации</a:t>
                      </a:r>
                      <a:r>
                        <a:rPr lang="ru-RU" sz="1200" b="0" i="0" kern="1200" dirty="0">
                          <a:solidFill>
                            <a:schemeClr val="dk1"/>
                          </a:solidFill>
                          <a:latin typeface="Times New Roman" pitchFamily="18" charset="0"/>
                          <a:ea typeface="+mn-ea"/>
                          <a:cs typeface="Times New Roman" pitchFamily="18" charset="0"/>
                        </a:rPr>
                        <a:t> инвалидов, в том числе детей-инвалидов, Республики Адыгея, в общем числе реабилитационных организаций, расположенных на территории Республики Адыгея, %</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48</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60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84</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12" name="Прямоугольник 11"/>
          <p:cNvSpPr/>
          <p:nvPr/>
        </p:nvSpPr>
        <p:spPr>
          <a:xfrm>
            <a:off x="539552" y="6597352"/>
            <a:ext cx="8064896"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Ответственный исполнитель ГП РА:   </a:t>
            </a:r>
            <a:r>
              <a:rPr lang="ru-RU" sz="1000" i="1" dirty="0">
                <a:solidFill>
                  <a:schemeClr val="tx1"/>
                </a:solidFill>
                <a:latin typeface="Times New Roman" pitchFamily="18" charset="0"/>
                <a:cs typeface="Times New Roman" pitchFamily="18" charset="0"/>
              </a:rPr>
              <a:t>Министерство труда и социального развития Республики Адыгея</a:t>
            </a:r>
          </a:p>
        </p:txBody>
      </p:sp>
      <p:sp>
        <p:nvSpPr>
          <p:cNvPr id="14" name="Номер слайда 13"/>
          <p:cNvSpPr>
            <a:spLocks noGrp="1"/>
          </p:cNvSpPr>
          <p:nvPr>
            <p:ph type="sldNum" sz="quarter" idx="12"/>
          </p:nvPr>
        </p:nvSpPr>
        <p:spPr>
          <a:xfrm>
            <a:off x="8460432" y="6525344"/>
            <a:ext cx="514400" cy="332656"/>
          </a:xfrm>
        </p:spPr>
        <p:txBody>
          <a:bodyPr/>
          <a:lstStyle/>
          <a:p>
            <a:fld id="{562CBC98-693A-43E0-9527-6DBA59A2138E}" type="slidenum">
              <a:rPr lang="ru-RU" sz="1100" smtClean="0">
                <a:solidFill>
                  <a:schemeClr val="tx1"/>
                </a:solidFill>
                <a:latin typeface="Times New Roman" pitchFamily="18" charset="0"/>
                <a:cs typeface="Times New Roman" pitchFamily="18" charset="0"/>
              </a:rPr>
              <a:pPr/>
              <a:t>55</a:t>
            </a:fld>
            <a:endParaRPr lang="ru-RU" sz="1100" dirty="0">
              <a:solidFill>
                <a:schemeClr val="tx1"/>
              </a:solidFill>
              <a:latin typeface="Times New Roman" pitchFamily="18" charset="0"/>
              <a:cs typeface="Times New Roman" pitchFamily="18" charset="0"/>
            </a:endParaRPr>
          </a:p>
        </p:txBody>
      </p:sp>
      <p:sp>
        <p:nvSpPr>
          <p:cNvPr id="17" name="Стрелка вправо с вырезом 16"/>
          <p:cNvSpPr/>
          <p:nvPr/>
        </p:nvSpPr>
        <p:spPr>
          <a:xfrm>
            <a:off x="0" y="1052736"/>
            <a:ext cx="1043608" cy="360040"/>
          </a:xfrm>
          <a:prstGeom prst="notchedRightArrow">
            <a:avLst>
              <a:gd name="adj1" fmla="val 50000"/>
              <a:gd name="adj2" fmla="val 0"/>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2"/>
                </a:solidFill>
                <a:latin typeface="Times New Roman" pitchFamily="18" charset="0"/>
                <a:cs typeface="Times New Roman" pitchFamily="18" charset="0"/>
              </a:rPr>
              <a:t>ЦЕЛЬ:</a:t>
            </a:r>
          </a:p>
        </p:txBody>
      </p:sp>
      <p:sp>
        <p:nvSpPr>
          <p:cNvPr id="15" name="Прямоугольник 14"/>
          <p:cNvSpPr/>
          <p:nvPr/>
        </p:nvSpPr>
        <p:spPr>
          <a:xfrm>
            <a:off x="899592" y="0"/>
            <a:ext cx="741682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3119440878"/>
              </p:ext>
            </p:extLst>
          </p:nvPr>
        </p:nvGraphicFramePr>
        <p:xfrm>
          <a:off x="611560" y="3356992"/>
          <a:ext cx="7632848" cy="648072"/>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5258183">
                  <a:extLst>
                    <a:ext uri="{9D8B030D-6E8A-4147-A177-3AD203B41FA5}">
                      <a16:colId xmlns:a16="http://schemas.microsoft.com/office/drawing/2014/main" val="20000"/>
                    </a:ext>
                  </a:extLst>
                </a:gridCol>
                <a:gridCol w="791555">
                  <a:extLst>
                    <a:ext uri="{9D8B030D-6E8A-4147-A177-3AD203B41FA5}">
                      <a16:colId xmlns:a16="http://schemas.microsoft.com/office/drawing/2014/main" val="191994140"/>
                    </a:ext>
                  </a:extLst>
                </a:gridCol>
                <a:gridCol w="791555">
                  <a:extLst>
                    <a:ext uri="{9D8B030D-6E8A-4147-A177-3AD203B41FA5}">
                      <a16:colId xmlns:a16="http://schemas.microsoft.com/office/drawing/2014/main" val="20001"/>
                    </a:ext>
                  </a:extLst>
                </a:gridCol>
                <a:gridCol w="791555">
                  <a:extLst>
                    <a:ext uri="{9D8B030D-6E8A-4147-A177-3AD203B41FA5}">
                      <a16:colId xmlns:a16="http://schemas.microsoft.com/office/drawing/2014/main" val="20002"/>
                    </a:ext>
                  </a:extLst>
                </a:gridCol>
              </a:tblGrid>
              <a:tr h="37749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tx1"/>
                          </a:solidFill>
                          <a:latin typeface="Times New Roman" pitchFamily="18" charset="0"/>
                          <a:cs typeface="Times New Roman" pitchFamily="18" charset="0"/>
                        </a:rPr>
                        <a:t>Объем финансирования государственной</a:t>
                      </a:r>
                      <a:r>
                        <a:rPr lang="ru-RU" sz="1200" i="1" baseline="0" dirty="0">
                          <a:solidFill>
                            <a:schemeClr val="tx1"/>
                          </a:solidFill>
                          <a:latin typeface="Times New Roman" pitchFamily="18" charset="0"/>
                          <a:cs typeface="Times New Roman" pitchFamily="18" charset="0"/>
                        </a:rPr>
                        <a:t> </a:t>
                      </a:r>
                      <a:r>
                        <a:rPr lang="ru-RU" sz="1200" i="1" dirty="0">
                          <a:solidFill>
                            <a:schemeClr val="tx1"/>
                          </a:solidFill>
                          <a:latin typeface="Times New Roman" pitchFamily="18" charset="0"/>
                          <a:cs typeface="Times New Roman" pitchFamily="18" charset="0"/>
                        </a:rPr>
                        <a:t>программы (тыс. руб.) </a:t>
                      </a:r>
                      <a:endParaRPr lang="ru-RU" sz="12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200" u="none" strike="noStrike" dirty="0">
                          <a:solidFill>
                            <a:schemeClr val="tx1"/>
                          </a:solidFill>
                          <a:latin typeface="Times New Roman" pitchFamily="18" charset="0"/>
                          <a:cs typeface="Times New Roman" pitchFamily="18" charset="0"/>
                        </a:rPr>
                        <a:t>2023 год</a:t>
                      </a:r>
                      <a:endParaRPr lang="ru-RU" sz="1200" b="1" i="0" u="none" strike="noStrike" dirty="0">
                        <a:solidFill>
                          <a:schemeClr val="tx1"/>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200" u="none" strike="noStrike" dirty="0">
                          <a:solidFill>
                            <a:schemeClr val="tx1"/>
                          </a:solidFill>
                          <a:latin typeface="Times New Roman" pitchFamily="18" charset="0"/>
                          <a:cs typeface="Times New Roman" pitchFamily="18" charset="0"/>
                        </a:rPr>
                        <a:t>2024 год</a:t>
                      </a:r>
                      <a:endParaRPr lang="ru-RU" sz="1200" b="1" i="0" u="none" strike="noStrike" dirty="0">
                        <a:solidFill>
                          <a:schemeClr val="tx1"/>
                        </a:solidFill>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0"/>
                  </a:ext>
                </a:extLst>
              </a:tr>
              <a:tr h="270576">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b="0" i="0" u="none" strike="noStrike" dirty="0">
                          <a:solidFill>
                            <a:schemeClr val="tx1"/>
                          </a:solidFill>
                          <a:latin typeface="Times New Roman"/>
                        </a:rPr>
                        <a:t>-</a:t>
                      </a: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200" b="0" i="0" u="none" strike="noStrike" dirty="0">
                          <a:solidFill>
                            <a:schemeClr val="tx1"/>
                          </a:solidFill>
                          <a:latin typeface="Times New Roman"/>
                        </a:rPr>
                        <a:t>9392,5</a:t>
                      </a: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tc>
                  <a:txBody>
                    <a:bodyPr/>
                    <a:lstStyle/>
                    <a:p>
                      <a:pPr algn="ctr" fontAlgn="b"/>
                      <a:r>
                        <a:rPr lang="ru-RU" sz="1200" b="0" i="0" u="none" strike="noStrike" dirty="0">
                          <a:solidFill>
                            <a:schemeClr val="tx1"/>
                          </a:solidFill>
                          <a:latin typeface="Times New Roman"/>
                        </a:rPr>
                        <a:t>6751,1</a:t>
                      </a: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EF8DC"/>
                    </a:solidFill>
                  </a:tcPr>
                </a:tc>
                <a:extLst>
                  <a:ext uri="{0D108BD9-81ED-4DB2-BD59-A6C34878D82A}">
                    <a16:rowId xmlns:a16="http://schemas.microsoft.com/office/drawing/2014/main" val="10001"/>
                  </a:ext>
                </a:extLst>
              </a:tr>
            </a:tbl>
          </a:graphicData>
        </a:graphic>
      </p:graphicFrame>
      <p:sp>
        <p:nvSpPr>
          <p:cNvPr id="20" name="Прямоугольник 19"/>
          <p:cNvSpPr/>
          <p:nvPr/>
        </p:nvSpPr>
        <p:spPr>
          <a:xfrm>
            <a:off x="827584" y="1052736"/>
            <a:ext cx="8208912" cy="720080"/>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a:solidFill>
                  <a:schemeClr val="tx1"/>
                </a:solidFill>
                <a:latin typeface="Times New Roman" pitchFamily="18" charset="0"/>
                <a:cs typeface="Times New Roman" pitchFamily="18" charset="0"/>
              </a:rPr>
              <a:t>повышение уровня обеспеченности инвалидов, в том числе детей-инвалидов, реабилитационными и </a:t>
            </a:r>
            <a:r>
              <a:rPr lang="ru-RU" sz="1000" dirty="0" err="1">
                <a:solidFill>
                  <a:schemeClr val="tx1"/>
                </a:solidFill>
                <a:latin typeface="Times New Roman" pitchFamily="18" charset="0"/>
                <a:cs typeface="Times New Roman" pitchFamily="18" charset="0"/>
              </a:rPr>
              <a:t>абилитационными</a:t>
            </a:r>
            <a:r>
              <a:rPr lang="ru-RU" sz="1000" dirty="0">
                <a:solidFill>
                  <a:schemeClr val="tx1"/>
                </a:solidFill>
                <a:latin typeface="Times New Roman" pitchFamily="18" charset="0"/>
                <a:cs typeface="Times New Roman" pitchFamily="18" charset="0"/>
              </a:rPr>
              <a:t> услугами, ранней помощью, а также уровня профессионального развития и занятости, включая содействие занятости, инвалидов, в том числе детей-инвалидов, развитие сопровождаемого проживания инвалидов в Республике Адыгея.</a:t>
            </a:r>
          </a:p>
        </p:txBody>
      </p:sp>
      <p:sp>
        <p:nvSpPr>
          <p:cNvPr id="6" name="Прямоугольник 5"/>
          <p:cNvSpPr/>
          <p:nvPr/>
        </p:nvSpPr>
        <p:spPr>
          <a:xfrm>
            <a:off x="107504" y="1628800"/>
            <a:ext cx="10081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600" i="1" dirty="0">
                <a:solidFill>
                  <a:schemeClr val="tx2"/>
                </a:solidFill>
                <a:latin typeface="Times New Roman" pitchFamily="18" charset="0"/>
                <a:cs typeface="Times New Roman" pitchFamily="18" charset="0"/>
              </a:rPr>
              <a:t>:</a:t>
            </a:r>
          </a:p>
        </p:txBody>
      </p:sp>
      <p:sp>
        <p:nvSpPr>
          <p:cNvPr id="22" name="Прямоугольник 21"/>
          <p:cNvSpPr/>
          <p:nvPr/>
        </p:nvSpPr>
        <p:spPr>
          <a:xfrm>
            <a:off x="179512" y="1700808"/>
            <a:ext cx="864096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1) определение потребности инвалидов, в том числе детей-инвалидов, в реабилитационных и </a:t>
            </a:r>
            <a:r>
              <a:rPr lang="ru-RU" sz="1050" dirty="0" err="1">
                <a:solidFill>
                  <a:schemeClr val="dk1"/>
                </a:solidFill>
                <a:latin typeface="Times New Roman" pitchFamily="18" charset="0"/>
                <a:cs typeface="Times New Roman" pitchFamily="18" charset="0"/>
              </a:rPr>
              <a:t>абилитационных</a:t>
            </a:r>
            <a:r>
              <a:rPr lang="ru-RU" sz="1050" dirty="0">
                <a:solidFill>
                  <a:schemeClr val="dk1"/>
                </a:solidFill>
                <a:latin typeface="Times New Roman" pitchFamily="18" charset="0"/>
                <a:cs typeface="Times New Roman" pitchFamily="18" charset="0"/>
              </a:rPr>
              <a:t> услугах, </a:t>
            </a:r>
          </a:p>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услугах ранней  помощи   получении  услуг в рамках сопровождаемого проживания в Республике Адыгея;</a:t>
            </a:r>
            <a:endParaRPr lang="ru-RU" sz="1050" dirty="0">
              <a:latin typeface="Times New Roman" pitchFamily="18" charset="0"/>
              <a:cs typeface="Times New Roman" pitchFamily="18" charset="0"/>
            </a:endParaRPr>
          </a:p>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2) формирование условий для повышения уровня профессионального развития и занятости, включая сопровождаемое содействие</a:t>
            </a:r>
          </a:p>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занятости инвалидов, в том числе детей-инвалидов, в Республике Адыгея;</a:t>
            </a:r>
            <a:endParaRPr lang="ru-RU" sz="1050" dirty="0">
              <a:latin typeface="Times New Roman" pitchFamily="18" charset="0"/>
              <a:cs typeface="Times New Roman" pitchFamily="18" charset="0"/>
            </a:endParaRPr>
          </a:p>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3) формирование и поддержание в актуальном состоянии нормативной правовой и методической базы по </a:t>
            </a:r>
          </a:p>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организации системы  комплексной реабилитации и  </a:t>
            </a:r>
            <a:r>
              <a:rPr lang="ru-RU" sz="1050" dirty="0" err="1">
                <a:solidFill>
                  <a:schemeClr val="dk1"/>
                </a:solidFill>
                <a:latin typeface="Times New Roman" pitchFamily="18" charset="0"/>
                <a:cs typeface="Times New Roman" pitchFamily="18" charset="0"/>
              </a:rPr>
              <a:t>абилитации</a:t>
            </a:r>
            <a:r>
              <a:rPr lang="ru-RU" sz="1050" dirty="0">
                <a:solidFill>
                  <a:schemeClr val="dk1"/>
                </a:solidFill>
                <a:latin typeface="Times New Roman" pitchFamily="18" charset="0"/>
                <a:cs typeface="Times New Roman" pitchFamily="18" charset="0"/>
              </a:rPr>
              <a:t> инвалидов, в том числе детей-инвалидов, </a:t>
            </a:r>
          </a:p>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а также ранней помощи, сопровождаемого проживания инвалидов в Республике Адыгея;</a:t>
            </a:r>
            <a:endParaRPr lang="ru-RU" sz="1050" dirty="0">
              <a:latin typeface="Times New Roman" pitchFamily="18" charset="0"/>
              <a:cs typeface="Times New Roman" pitchFamily="18" charset="0"/>
            </a:endParaRPr>
          </a:p>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4) формирование условий для развития системы комплексной реабилитации и </a:t>
            </a:r>
            <a:r>
              <a:rPr lang="ru-RU" sz="1050" dirty="0" err="1">
                <a:solidFill>
                  <a:schemeClr val="dk1"/>
                </a:solidFill>
                <a:latin typeface="Times New Roman" pitchFamily="18" charset="0"/>
                <a:cs typeface="Times New Roman" pitchFamily="18" charset="0"/>
              </a:rPr>
              <a:t>абилитации</a:t>
            </a:r>
            <a:r>
              <a:rPr lang="ru-RU" sz="1050" dirty="0">
                <a:solidFill>
                  <a:schemeClr val="dk1"/>
                </a:solidFill>
                <a:latin typeface="Times New Roman" pitchFamily="18" charset="0"/>
                <a:cs typeface="Times New Roman" pitchFamily="18" charset="0"/>
              </a:rPr>
              <a:t> инвалидов, в том числе </a:t>
            </a:r>
          </a:p>
          <a:p>
            <a:pPr marL="342900" lvl="0" indent="-342900" algn="just">
              <a:tabLst>
                <a:tab pos="224790" algn="l"/>
                <a:tab pos="494665" algn="l"/>
              </a:tabLst>
            </a:pPr>
            <a:r>
              <a:rPr lang="ru-RU" sz="1050" dirty="0">
                <a:solidFill>
                  <a:schemeClr val="dk1"/>
                </a:solidFill>
                <a:latin typeface="Times New Roman" pitchFamily="18" charset="0"/>
                <a:cs typeface="Times New Roman" pitchFamily="18" charset="0"/>
              </a:rPr>
              <a:t>                            </a:t>
            </a:r>
            <a:r>
              <a:rPr lang="ru-RU" sz="1050" dirty="0" err="1">
                <a:solidFill>
                  <a:schemeClr val="dk1"/>
                </a:solidFill>
                <a:latin typeface="Times New Roman" pitchFamily="18" charset="0"/>
                <a:cs typeface="Times New Roman" pitchFamily="18" charset="0"/>
              </a:rPr>
              <a:t>детей-инвалидов,а</a:t>
            </a:r>
            <a:r>
              <a:rPr lang="ru-RU" sz="1050" dirty="0">
                <a:solidFill>
                  <a:schemeClr val="dk1"/>
                </a:solidFill>
                <a:latin typeface="Times New Roman" pitchFamily="18" charset="0"/>
                <a:cs typeface="Times New Roman" pitchFamily="18" charset="0"/>
              </a:rPr>
              <a:t> также ранней  помощи, сопровождаемого проживания инвалидов в Республике Адыгея.</a:t>
            </a:r>
            <a:endParaRPr lang="ru-RU" sz="1050" dirty="0">
              <a:latin typeface="Times New Roman" pitchFamily="18" charset="0"/>
              <a:ea typeface="Times New Roman" panose="02020603050405020304"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55EE535-72A8-4E0F-A886-40F55435ED15}" type="slidenum">
              <a:rPr lang="ru-RU" smtClean="0"/>
              <a:pPr/>
              <a:t>56</a:t>
            </a:fld>
            <a:endParaRPr lang="ru-RU" dirty="0"/>
          </a:p>
        </p:txBody>
      </p:sp>
      <p:sp>
        <p:nvSpPr>
          <p:cNvPr id="3" name="Прямоугольник 2"/>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236296" y="0"/>
            <a:ext cx="17281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продолжение</a:t>
            </a:r>
          </a:p>
        </p:txBody>
      </p:sp>
      <p:pic>
        <p:nvPicPr>
          <p:cNvPr id="22532" name="Picture 4" descr="https://molochnoe.ru/resources/images/NEWS/2019/04/10invalidnost.jpg"/>
          <p:cNvPicPr>
            <a:picLocks noChangeAspect="1" noChangeArrowheads="1"/>
          </p:cNvPicPr>
          <p:nvPr/>
        </p:nvPicPr>
        <p:blipFill>
          <a:blip r:embed="rId2" cstate="print"/>
          <a:srcRect/>
          <a:stretch>
            <a:fillRect/>
          </a:stretch>
        </p:blipFill>
        <p:spPr bwMode="auto">
          <a:xfrm>
            <a:off x="395536" y="3068960"/>
            <a:ext cx="8352928" cy="3384376"/>
          </a:xfrm>
          <a:prstGeom prst="rect">
            <a:avLst/>
          </a:prstGeom>
          <a:noFill/>
          <a:effectLst>
            <a:softEdge rad="127000"/>
          </a:effectLst>
        </p:spPr>
      </p:pic>
      <p:graphicFrame>
        <p:nvGraphicFramePr>
          <p:cNvPr id="5" name="Таблица 4"/>
          <p:cNvGraphicFramePr>
            <a:graphicFrameLocks noGrp="1"/>
          </p:cNvGraphicFramePr>
          <p:nvPr/>
        </p:nvGraphicFramePr>
        <p:xfrm>
          <a:off x="395535" y="404665"/>
          <a:ext cx="8352930" cy="3976322"/>
        </p:xfrm>
        <a:graphic>
          <a:graphicData uri="http://schemas.openxmlformats.org/drawingml/2006/table">
            <a:tbl>
              <a:tblPr>
                <a:effectLst>
                  <a:outerShdw blurRad="50800" dist="38100" algn="l" rotWithShape="0">
                    <a:prstClr val="black">
                      <a:alpha val="40000"/>
                    </a:prstClr>
                  </a:outerShdw>
                </a:effectLst>
              </a:tblPr>
              <a:tblGrid>
                <a:gridCol w="4335485">
                  <a:extLst>
                    <a:ext uri="{9D8B030D-6E8A-4147-A177-3AD203B41FA5}">
                      <a16:colId xmlns:a16="http://schemas.microsoft.com/office/drawing/2014/main" val="20000"/>
                    </a:ext>
                  </a:extLst>
                </a:gridCol>
                <a:gridCol w="803489">
                  <a:extLst>
                    <a:ext uri="{9D8B030D-6E8A-4147-A177-3AD203B41FA5}">
                      <a16:colId xmlns:a16="http://schemas.microsoft.com/office/drawing/2014/main" val="20001"/>
                    </a:ext>
                  </a:extLst>
                </a:gridCol>
                <a:gridCol w="803489">
                  <a:extLst>
                    <a:ext uri="{9D8B030D-6E8A-4147-A177-3AD203B41FA5}">
                      <a16:colId xmlns:a16="http://schemas.microsoft.com/office/drawing/2014/main" val="20002"/>
                    </a:ext>
                  </a:extLst>
                </a:gridCol>
                <a:gridCol w="803489">
                  <a:extLst>
                    <a:ext uri="{9D8B030D-6E8A-4147-A177-3AD203B41FA5}">
                      <a16:colId xmlns:a16="http://schemas.microsoft.com/office/drawing/2014/main" val="20003"/>
                    </a:ext>
                  </a:extLst>
                </a:gridCol>
                <a:gridCol w="803489">
                  <a:extLst>
                    <a:ext uri="{9D8B030D-6E8A-4147-A177-3AD203B41FA5}">
                      <a16:colId xmlns:a16="http://schemas.microsoft.com/office/drawing/2014/main" val="20004"/>
                    </a:ext>
                  </a:extLst>
                </a:gridCol>
                <a:gridCol w="803489">
                  <a:extLst>
                    <a:ext uri="{9D8B030D-6E8A-4147-A177-3AD203B41FA5}">
                      <a16:colId xmlns:a16="http://schemas.microsoft.com/office/drawing/2014/main" val="20005"/>
                    </a:ext>
                  </a:extLst>
                </a:gridCol>
              </a:tblGrid>
              <a:tr h="449632">
                <a:tc>
                  <a:txBody>
                    <a:bodyPr/>
                    <a:lstStyle/>
                    <a:p>
                      <a:pPr algn="ctr" rtl="0" fontAlgn="b"/>
                      <a:r>
                        <a:rPr lang="ru-RU" sz="1200" b="1" i="1" u="none" strike="noStrike" dirty="0">
                          <a:solidFill>
                            <a:schemeClr val="tx1"/>
                          </a:solidFill>
                          <a:latin typeface="Times New Roman"/>
                        </a:rPr>
                        <a:t>Целевые показатели  реализации государственной программы</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0" i="0" u="none" strike="noStrike" dirty="0">
                          <a:solidFill>
                            <a:schemeClr val="tx1"/>
                          </a:solidFill>
                          <a:latin typeface="Calibri"/>
                        </a:rPr>
                        <a:t>2020 год (факт)</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0" i="0" u="none" strike="noStrike" dirty="0">
                          <a:solidFill>
                            <a:schemeClr val="tx1"/>
                          </a:solidFill>
                          <a:latin typeface="Calibri"/>
                        </a:rPr>
                        <a:t>2021 год (план)</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0" i="0" u="none" strike="noStrike" dirty="0">
                          <a:solidFill>
                            <a:schemeClr val="tx1"/>
                          </a:solidFill>
                          <a:latin typeface="Calibri"/>
                        </a:rPr>
                        <a:t>2022 год</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0" i="0" u="none" strike="noStrike" dirty="0">
                          <a:solidFill>
                            <a:schemeClr val="tx1"/>
                          </a:solidFill>
                          <a:latin typeface="Calibri"/>
                        </a:rPr>
                        <a:t>2023 год</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0" i="0" u="none" strike="noStrike" dirty="0">
                          <a:solidFill>
                            <a:schemeClr val="tx1"/>
                          </a:solidFill>
                          <a:latin typeface="Calibri"/>
                        </a:rPr>
                        <a:t>2024 год</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4144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dirty="0">
                          <a:effectLst/>
                          <a:latin typeface="Times New Roman" pitchFamily="18" charset="0"/>
                          <a:ea typeface="Times New Roman" panose="02020603050405020304" pitchFamily="18" charset="0"/>
                          <a:cs typeface="Times New Roman" pitchFamily="18" charset="0"/>
                        </a:rPr>
                        <a:t> </a:t>
                      </a:r>
                      <a:r>
                        <a:rPr lang="en-US" sz="1200" dirty="0">
                          <a:effectLst/>
                          <a:latin typeface="Times New Roman" pitchFamily="18" charset="0"/>
                          <a:ea typeface="Times New Roman" panose="02020603050405020304" pitchFamily="18" charset="0"/>
                          <a:cs typeface="Times New Roman" pitchFamily="18" charset="0"/>
                        </a:rPr>
                        <a:t>4.</a:t>
                      </a:r>
                      <a:r>
                        <a:rPr lang="en-US" sz="1200" baseline="0" dirty="0">
                          <a:effectLst/>
                          <a:latin typeface="Times New Roman" pitchFamily="18" charset="0"/>
                          <a:ea typeface="Times New Roman" panose="02020603050405020304" pitchFamily="18" charset="0"/>
                          <a:cs typeface="Times New Roman" pitchFamily="18" charset="0"/>
                        </a:rPr>
                        <a:t> </a:t>
                      </a:r>
                      <a:r>
                        <a:rPr lang="ru-RU" sz="1200" baseline="0" dirty="0">
                          <a:effectLst/>
                          <a:latin typeface="Times New Roman" pitchFamily="18" charset="0"/>
                          <a:ea typeface="Times New Roman" panose="02020603050405020304" pitchFamily="18" charset="0"/>
                          <a:cs typeface="Times New Roman" pitchFamily="18" charset="0"/>
                        </a:rPr>
                        <a:t>число инвалидов, получающих услуги в рамках  сопровождаемого проживания, чел.</a:t>
                      </a:r>
                      <a:endParaRPr lang="ru-RU" sz="1200" dirty="0">
                        <a:effectLst/>
                        <a:latin typeface="Times New Roman" pitchFamily="18" charset="0"/>
                        <a:ea typeface="Times New Roman" panose="02020603050405020304" pitchFamily="18" charset="0"/>
                        <a:cs typeface="Times New Roman" pitchFamily="18" charset="0"/>
                      </a:endParaRP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6</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8</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10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12</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14</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5698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dirty="0">
                          <a:effectLst/>
                          <a:latin typeface="Times New Roman" pitchFamily="18" charset="0"/>
                          <a:ea typeface="Times New Roman" panose="02020603050405020304" pitchFamily="18" charset="0"/>
                          <a:cs typeface="Times New Roman" pitchFamily="18" charset="0"/>
                        </a:rPr>
                        <a:t> 5. </a:t>
                      </a:r>
                      <a:r>
                        <a:rPr lang="ru-RU" sz="1200" b="0" i="0" kern="1200" dirty="0">
                          <a:solidFill>
                            <a:schemeClr val="dk1"/>
                          </a:solidFill>
                          <a:latin typeface="Times New Roman" pitchFamily="18" charset="0"/>
                          <a:ea typeface="+mn-ea"/>
                          <a:cs typeface="Times New Roman" pitchFamily="18" charset="0"/>
                        </a:rPr>
                        <a:t>доля занятых инвалидов трудоспособного возраста в общей численности инвалидов трудоспособного возраста Республики Адыгея,</a:t>
                      </a:r>
                      <a:r>
                        <a:rPr lang="ru-RU" sz="1200" b="0" i="0" kern="1200" baseline="0" dirty="0">
                          <a:solidFill>
                            <a:schemeClr val="dk1"/>
                          </a:solidFill>
                          <a:latin typeface="Times New Roman" pitchFamily="18" charset="0"/>
                          <a:ea typeface="+mn-ea"/>
                          <a:cs typeface="Times New Roman" pitchFamily="18" charset="0"/>
                        </a:rPr>
                        <a:t> %</a:t>
                      </a:r>
                      <a:endParaRPr lang="ru-RU" sz="1200" dirty="0">
                        <a:effectLst/>
                        <a:latin typeface="Times New Roman" pitchFamily="18" charset="0"/>
                        <a:ea typeface="Times New Roman" panose="02020603050405020304" pitchFamily="18" charset="0"/>
                        <a:cs typeface="Times New Roman" pitchFamily="18" charset="0"/>
                      </a:endParaRP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40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40,2</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40,4</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40,6</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40,8</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56983">
                <a:tc>
                  <a:txBody>
                    <a:bodyPr/>
                    <a:lstStyle/>
                    <a:p>
                      <a:pPr algn="l" fontAlgn="t"/>
                      <a:r>
                        <a:rPr lang="ru-RU" sz="1200" b="0" i="0" u="none" strike="noStrike" dirty="0">
                          <a:solidFill>
                            <a:schemeClr val="tx1"/>
                          </a:solidFill>
                          <a:latin typeface="Times New Roman" pitchFamily="18" charset="0"/>
                          <a:cs typeface="Times New Roman" pitchFamily="18" charset="0"/>
                        </a:rPr>
                        <a:t> 6. </a:t>
                      </a:r>
                      <a:r>
                        <a:rPr lang="ru-RU" sz="1200" b="0" i="0" u="none" strike="noStrike" dirty="0">
                          <a:solidFill>
                            <a:srgbClr val="000000"/>
                          </a:solidFill>
                          <a:latin typeface="Times New Roman" pitchFamily="18" charset="0"/>
                          <a:cs typeface="Times New Roman" pitchFamily="18" charset="0"/>
                        </a:rPr>
                        <a:t>доля детей целевой группы, получивших услуги ранней помощи, в общем числе детей Республики Адыгея, нуждающихся в получении таких услуг,</a:t>
                      </a:r>
                      <a:r>
                        <a:rPr lang="ru-RU" sz="1200" b="0" i="0" u="none" strike="noStrike" baseline="0" dirty="0">
                          <a:solidFill>
                            <a:srgbClr val="000000"/>
                          </a:solidFill>
                          <a:latin typeface="Times New Roman" pitchFamily="18" charset="0"/>
                          <a:cs typeface="Times New Roman" pitchFamily="18" charset="0"/>
                        </a:rPr>
                        <a:t> %</a:t>
                      </a:r>
                      <a:endParaRPr lang="ru-RU" sz="1200" b="1" i="0" u="none" strike="noStrike" dirty="0">
                        <a:solidFill>
                          <a:srgbClr val="FFFFFF"/>
                        </a:solidFill>
                        <a:latin typeface="Times New Roman" pitchFamily="18" charset="0"/>
                        <a:cs typeface="Times New Roman" pitchFamily="18" charset="0"/>
                      </a:endParaRP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30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40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50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70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302835">
                <a:tc>
                  <a:txBody>
                    <a:bodyPr/>
                    <a:lstStyle/>
                    <a:p>
                      <a:pPr algn="l" fontAlgn="t"/>
                      <a:r>
                        <a:rPr lang="ru-RU" sz="1200" b="0" i="0" u="none" strike="noStrike" dirty="0">
                          <a:solidFill>
                            <a:schemeClr val="tx1"/>
                          </a:solidFill>
                          <a:latin typeface="Times New Roman" pitchFamily="18" charset="0"/>
                          <a:cs typeface="Times New Roman" pitchFamily="18" charset="0"/>
                        </a:rPr>
                        <a:t> 7. </a:t>
                      </a:r>
                      <a:r>
                        <a:rPr lang="ru-RU" sz="1200" b="0" i="0" u="none" strike="noStrike" dirty="0">
                          <a:solidFill>
                            <a:srgbClr val="000000"/>
                          </a:solidFill>
                          <a:latin typeface="Times New Roman" pitchFamily="18" charset="0"/>
                          <a:cs typeface="Times New Roman" pitchFamily="18" charset="0"/>
                        </a:rPr>
                        <a:t>доля семей Республики Адыгея, включенных в программы ранней помощи, удовлетворенных качеством услуг ранней помощи,</a:t>
                      </a:r>
                      <a:r>
                        <a:rPr lang="ru-RU" sz="1200" b="0" i="0" u="none" strike="noStrike" baseline="0" dirty="0">
                          <a:solidFill>
                            <a:srgbClr val="000000"/>
                          </a:solidFill>
                          <a:latin typeface="Times New Roman" pitchFamily="18" charset="0"/>
                          <a:cs typeface="Times New Roman" pitchFamily="18" charset="0"/>
                        </a:rPr>
                        <a:t> %</a:t>
                      </a:r>
                      <a:endParaRPr lang="ru-RU" sz="1200" b="0" i="0" u="none" strike="noStrike" dirty="0">
                        <a:solidFill>
                          <a:srgbClr val="000000"/>
                        </a:solidFill>
                        <a:latin typeface="Times New Roman" pitchFamily="18" charset="0"/>
                        <a:cs typeface="Times New Roman" pitchFamily="18" charset="0"/>
                      </a:endParaRP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45</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50 </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55</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60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65</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438821">
                <a:tc>
                  <a:txBody>
                    <a:bodyPr/>
                    <a:lstStyle/>
                    <a:p>
                      <a:pPr algn="l" fontAlgn="t"/>
                      <a:r>
                        <a:rPr lang="ru-RU" sz="1200" b="0" i="0" u="none" strike="noStrike" dirty="0">
                          <a:solidFill>
                            <a:srgbClr val="000000"/>
                          </a:solidFill>
                          <a:latin typeface="Times New Roman" pitchFamily="18" charset="0"/>
                          <a:cs typeface="Times New Roman" pitchFamily="18" charset="0"/>
                        </a:rPr>
                        <a:t> 8. доля специалистов Республики Адыгея, обеспечивающих оказание реабилитационных и (или) </a:t>
                      </a:r>
                      <a:r>
                        <a:rPr lang="ru-RU" sz="1200" b="0" i="0" u="none" strike="noStrike" dirty="0" err="1">
                          <a:solidFill>
                            <a:srgbClr val="000000"/>
                          </a:solidFill>
                          <a:latin typeface="Times New Roman" pitchFamily="18" charset="0"/>
                          <a:cs typeface="Times New Roman" pitchFamily="18" charset="0"/>
                        </a:rPr>
                        <a:t>абилитационных</a:t>
                      </a:r>
                      <a:r>
                        <a:rPr lang="ru-RU" sz="1200" b="0" i="0" u="none" strike="noStrike" dirty="0">
                          <a:solidFill>
                            <a:srgbClr val="000000"/>
                          </a:solidFill>
                          <a:latin typeface="Times New Roman" pitchFamily="18" charset="0"/>
                          <a:cs typeface="Times New Roman" pitchFamily="18" charset="0"/>
                        </a:rPr>
                        <a:t> мероприятий инвалидам, в том числе детям-инвалидам, прошедших обучение по программам повышения квалификации и профессиональной переподготовки специалистов, в том числе по применению методик по реабилитации и </a:t>
                      </a:r>
                      <a:r>
                        <a:rPr lang="ru-RU" sz="1200" b="0" i="0" u="none" strike="noStrike" dirty="0" err="1">
                          <a:solidFill>
                            <a:srgbClr val="000000"/>
                          </a:solidFill>
                          <a:latin typeface="Times New Roman" pitchFamily="18" charset="0"/>
                          <a:cs typeface="Times New Roman" pitchFamily="18" charset="0"/>
                        </a:rPr>
                        <a:t>абилитации</a:t>
                      </a:r>
                      <a:r>
                        <a:rPr lang="ru-RU" sz="1200" b="0" i="0" u="none" strike="noStrike" dirty="0">
                          <a:solidFill>
                            <a:srgbClr val="000000"/>
                          </a:solidFill>
                          <a:latin typeface="Times New Roman" pitchFamily="18" charset="0"/>
                          <a:cs typeface="Times New Roman" pitchFamily="18" charset="0"/>
                        </a:rPr>
                        <a:t> инвалидов, в общей численности таких специалистов Республики Адыгея,</a:t>
                      </a:r>
                      <a:r>
                        <a:rPr lang="ru-RU" sz="1200" b="0" i="0" u="none" strike="noStrike" baseline="0" dirty="0">
                          <a:solidFill>
                            <a:srgbClr val="000000"/>
                          </a:solidFill>
                          <a:latin typeface="Times New Roman" pitchFamily="18" charset="0"/>
                          <a:cs typeface="Times New Roman" pitchFamily="18" charset="0"/>
                        </a:rPr>
                        <a:t> %</a:t>
                      </a:r>
                      <a:endParaRPr lang="ru-RU" sz="1200" b="0" i="0" u="none" strike="noStrike" dirty="0">
                        <a:solidFill>
                          <a:srgbClr val="000000"/>
                        </a:solidFill>
                        <a:latin typeface="Times New Roman" pitchFamily="18" charset="0"/>
                        <a:cs typeface="Times New Roman" pitchFamily="18" charset="0"/>
                      </a:endParaRP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p>
                    <a:p>
                      <a:pPr algn="ctr" fontAlgn="b"/>
                      <a:r>
                        <a:rPr lang="ru-RU" sz="1200" b="0" i="0" u="none" strike="noStrike" dirty="0">
                          <a:solidFill>
                            <a:srgbClr val="000000"/>
                          </a:solidFill>
                          <a:latin typeface="Times New Roman" pitchFamily="18" charset="0"/>
                          <a:cs typeface="Times New Roman" pitchFamily="18" charset="0"/>
                        </a:rPr>
                        <a:t>60</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endParaRPr lang="ru-RU" sz="1200" b="0" i="0" u="none" strike="noStrike" dirty="0">
                        <a:solidFill>
                          <a:srgbClr val="000000"/>
                        </a:solidFill>
                        <a:latin typeface="Times New Roman" pitchFamily="18" charset="0"/>
                        <a:cs typeface="Times New Roman" pitchFamily="18" charset="0"/>
                      </a:endParaRPr>
                    </a:p>
                    <a:p>
                      <a:pPr algn="ctr" fontAlgn="b"/>
                      <a:r>
                        <a:rPr lang="ru-RU" sz="1200" b="0" i="0" u="none" strike="noStrike" dirty="0">
                          <a:solidFill>
                            <a:srgbClr val="000000"/>
                          </a:solidFill>
                          <a:latin typeface="Times New Roman" pitchFamily="18" charset="0"/>
                          <a:cs typeface="Times New Roman" pitchFamily="18" charset="0"/>
                        </a:rPr>
                        <a:t>70 </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endParaRPr lang="ru-RU" sz="1200" b="0" i="0" u="none" strike="noStrike" dirty="0">
                        <a:solidFill>
                          <a:srgbClr val="000000"/>
                        </a:solidFill>
                        <a:latin typeface="Times New Roman" pitchFamily="18" charset="0"/>
                        <a:cs typeface="Times New Roman" pitchFamily="18" charset="0"/>
                      </a:endParaRPr>
                    </a:p>
                    <a:p>
                      <a:pPr algn="ctr" fontAlgn="b"/>
                      <a:r>
                        <a:rPr lang="ru-RU" sz="1200" b="0" i="0" u="none" strike="noStrike" dirty="0">
                          <a:solidFill>
                            <a:srgbClr val="000000"/>
                          </a:solidFill>
                          <a:latin typeface="Times New Roman" pitchFamily="18" charset="0"/>
                          <a:cs typeface="Times New Roman" pitchFamily="18" charset="0"/>
                        </a:rPr>
                        <a:t>80 </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endParaRPr lang="ru-RU" sz="1200" b="0" i="0" u="none" strike="noStrike" dirty="0">
                        <a:solidFill>
                          <a:srgbClr val="000000"/>
                        </a:solidFill>
                        <a:latin typeface="Times New Roman" pitchFamily="18" charset="0"/>
                        <a:cs typeface="Times New Roman" pitchFamily="18" charset="0"/>
                      </a:endParaRPr>
                    </a:p>
                    <a:p>
                      <a:pPr algn="ctr" fontAlgn="b"/>
                      <a:r>
                        <a:rPr lang="ru-RU" sz="1200" b="0" i="0" u="none" strike="noStrike" dirty="0">
                          <a:solidFill>
                            <a:srgbClr val="000000"/>
                          </a:solidFill>
                          <a:latin typeface="Times New Roman" pitchFamily="18" charset="0"/>
                          <a:cs typeface="Times New Roman" pitchFamily="18" charset="0"/>
                        </a:rPr>
                        <a:t>90 </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endParaRPr lang="ru-RU" sz="1200" b="0" i="0" u="none" strike="noStrike" dirty="0">
                        <a:solidFill>
                          <a:srgbClr val="000000"/>
                        </a:solidFill>
                        <a:latin typeface="Times New Roman" pitchFamily="18" charset="0"/>
                        <a:cs typeface="Times New Roman" pitchFamily="18" charset="0"/>
                      </a:endParaRPr>
                    </a:p>
                    <a:p>
                      <a:pPr algn="ctr" fontAlgn="b"/>
                      <a:r>
                        <a:rPr lang="ru-RU" sz="1200" b="0" i="0" u="none" strike="noStrike" dirty="0">
                          <a:solidFill>
                            <a:srgbClr val="000000"/>
                          </a:solidFill>
                          <a:latin typeface="Times New Roman" pitchFamily="18" charset="0"/>
                          <a:cs typeface="Times New Roman" pitchFamily="18" charset="0"/>
                        </a:rPr>
                        <a:t>93 </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611560" y="6453336"/>
            <a:ext cx="662473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Ответственный исполнитель ГП РА:   </a:t>
            </a:r>
            <a:r>
              <a:rPr lang="ru-RU" sz="1000" i="1" dirty="0">
                <a:solidFill>
                  <a:schemeClr val="tx1"/>
                </a:solidFill>
                <a:latin typeface="Times New Roman" pitchFamily="18" charset="0"/>
                <a:cs typeface="Times New Roman" pitchFamily="18" charset="0"/>
              </a:rPr>
              <a:t>Министерство труда и социального развития Республики Адыгея</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971600" y="1052736"/>
            <a:ext cx="388843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2020 -2025 годы</a:t>
            </a:r>
            <a:endParaRPr lang="ru-RU" sz="1200" b="1" i="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p:nvSpPr>
        <p:spPr>
          <a:xfrm>
            <a:off x="0" y="764704"/>
            <a:ext cx="60841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cap="all" dirty="0">
                <a:solidFill>
                  <a:srgbClr val="C00000"/>
                </a:solidFill>
                <a:latin typeface="Times New Roman"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a:t>
            </a:r>
          </a:p>
        </p:txBody>
      </p:sp>
      <p:sp>
        <p:nvSpPr>
          <p:cNvPr id="14" name="Прямоугольник 13"/>
          <p:cNvSpPr/>
          <p:nvPr/>
        </p:nvSpPr>
        <p:spPr>
          <a:xfrm>
            <a:off x="239564" y="6534456"/>
            <a:ext cx="8720571" cy="323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chemeClr val="tx1"/>
                </a:solidFill>
                <a:latin typeface="Times New Roman" pitchFamily="18" charset="0"/>
                <a:cs typeface="Times New Roman" pitchFamily="18" charset="0"/>
              </a:rPr>
              <a:t>Ответственный исполнитель ГП РА: Министерство сельского хозяйства Республики Адыгея</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57</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251520" y="1412776"/>
            <a:ext cx="1152128" cy="648071"/>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C00000"/>
                </a:solidFill>
                <a:latin typeface="Times New Roman" pitchFamily="18" charset="0"/>
                <a:cs typeface="Times New Roman" pitchFamily="18" charset="0"/>
              </a:rPr>
              <a:t>ЦЕЛЬ:</a:t>
            </a:r>
          </a:p>
        </p:txBody>
      </p:sp>
      <p:graphicFrame>
        <p:nvGraphicFramePr>
          <p:cNvPr id="16" name="Таблица 15"/>
          <p:cNvGraphicFramePr>
            <a:graphicFrameLocks noGrp="1"/>
          </p:cNvGraphicFramePr>
          <p:nvPr>
            <p:extLst>
              <p:ext uri="{D42A27DB-BD31-4B8C-83A1-F6EECF244321}">
                <p14:modId xmlns:p14="http://schemas.microsoft.com/office/powerpoint/2010/main" val="1589804917"/>
              </p:ext>
            </p:extLst>
          </p:nvPr>
        </p:nvGraphicFramePr>
        <p:xfrm>
          <a:off x="1043609" y="5085184"/>
          <a:ext cx="7704856" cy="720080"/>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4295630">
                  <a:extLst>
                    <a:ext uri="{9D8B030D-6E8A-4147-A177-3AD203B41FA5}">
                      <a16:colId xmlns:a16="http://schemas.microsoft.com/office/drawing/2014/main" val="20000"/>
                    </a:ext>
                  </a:extLst>
                </a:gridCol>
                <a:gridCol w="1227322">
                  <a:extLst>
                    <a:ext uri="{9D8B030D-6E8A-4147-A177-3AD203B41FA5}">
                      <a16:colId xmlns:a16="http://schemas.microsoft.com/office/drawing/2014/main" val="1156618348"/>
                    </a:ext>
                  </a:extLst>
                </a:gridCol>
                <a:gridCol w="1159139">
                  <a:extLst>
                    <a:ext uri="{9D8B030D-6E8A-4147-A177-3AD203B41FA5}">
                      <a16:colId xmlns:a16="http://schemas.microsoft.com/office/drawing/2014/main" val="20001"/>
                    </a:ext>
                  </a:extLst>
                </a:gridCol>
                <a:gridCol w="1022765">
                  <a:extLst>
                    <a:ext uri="{9D8B030D-6E8A-4147-A177-3AD203B41FA5}">
                      <a16:colId xmlns:a16="http://schemas.microsoft.com/office/drawing/2014/main" val="20002"/>
                    </a:ext>
                  </a:extLst>
                </a:gridCol>
              </a:tblGrid>
              <a:tr h="29778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dirty="0">
                          <a:solidFill>
                            <a:schemeClr val="tx1"/>
                          </a:solidFill>
                          <a:latin typeface="Times New Roman" pitchFamily="18" charset="0"/>
                          <a:cs typeface="Times New Roman" pitchFamily="18" charset="0"/>
                        </a:rPr>
                        <a:t>Объем финансирования государственной</a:t>
                      </a:r>
                      <a:r>
                        <a:rPr lang="ru-RU" sz="1200" b="1" i="0" baseline="0" dirty="0">
                          <a:solidFill>
                            <a:schemeClr val="tx1"/>
                          </a:solidFill>
                          <a:latin typeface="Times New Roman" pitchFamily="18" charset="0"/>
                          <a:cs typeface="Times New Roman" pitchFamily="18" charset="0"/>
                        </a:rPr>
                        <a:t> </a:t>
                      </a:r>
                      <a:r>
                        <a:rPr lang="ru-RU" sz="1200" b="1" i="0" dirty="0">
                          <a:solidFill>
                            <a:schemeClr val="tx1"/>
                          </a:solidFill>
                          <a:latin typeface="Times New Roman" pitchFamily="18" charset="0"/>
                          <a:cs typeface="Times New Roman" pitchFamily="18" charset="0"/>
                        </a:rPr>
                        <a:t>программы</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dirty="0">
                          <a:solidFill>
                            <a:schemeClr val="tx1"/>
                          </a:solidFill>
                          <a:latin typeface="Times New Roman" pitchFamily="18" charset="0"/>
                          <a:cs typeface="Times New Roman" pitchFamily="18" charset="0"/>
                        </a:rPr>
                        <a:t> (тыс. руб.) </a:t>
                      </a:r>
                      <a:endParaRPr lang="ru-RU" sz="1200" b="1" i="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2024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422291">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b="0" i="0" u="none" strike="noStrike" dirty="0">
                          <a:solidFill>
                            <a:schemeClr val="tx1"/>
                          </a:solidFill>
                          <a:latin typeface="Times New Roman"/>
                        </a:rPr>
                        <a:t>691695,6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ru-RU" sz="1200" b="0" i="0" u="none" strike="noStrike" dirty="0">
                          <a:solidFill>
                            <a:schemeClr val="tx1"/>
                          </a:solidFill>
                          <a:latin typeface="Times New Roman"/>
                        </a:rPr>
                        <a:t>629577,7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ru-RU" sz="1200" b="0" i="0" u="none" strike="noStrike" dirty="0">
                          <a:solidFill>
                            <a:schemeClr val="tx1"/>
                          </a:solidFill>
                          <a:latin typeface="Times New Roman"/>
                        </a:rPr>
                        <a:t>606370,3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1" y="188640"/>
            <a:ext cx="6012159"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graphicFrame>
        <p:nvGraphicFramePr>
          <p:cNvPr id="10" name="Таблица 9">
            <a:extLst>
              <a:ext uri="{FF2B5EF4-FFF2-40B4-BE49-F238E27FC236}">
                <a16:creationId xmlns:a16="http://schemas.microsoft.com/office/drawing/2014/main" id="{3083964F-014B-4B33-A856-5A0949FD7A71}"/>
              </a:ext>
            </a:extLst>
          </p:cNvPr>
          <p:cNvGraphicFramePr>
            <a:graphicFrameLocks noGrp="1"/>
          </p:cNvGraphicFramePr>
          <p:nvPr>
            <p:extLst>
              <p:ext uri="{D42A27DB-BD31-4B8C-83A1-F6EECF244321}">
                <p14:modId xmlns:p14="http://schemas.microsoft.com/office/powerpoint/2010/main" val="1068082550"/>
              </p:ext>
            </p:extLst>
          </p:nvPr>
        </p:nvGraphicFramePr>
        <p:xfrm>
          <a:off x="1043607" y="2636912"/>
          <a:ext cx="7992889" cy="2194560"/>
        </p:xfrm>
        <a:graphic>
          <a:graphicData uri="http://schemas.openxmlformats.org/drawingml/2006/table">
            <a:tbl>
              <a:tblPr>
                <a:tableStyleId>{5C22544A-7EE6-4342-B048-85BDC9FD1C3A}</a:tableStyleId>
              </a:tblPr>
              <a:tblGrid>
                <a:gridCol w="7992889">
                  <a:extLst>
                    <a:ext uri="{9D8B030D-6E8A-4147-A177-3AD203B41FA5}">
                      <a16:colId xmlns:a16="http://schemas.microsoft.com/office/drawing/2014/main" val="2334282017"/>
                    </a:ext>
                  </a:extLst>
                </a:gridCol>
              </a:tblGrid>
              <a:tr h="2088232">
                <a:tc>
                  <a:txBody>
                    <a:bodyPr/>
                    <a:lstStyle/>
                    <a:p>
                      <a:pPr marL="228600" marR="0" indent="-228600" algn="just" defTabSz="914400" rtl="0" eaLnBrk="1" fontAlgn="auto" latinLnBrk="0" hangingPunct="1">
                        <a:lnSpc>
                          <a:spcPct val="100000"/>
                        </a:lnSpc>
                        <a:spcBef>
                          <a:spcPts val="0"/>
                        </a:spcBef>
                        <a:spcAft>
                          <a:spcPts val="0"/>
                        </a:spcAft>
                        <a:buClrTx/>
                        <a:buSzTx/>
                        <a:buFontTx/>
                        <a:buAutoNum type="arabicParenR"/>
                        <a:tabLst/>
                        <a:defRPr/>
                      </a:pPr>
                      <a:r>
                        <a:rPr lang="ru-RU" sz="1200" baseline="0" dirty="0">
                          <a:latin typeface="Times New Roman" pitchFamily="18" charset="0"/>
                          <a:cs typeface="Times New Roman" pitchFamily="18" charset="0"/>
                        </a:rPr>
                        <a:t>увеличение объемов производства и улучшение качества продукции растениеводства и животноводства </a:t>
                      </a:r>
                    </a:p>
                    <a:p>
                      <a:pPr marL="228600" marR="0" indent="-228600" algn="just"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itchFamily="18" charset="0"/>
                          <a:cs typeface="Times New Roman" pitchFamily="18" charset="0"/>
                        </a:rPr>
                        <a:t> для обеспечения сырьем существующих и вводимых в эксплуатацию новых производственных </a:t>
                      </a:r>
                    </a:p>
                    <a:p>
                      <a:pPr marL="228600" marR="0" indent="-228600" algn="just"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itchFamily="18" charset="0"/>
                          <a:cs typeface="Times New Roman" pitchFamily="18" charset="0"/>
                        </a:rPr>
                        <a:t> мощностей предприятий пищевой и перерабатывающей промышленности и увеличения добавленной </a:t>
                      </a:r>
                    </a:p>
                    <a:p>
                      <a:pPr marL="228600" marR="0" indent="-228600" algn="just"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itchFamily="18" charset="0"/>
                          <a:cs typeface="Times New Roman" pitchFamily="18" charset="0"/>
                        </a:rPr>
                        <a:t> стоимости, формируемой в сельском хозяйстве;</a:t>
                      </a:r>
                    </a:p>
                    <a:p>
                      <a:pPr algn="just">
                        <a:spcAft>
                          <a:spcPts val="0"/>
                        </a:spcAft>
                      </a:pPr>
                      <a:r>
                        <a:rPr lang="ru-RU" sz="1000" dirty="0">
                          <a:effectLst/>
                          <a:latin typeface="Times New Roman" panose="02020603050405020304" pitchFamily="18" charset="0"/>
                          <a:cs typeface="Times New Roman" panose="02020603050405020304" pitchFamily="18" charset="0"/>
                        </a:rPr>
                        <a:t>2</a:t>
                      </a:r>
                      <a:r>
                        <a:rPr lang="ru-RU" sz="1200" dirty="0">
                          <a:effectLst/>
                          <a:latin typeface="Times New Roman" pitchFamily="18" charset="0"/>
                          <a:cs typeface="Times New Roman" pitchFamily="18" charset="0"/>
                        </a:rPr>
                        <a:t>)  обеспечение модернизации существующих, а также создание новых производственных </a:t>
                      </a:r>
                    </a:p>
                    <a:p>
                      <a:pPr algn="just">
                        <a:spcAft>
                          <a:spcPts val="0"/>
                        </a:spcAft>
                      </a:pPr>
                      <a:r>
                        <a:rPr lang="ru-RU" sz="1200" dirty="0">
                          <a:effectLst/>
                          <a:latin typeface="Times New Roman" pitchFamily="18" charset="0"/>
                          <a:cs typeface="Times New Roman" pitchFamily="18" charset="0"/>
                        </a:rPr>
                        <a:t> мощностей в агропромышленном комплексе;</a:t>
                      </a:r>
                      <a:r>
                        <a:rPr lang="ru-RU" sz="1200" baseline="0" dirty="0">
                          <a:effectLst/>
                          <a:latin typeface="Times New Roman" pitchFamily="18" charset="0"/>
                          <a:cs typeface="Times New Roman" pitchFamily="18" charset="0"/>
                        </a:rPr>
                        <a:t> </a:t>
                      </a:r>
                    </a:p>
                    <a:p>
                      <a:pPr algn="just">
                        <a:spcAft>
                          <a:spcPts val="0"/>
                        </a:spcAft>
                      </a:pPr>
                      <a:r>
                        <a:rPr lang="ru-RU" sz="1200" dirty="0">
                          <a:effectLst/>
                          <a:latin typeface="Times New Roman" pitchFamily="18" charset="0"/>
                          <a:cs typeface="Times New Roman" pitchFamily="18" charset="0"/>
                        </a:rPr>
                        <a:t>3)  развитие интеграционных связей между сельскохозяйственными товаропроизводителями Республики Адыгея;</a:t>
                      </a:r>
                      <a:r>
                        <a:rPr lang="ru-RU" sz="1200" baseline="0" dirty="0">
                          <a:effectLst/>
                          <a:latin typeface="Times New Roman" pitchFamily="18" charset="0"/>
                          <a:cs typeface="Times New Roman" pitchFamily="18" charset="0"/>
                        </a:rPr>
                        <a:t> </a:t>
                      </a:r>
                    </a:p>
                    <a:p>
                      <a:pPr marL="228600" indent="-228600" algn="just">
                        <a:spcAft>
                          <a:spcPts val="0"/>
                        </a:spcAft>
                        <a:buAutoNum type="arabicParenR" startAt="4"/>
                      </a:pPr>
                      <a:r>
                        <a:rPr lang="ru-RU" sz="1200" dirty="0">
                          <a:effectLst/>
                          <a:latin typeface="Times New Roman" pitchFamily="18" charset="0"/>
                          <a:cs typeface="Times New Roman" pitchFamily="18" charset="0"/>
                        </a:rPr>
                        <a:t>обеспечение координации и взаимодействия в формировании имиджевой и маркетинговой политики </a:t>
                      </a:r>
                    </a:p>
                    <a:p>
                      <a:pPr marL="228600" indent="-228600" algn="just">
                        <a:spcAft>
                          <a:spcPts val="0"/>
                        </a:spcAft>
                        <a:buNone/>
                      </a:pPr>
                      <a:r>
                        <a:rPr lang="ru-RU" sz="1200" dirty="0">
                          <a:effectLst/>
                          <a:latin typeface="Times New Roman" pitchFamily="18" charset="0"/>
                          <a:cs typeface="Times New Roman" pitchFamily="18" charset="0"/>
                        </a:rPr>
                        <a:t> и продвижении </a:t>
                      </a:r>
                      <a:r>
                        <a:rPr lang="ru-RU" sz="1200" baseline="0" dirty="0">
                          <a:effectLst/>
                          <a:latin typeface="Times New Roman" pitchFamily="18" charset="0"/>
                          <a:cs typeface="Times New Roman" pitchFamily="18" charset="0"/>
                        </a:rPr>
                        <a:t> </a:t>
                      </a:r>
                      <a:r>
                        <a:rPr lang="ru-RU" sz="1200" dirty="0">
                          <a:effectLst/>
                          <a:latin typeface="Times New Roman" pitchFamily="18" charset="0"/>
                          <a:cs typeface="Times New Roman" pitchFamily="18" charset="0"/>
                        </a:rPr>
                        <a:t>продуктов питания на внешние рынки;</a:t>
                      </a:r>
                      <a:r>
                        <a:rPr lang="ru-RU" sz="1200" baseline="0" dirty="0">
                          <a:effectLst/>
                          <a:latin typeface="Times New Roman" pitchFamily="18" charset="0"/>
                          <a:cs typeface="Times New Roman" pitchFamily="18" charset="0"/>
                        </a:rPr>
                        <a:t> </a:t>
                      </a:r>
                    </a:p>
                    <a:p>
                      <a:pPr algn="just">
                        <a:spcAft>
                          <a:spcPts val="0"/>
                        </a:spcAft>
                      </a:pPr>
                      <a:r>
                        <a:rPr lang="ru-RU" sz="1200" dirty="0">
                          <a:effectLst/>
                          <a:latin typeface="Times New Roman" pitchFamily="18" charset="0"/>
                          <a:cs typeface="Times New Roman" pitchFamily="18" charset="0"/>
                        </a:rPr>
                        <a:t>5)  сохранение устойчивой базы и обеспечение рационального использования природных ресурсов;</a:t>
                      </a:r>
                      <a:r>
                        <a:rPr lang="ru-RU" sz="1200" baseline="0" dirty="0">
                          <a:effectLst/>
                          <a:latin typeface="Times New Roman" pitchFamily="18" charset="0"/>
                          <a:cs typeface="Times New Roman" pitchFamily="18" charset="0"/>
                        </a:rPr>
                        <a:t> </a:t>
                      </a:r>
                    </a:p>
                    <a:p>
                      <a:pPr marL="228600" indent="-228600" algn="just">
                        <a:spcAft>
                          <a:spcPts val="0"/>
                        </a:spcAft>
                        <a:buAutoNum type="arabicParenR" startAt="6"/>
                      </a:pPr>
                      <a:r>
                        <a:rPr lang="ru-RU" sz="1200" dirty="0">
                          <a:effectLst/>
                          <a:latin typeface="Times New Roman" pitchFamily="18" charset="0"/>
                          <a:cs typeface="Times New Roman" pitchFamily="18" charset="0"/>
                        </a:rPr>
                        <a:t>обеспечение деятельности Министерства сельского хозяйства Республики Адыгея </a:t>
                      </a:r>
                    </a:p>
                    <a:p>
                      <a:pPr marL="228600" indent="-228600" algn="just">
                        <a:spcAft>
                          <a:spcPts val="0"/>
                        </a:spcAft>
                        <a:buNone/>
                      </a:pPr>
                      <a:r>
                        <a:rPr lang="ru-RU" sz="1200" dirty="0">
                          <a:effectLst/>
                          <a:latin typeface="Times New Roman" pitchFamily="18" charset="0"/>
                          <a:cs typeface="Times New Roman" pitchFamily="18" charset="0"/>
                        </a:rPr>
                        <a:t> и его подведомственных государственных учреждений Республики Адыгея в сфере агропромышленного комплекса. </a:t>
                      </a:r>
                      <a:endParaRPr lang="ru-RU" sz="1200" dirty="0">
                        <a:effectLst/>
                        <a:latin typeface="Times New Roman" pitchFamily="18" charset="0"/>
                        <a:ea typeface="Times New Roman" panose="02020603050405020304" pitchFamily="18" charset="0"/>
                        <a:cs typeface="Times New Roman" pitchFamily="18" charset="0"/>
                      </a:endParaRPr>
                    </a:p>
                  </a:txBody>
                  <a:tcPr marL="60616" marR="60616" marT="0" marB="0" anchor="b">
                    <a:noFill/>
                  </a:tcPr>
                </a:tc>
                <a:extLst>
                  <a:ext uri="{0D108BD9-81ED-4DB2-BD59-A6C34878D82A}">
                    <a16:rowId xmlns:a16="http://schemas.microsoft.com/office/drawing/2014/main" val="1824332943"/>
                  </a:ext>
                </a:extLst>
              </a:tr>
            </a:tbl>
          </a:graphicData>
        </a:graphic>
      </p:graphicFrame>
      <p:pic>
        <p:nvPicPr>
          <p:cNvPr id="86022" name="Picture 6" descr="За 9 месяцев 2018 года поставки сельскохозяйственной продукции в Китай выро..."/>
          <p:cNvPicPr>
            <a:picLocks noChangeAspect="1" noChangeArrowheads="1"/>
          </p:cNvPicPr>
          <p:nvPr/>
        </p:nvPicPr>
        <p:blipFill>
          <a:blip r:embed="rId3" cstate="print"/>
          <a:srcRect/>
          <a:stretch>
            <a:fillRect/>
          </a:stretch>
        </p:blipFill>
        <p:spPr bwMode="auto">
          <a:xfrm>
            <a:off x="5724128" y="0"/>
            <a:ext cx="3419872" cy="2636912"/>
          </a:xfrm>
          <a:prstGeom prst="rect">
            <a:avLst/>
          </a:prstGeom>
          <a:noFill/>
          <a:effectLst>
            <a:softEdge rad="127000"/>
          </a:effectLst>
        </p:spPr>
      </p:pic>
      <p:sp>
        <p:nvSpPr>
          <p:cNvPr id="20" name="Прямоугольник 19"/>
          <p:cNvSpPr/>
          <p:nvPr/>
        </p:nvSpPr>
        <p:spPr>
          <a:xfrm>
            <a:off x="1259632" y="1484784"/>
            <a:ext cx="432048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latin typeface="Times New Roman" pitchFamily="18" charset="0"/>
                <a:cs typeface="Times New Roman" pitchFamily="18" charset="0"/>
              </a:rPr>
              <a:t>обеспечение рационального, конкурентоспособного агропромышленного производства, основанного на применении современных технологий.</a:t>
            </a:r>
          </a:p>
        </p:txBody>
      </p:sp>
      <p:sp>
        <p:nvSpPr>
          <p:cNvPr id="21" name="Прямоугольник 20"/>
          <p:cNvSpPr/>
          <p:nvPr/>
        </p:nvSpPr>
        <p:spPr>
          <a:xfrm>
            <a:off x="0" y="2492896"/>
            <a:ext cx="111561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ln w="1905"/>
                <a:solidFill>
                  <a:srgbClr val="1B9555"/>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i="1" dirty="0">
                <a:solidFill>
                  <a:srgbClr val="1B9555"/>
                </a:solidFill>
                <a:latin typeface="Times New Roman" pitchFamily="18" charset="0"/>
                <a:cs typeface="Times New Roman" pitchFamily="18" charset="0"/>
              </a:rPr>
              <a:t>:</a:t>
            </a:r>
          </a:p>
        </p:txBody>
      </p:sp>
    </p:spTree>
    <p:extLst>
      <p:ext uri="{BB962C8B-B14F-4D97-AF65-F5344CB8AC3E}">
        <p14:creationId xmlns:p14="http://schemas.microsoft.com/office/powerpoint/2010/main" val="2231843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55EE535-72A8-4E0F-A886-40F55435ED15}" type="slidenum">
              <a:rPr lang="ru-RU" smtClean="0"/>
              <a:pPr/>
              <a:t>58</a:t>
            </a:fld>
            <a:endParaRPr lang="ru-RU" dirty="0"/>
          </a:p>
        </p:txBody>
      </p:sp>
      <p:sp>
        <p:nvSpPr>
          <p:cNvPr id="3" name="Прямоугольник 2"/>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Таблица 3"/>
          <p:cNvGraphicFramePr>
            <a:graphicFrameLocks noGrp="1"/>
          </p:cNvGraphicFramePr>
          <p:nvPr/>
        </p:nvGraphicFramePr>
        <p:xfrm>
          <a:off x="323529" y="548680"/>
          <a:ext cx="8496944" cy="5345967"/>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154949">
                  <a:extLst>
                    <a:ext uri="{9D8B030D-6E8A-4147-A177-3AD203B41FA5}">
                      <a16:colId xmlns:a16="http://schemas.microsoft.com/office/drawing/2014/main" val="20000"/>
                    </a:ext>
                  </a:extLst>
                </a:gridCol>
                <a:gridCol w="668399">
                  <a:extLst>
                    <a:ext uri="{9D8B030D-6E8A-4147-A177-3AD203B41FA5}">
                      <a16:colId xmlns:a16="http://schemas.microsoft.com/office/drawing/2014/main" val="20001"/>
                    </a:ext>
                  </a:extLst>
                </a:gridCol>
                <a:gridCol w="668399">
                  <a:extLst>
                    <a:ext uri="{9D8B030D-6E8A-4147-A177-3AD203B41FA5}">
                      <a16:colId xmlns:a16="http://schemas.microsoft.com/office/drawing/2014/main" val="20002"/>
                    </a:ext>
                  </a:extLst>
                </a:gridCol>
                <a:gridCol w="668399">
                  <a:extLst>
                    <a:ext uri="{9D8B030D-6E8A-4147-A177-3AD203B41FA5}">
                      <a16:colId xmlns:a16="http://schemas.microsoft.com/office/drawing/2014/main" val="20003"/>
                    </a:ext>
                  </a:extLst>
                </a:gridCol>
                <a:gridCol w="668399">
                  <a:extLst>
                    <a:ext uri="{9D8B030D-6E8A-4147-A177-3AD203B41FA5}">
                      <a16:colId xmlns:a16="http://schemas.microsoft.com/office/drawing/2014/main" val="20004"/>
                    </a:ext>
                  </a:extLst>
                </a:gridCol>
                <a:gridCol w="668399">
                  <a:extLst>
                    <a:ext uri="{9D8B030D-6E8A-4147-A177-3AD203B41FA5}">
                      <a16:colId xmlns:a16="http://schemas.microsoft.com/office/drawing/2014/main" val="20005"/>
                    </a:ext>
                  </a:extLst>
                </a:gridCol>
              </a:tblGrid>
              <a:tr h="761645">
                <a:tc>
                  <a:txBody>
                    <a:bodyPr/>
                    <a:lstStyle/>
                    <a:p>
                      <a:pPr algn="ctr"/>
                      <a:r>
                        <a:rPr lang="ru-RU" sz="1400" b="1" i="1" u="none" strike="noStrike" dirty="0">
                          <a:solidFill>
                            <a:schemeClr val="accent4">
                              <a:lumMod val="50000"/>
                            </a:schemeClr>
                          </a:solidFill>
                          <a:latin typeface="Times New Roman" pitchFamily="18" charset="0"/>
                          <a:cs typeface="Times New Roman" pitchFamily="18" charset="0"/>
                        </a:rPr>
                        <a:t>Целевые показатели  </a:t>
                      </a:r>
                      <a:r>
                        <a:rPr lang="ru-RU" sz="1400" b="1" i="1" dirty="0">
                          <a:solidFill>
                            <a:schemeClr val="accent4">
                              <a:lumMod val="50000"/>
                            </a:schemeClr>
                          </a:solidFill>
                          <a:latin typeface="Times New Roman" pitchFamily="18" charset="0"/>
                          <a:cs typeface="Times New Roman" pitchFamily="18" charset="0"/>
                        </a:rPr>
                        <a:t>реализации государственной программы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2020 год (факт)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2021 год (план)</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2022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u="none" strike="noStrike" dirty="0">
                          <a:solidFill>
                            <a:schemeClr val="accent4">
                              <a:lumMod val="75000"/>
                            </a:schemeClr>
                          </a:solidFill>
                          <a:latin typeface="Times New Roman" pitchFamily="18" charset="0"/>
                          <a:cs typeface="Times New Roman" pitchFamily="18" charset="0"/>
                        </a:rPr>
                        <a:t>2023 год</a:t>
                      </a:r>
                      <a:endParaRPr lang="ru-RU" sz="1200" b="1" i="0" u="none" strike="noStrike" dirty="0">
                        <a:solidFill>
                          <a:schemeClr val="accent4">
                            <a:lumMod val="75000"/>
                          </a:schemeClr>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u="none" strike="noStrike" dirty="0">
                          <a:solidFill>
                            <a:schemeClr val="accent4">
                              <a:lumMod val="75000"/>
                            </a:schemeClr>
                          </a:solidFill>
                          <a:latin typeface="Times New Roman" pitchFamily="18" charset="0"/>
                          <a:cs typeface="Times New Roman" pitchFamily="18" charset="0"/>
                        </a:rPr>
                        <a:t>2024год</a:t>
                      </a:r>
                      <a:endParaRPr lang="ru-RU" sz="1200" b="1" i="0" u="none" strike="noStrike" dirty="0">
                        <a:solidFill>
                          <a:schemeClr val="accent4">
                            <a:lumMod val="75000"/>
                          </a:schemeClr>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636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Times New Roman" panose="02020603050405020304" pitchFamily="18" charset="0"/>
                          <a:ea typeface="+mn-ea"/>
                          <a:cs typeface="Times New Roman" panose="02020603050405020304" pitchFamily="18" charset="0"/>
                        </a:rPr>
                        <a:t>  1. Индекс производства продукции сельского хозяйства в хозяйствах всех категорий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Times New Roman" panose="02020603050405020304" pitchFamily="18" charset="0"/>
                          <a:ea typeface="+mn-ea"/>
                          <a:cs typeface="Times New Roman" panose="02020603050405020304" pitchFamily="18" charset="0"/>
                        </a:rPr>
                        <a:t>      (в сопоставимых ценах) к предыдущему году, %</a:t>
                      </a:r>
                      <a:endParaRPr lang="ru-RU" sz="11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101,3</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97,0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100,7</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100,7</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102,2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624133">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2. Индекс производства продукции растениеводства в хозяйствах всех категорий </a:t>
                      </a:r>
                    </a:p>
                    <a:p>
                      <a:pPr algn="just">
                        <a:spcAft>
                          <a:spcPts val="0"/>
                        </a:spcAft>
                      </a:pPr>
                      <a:r>
                        <a:rPr lang="ru-RU" sz="1100" dirty="0">
                          <a:effectLst/>
                          <a:latin typeface="Times New Roman" panose="02020603050405020304" pitchFamily="18" charset="0"/>
                          <a:ea typeface="Times New Roman" panose="02020603050405020304" pitchFamily="18" charset="0"/>
                        </a:rPr>
                        <a:t>    (в сопоставимых ценах) к предыдущему году, %</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101,7</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96,0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100,7</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100,9</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103,4</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624133">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3. Индекс производства продукции животноводства в хозяйствах всех категорий </a:t>
                      </a:r>
                    </a:p>
                    <a:p>
                      <a:pPr algn="just">
                        <a:spcAft>
                          <a:spcPts val="0"/>
                        </a:spcAft>
                      </a:pPr>
                      <a:r>
                        <a:rPr lang="ru-RU" sz="1100" dirty="0">
                          <a:effectLst/>
                          <a:latin typeface="Times New Roman" panose="02020603050405020304" pitchFamily="18" charset="0"/>
                          <a:ea typeface="Times New Roman" panose="02020603050405020304" pitchFamily="18" charset="0"/>
                        </a:rPr>
                        <a:t>    (в сопоставимых ценах) к предыдущему году, %</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100,6</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100,7</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100,8</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100,5</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100,5</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624133">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4. Индекс производства пищевых продуктов (в сопоставимых ценах) </a:t>
                      </a:r>
                    </a:p>
                    <a:p>
                      <a:pPr algn="just">
                        <a:spcAft>
                          <a:spcPts val="0"/>
                        </a:spcAft>
                      </a:pPr>
                      <a:r>
                        <a:rPr lang="ru-RU" sz="1100" dirty="0">
                          <a:effectLst/>
                          <a:latin typeface="Times New Roman" panose="02020603050405020304" pitchFamily="18" charset="0"/>
                          <a:ea typeface="Times New Roman" panose="02020603050405020304" pitchFamily="18" charset="0"/>
                        </a:rPr>
                        <a:t>    к предыдущему году, %</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12066">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5. Индекс производства напитков (в сопоставимых ценах) к предыдущему году, %</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312066">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6. Рентабельность сельскохозяйственных организаций (с учетом субсидий), %</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20,0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20,1</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20,2</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20,3</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20,4</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497493">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7. Среднемесячная заработная плата работников сельского хозяйства </a:t>
                      </a:r>
                    </a:p>
                    <a:p>
                      <a:pPr algn="just">
                        <a:spcAft>
                          <a:spcPts val="0"/>
                        </a:spcAft>
                      </a:pPr>
                      <a:r>
                        <a:rPr lang="ru-RU" sz="1100" dirty="0">
                          <a:effectLst/>
                          <a:latin typeface="Times New Roman" panose="02020603050405020304" pitchFamily="18" charset="0"/>
                          <a:ea typeface="Times New Roman" panose="02020603050405020304" pitchFamily="18" charset="0"/>
                        </a:rPr>
                        <a:t>    (без субъектов малого предпринимательства), руб.</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32740,0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33722,0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34734,0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35776,0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36849,0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312066">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8. Индекс производительности труда к предыдущему году, % </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101,0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101,0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100,0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102,0</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312066">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9. Количество высокопроизводительных рабочих мест , единиц</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1154</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1189</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1224</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1254</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1284</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r h="329347">
                <a:tc>
                  <a:txBody>
                    <a:bodyPr/>
                    <a:lstStyle/>
                    <a:p>
                      <a:pPr algn="just">
                        <a:spcAft>
                          <a:spcPts val="0"/>
                        </a:spcAft>
                      </a:pPr>
                      <a:r>
                        <a:rPr lang="ru-RU" sz="1100" dirty="0">
                          <a:effectLst/>
                          <a:latin typeface="Times New Roman" panose="02020603050405020304" pitchFamily="18" charset="0"/>
                          <a:ea typeface="Times New Roman" panose="02020603050405020304" pitchFamily="18" charset="0"/>
                        </a:rPr>
                        <a:t>10. Среднегодовая численность занятых в сфере сельского хозяйства, тыс. чел. </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19,5</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19,6</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19,6</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19,7</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20,9</a:t>
                      </a:r>
                      <a:endParaRPr lang="ru-RU" sz="11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8" name="Прямоугольник 7"/>
          <p:cNvSpPr/>
          <p:nvPr/>
        </p:nvSpPr>
        <p:spPr>
          <a:xfrm>
            <a:off x="7452320" y="116632"/>
            <a:ext cx="1512168" cy="307777"/>
          </a:xfrm>
          <a:prstGeom prst="rect">
            <a:avLst/>
          </a:prstGeom>
        </p:spPr>
        <p:txBody>
          <a:bodyPr wrap="square">
            <a:spAutoFit/>
          </a:bodyPr>
          <a:lstStyle/>
          <a:p>
            <a:pPr algn="ctr"/>
            <a:r>
              <a:rPr lang="ru-RU" sz="1400" i="1" dirty="0">
                <a:latin typeface="Times New Roman" pitchFamily="18" charset="0"/>
                <a:cs typeface="Times New Roman" pitchFamily="18" charset="0"/>
              </a:rPr>
              <a:t>продолжение</a:t>
            </a:r>
          </a:p>
        </p:txBody>
      </p:sp>
      <p:sp>
        <p:nvSpPr>
          <p:cNvPr id="9" name="Прямоугольник 8"/>
          <p:cNvSpPr/>
          <p:nvPr/>
        </p:nvSpPr>
        <p:spPr>
          <a:xfrm>
            <a:off x="611560" y="6381328"/>
            <a:ext cx="70567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Ответственный исполнитель ГП РА</a:t>
            </a:r>
            <a:r>
              <a:rPr lang="ru-RU" sz="1000" dirty="0">
                <a:solidFill>
                  <a:schemeClr val="tx1"/>
                </a:solidFill>
                <a:latin typeface="Times New Roman" pitchFamily="18" charset="0"/>
                <a:cs typeface="Times New Roman" pitchFamily="18" charset="0"/>
              </a:rPr>
              <a:t>:   Министерство сельского хозяйства Республики Адыгея</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4" name="Прямоугольник 3"/>
          <p:cNvSpPr/>
          <p:nvPr/>
        </p:nvSpPr>
        <p:spPr>
          <a:xfrm>
            <a:off x="107504" y="1357671"/>
            <a:ext cx="8820980" cy="1240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i="1" dirty="0">
              <a:solidFill>
                <a:schemeClr val="accent4">
                  <a:lumMod val="75000"/>
                </a:schemeClr>
              </a:solidFill>
              <a:latin typeface="Times New Roman" pitchFamily="18" charset="0"/>
              <a:cs typeface="Times New Roman" pitchFamily="18" charset="0"/>
            </a:endParaRPr>
          </a:p>
        </p:txBody>
      </p:sp>
      <p:sp>
        <p:nvSpPr>
          <p:cNvPr id="7" name="Прямоугольник 6"/>
          <p:cNvSpPr/>
          <p:nvPr/>
        </p:nvSpPr>
        <p:spPr>
          <a:xfrm>
            <a:off x="1043608" y="617068"/>
            <a:ext cx="4032448" cy="345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ru-RU" sz="1200" b="1" dirty="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Срок реализации: 2020-2024 годы</a:t>
            </a:r>
            <a:endParaRPr lang="ru-RU" sz="1200" b="1" i="1" dirty="0">
              <a:solidFill>
                <a:srgbClr val="009900"/>
              </a:solidFill>
              <a:latin typeface="Times New Roman" pitchFamily="18" charset="0"/>
              <a:cs typeface="Times New Roman" pitchFamily="18" charset="0"/>
            </a:endParaRPr>
          </a:p>
        </p:txBody>
      </p:sp>
      <p:sp>
        <p:nvSpPr>
          <p:cNvPr id="9" name="Прямоугольник 8"/>
          <p:cNvSpPr/>
          <p:nvPr/>
        </p:nvSpPr>
        <p:spPr>
          <a:xfrm>
            <a:off x="179512" y="196013"/>
            <a:ext cx="5832648" cy="669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cap="all" dirty="0">
                <a:solidFill>
                  <a:srgbClr val="009900"/>
                </a:solidFill>
                <a:latin typeface="Times New Roman" pitchFamily="18" charset="0"/>
                <a:cs typeface="Times New Roman" pitchFamily="18" charset="0"/>
              </a:rPr>
              <a:t>«</a:t>
            </a:r>
            <a:r>
              <a:rPr lang="ru-RU" sz="1600" b="1" u="sng" dirty="0">
                <a:solidFill>
                  <a:srgbClr val="009900"/>
                </a:solidFill>
                <a:latin typeface="Times New Roman" pitchFamily="18" charset="0"/>
                <a:cs typeface="Times New Roman" pitchFamily="18" charset="0"/>
              </a:rPr>
              <a:t>Социально-экономическое развитие Республики Адыгея»</a:t>
            </a:r>
            <a:endParaRPr lang="ru-RU" sz="1600" b="1" u="sng" cap="all" dirty="0">
              <a:solidFill>
                <a:srgbClr val="009900"/>
              </a:solidFill>
              <a:latin typeface="Times New Roman" pitchFamily="18" charset="0"/>
              <a:cs typeface="Times New Roman"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46917135"/>
              </p:ext>
            </p:extLst>
          </p:nvPr>
        </p:nvGraphicFramePr>
        <p:xfrm>
          <a:off x="251521" y="4027335"/>
          <a:ext cx="8640957" cy="2281985"/>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242322">
                  <a:extLst>
                    <a:ext uri="{9D8B030D-6E8A-4147-A177-3AD203B41FA5}">
                      <a16:colId xmlns:a16="http://schemas.microsoft.com/office/drawing/2014/main" val="20000"/>
                    </a:ext>
                  </a:extLst>
                </a:gridCol>
                <a:gridCol w="679727">
                  <a:extLst>
                    <a:ext uri="{9D8B030D-6E8A-4147-A177-3AD203B41FA5}">
                      <a16:colId xmlns:a16="http://schemas.microsoft.com/office/drawing/2014/main" val="218374172"/>
                    </a:ext>
                  </a:extLst>
                </a:gridCol>
                <a:gridCol w="679727">
                  <a:extLst>
                    <a:ext uri="{9D8B030D-6E8A-4147-A177-3AD203B41FA5}">
                      <a16:colId xmlns:a16="http://schemas.microsoft.com/office/drawing/2014/main" val="1142019057"/>
                    </a:ext>
                  </a:extLst>
                </a:gridCol>
                <a:gridCol w="679727">
                  <a:extLst>
                    <a:ext uri="{9D8B030D-6E8A-4147-A177-3AD203B41FA5}">
                      <a16:colId xmlns:a16="http://schemas.microsoft.com/office/drawing/2014/main" val="292677193"/>
                    </a:ext>
                  </a:extLst>
                </a:gridCol>
                <a:gridCol w="679727">
                  <a:extLst>
                    <a:ext uri="{9D8B030D-6E8A-4147-A177-3AD203B41FA5}">
                      <a16:colId xmlns:a16="http://schemas.microsoft.com/office/drawing/2014/main" val="20001"/>
                    </a:ext>
                  </a:extLst>
                </a:gridCol>
                <a:gridCol w="679727">
                  <a:extLst>
                    <a:ext uri="{9D8B030D-6E8A-4147-A177-3AD203B41FA5}">
                      <a16:colId xmlns:a16="http://schemas.microsoft.com/office/drawing/2014/main" val="20002"/>
                    </a:ext>
                  </a:extLst>
                </a:gridCol>
              </a:tblGrid>
              <a:tr h="460134">
                <a:tc>
                  <a:txBody>
                    <a:bodyPr/>
                    <a:lstStyle/>
                    <a:p>
                      <a:pPr algn="ctr"/>
                      <a:r>
                        <a:rPr lang="ru-RU" sz="1400" b="1" i="0" u="none" strike="noStrike" dirty="0">
                          <a:solidFill>
                            <a:schemeClr val="bg1"/>
                          </a:solidFill>
                          <a:latin typeface="Times New Roman" pitchFamily="18" charset="0"/>
                          <a:cs typeface="Times New Roman" pitchFamily="18" charset="0"/>
                        </a:rPr>
                        <a:t>Целевые показатели  </a:t>
                      </a:r>
                      <a:r>
                        <a:rPr lang="ru-RU" sz="1400" b="1" i="0" dirty="0">
                          <a:solidFill>
                            <a:schemeClr val="bg1"/>
                          </a:solidFill>
                          <a:latin typeface="Times New Roman" pitchFamily="18" charset="0"/>
                          <a:cs typeface="Times New Roman" pitchFamily="18" charset="0"/>
                        </a:rPr>
                        <a:t>реализации государственной программы</a:t>
                      </a:r>
                    </a:p>
                  </a:txBody>
                  <a:tcPr anchor="ctr">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2020 год (факт)</a:t>
                      </a: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2021 год (план)</a:t>
                      </a: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b="1" i="0" u="none" strike="noStrike" dirty="0">
                          <a:solidFill>
                            <a:schemeClr val="bg1"/>
                          </a:solidFill>
                          <a:latin typeface="Times New Roman" pitchFamily="18" charset="0"/>
                          <a:cs typeface="Times New Roman" pitchFamily="18" charset="0"/>
                        </a:rPr>
                        <a:t>2022 год</a:t>
                      </a: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u="none" strike="noStrike" dirty="0">
                          <a:solidFill>
                            <a:schemeClr val="bg1"/>
                          </a:solidFill>
                          <a:latin typeface="Times New Roman" pitchFamily="18" charset="0"/>
                          <a:cs typeface="Times New Roman" pitchFamily="18" charset="0"/>
                        </a:rPr>
                        <a:t>2023 год</a:t>
                      </a:r>
                      <a:endParaRPr lang="ru-RU" sz="1200" b="1" i="0" u="none" strike="noStrike" dirty="0">
                        <a:solidFill>
                          <a:schemeClr val="bg1"/>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ru-RU" sz="1200" u="none" strike="noStrike" dirty="0">
                          <a:solidFill>
                            <a:schemeClr val="bg1"/>
                          </a:solidFill>
                          <a:latin typeface="Times New Roman" pitchFamily="18" charset="0"/>
                          <a:cs typeface="Times New Roman" pitchFamily="18" charset="0"/>
                        </a:rPr>
                        <a:t>2024год</a:t>
                      </a:r>
                      <a:endParaRPr lang="ru-RU" sz="1200" b="1" i="0" u="none" strike="noStrike" dirty="0">
                        <a:solidFill>
                          <a:schemeClr val="bg1"/>
                        </a:solidFill>
                        <a:latin typeface="Times New Roman" pitchFamily="18" charset="0"/>
                        <a:cs typeface="Times New Roman" pitchFamily="18" charset="0"/>
                      </a:endParaRPr>
                    </a:p>
                  </a:txBody>
                  <a:tcPr marL="6195" marR="6195" marT="6195" marB="0"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B w="9525" cap="flat" cmpd="sng" algn="ctr">
                      <a:solidFill>
                        <a:schemeClr val="accent4">
                          <a:lumMod val="60000"/>
                          <a:lumOff val="4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4601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dk1"/>
                          </a:solidFill>
                          <a:latin typeface="Times New Roman" pitchFamily="18" charset="0"/>
                          <a:ea typeface="+mn-ea"/>
                          <a:cs typeface="Times New Roman" pitchFamily="18" charset="0"/>
                        </a:rPr>
                        <a:t> доля населения с денежными доходами ниже прожиточного минимума в общей численности населения Республики Адыгея,</a:t>
                      </a:r>
                      <a:r>
                        <a:rPr lang="ru-RU" sz="1200" b="0" i="0" kern="1200" baseline="0" dirty="0">
                          <a:solidFill>
                            <a:schemeClr val="dk1"/>
                          </a:solidFill>
                          <a:latin typeface="Times New Roman" pitchFamily="18" charset="0"/>
                          <a:ea typeface="+mn-ea"/>
                          <a:cs typeface="Times New Roman" pitchFamily="18" charset="0"/>
                        </a:rPr>
                        <a:t> %</a:t>
                      </a:r>
                      <a:endParaRPr lang="ru-RU" sz="1200" kern="1200" baseline="0" dirty="0">
                        <a:solidFill>
                          <a:schemeClr val="dk1"/>
                        </a:solidFill>
                        <a:latin typeface="Times New Roman" pitchFamily="18" charset="0"/>
                        <a:ea typeface="+mn-ea"/>
                        <a:cs typeface="Times New Roman" pitchFamily="18" charset="0"/>
                      </a:endParaRPr>
                    </a:p>
                  </a:txBody>
                  <a:tcPr marL="6195" marR="6195" marT="6195"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10,6</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9,5</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8,5</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7,6</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6,8</a:t>
                      </a:r>
                    </a:p>
                  </a:txBody>
                  <a:tcPr marL="68580" marR="68580" marT="0" marB="0" anchor="ctr">
                    <a:lnT w="9525" cap="flat" cmpd="sng" algn="ctr">
                      <a:solidFill>
                        <a:schemeClr val="accent4">
                          <a:lumMod val="60000"/>
                          <a:lumOff val="40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408314">
                <a:tc>
                  <a:txBody>
                    <a:bodyPr/>
                    <a:lstStyle/>
                    <a:p>
                      <a:r>
                        <a:rPr lang="ru-RU" sz="1200" b="0" i="0" kern="1200" dirty="0">
                          <a:solidFill>
                            <a:schemeClr val="dk1"/>
                          </a:solidFill>
                          <a:latin typeface="Times New Roman" pitchFamily="18" charset="0"/>
                          <a:ea typeface="+mn-ea"/>
                          <a:cs typeface="Times New Roman" pitchFamily="18" charset="0"/>
                        </a:rPr>
                        <a:t> инвестиции в основной капитал (без бюджетных инвестиций) на душу населения,</a:t>
                      </a:r>
                      <a:r>
                        <a:rPr lang="ru-RU" sz="1200" b="0" i="0" kern="1200" baseline="0" dirty="0">
                          <a:solidFill>
                            <a:schemeClr val="dk1"/>
                          </a:solidFill>
                          <a:latin typeface="Times New Roman" pitchFamily="18" charset="0"/>
                          <a:ea typeface="+mn-ea"/>
                          <a:cs typeface="Times New Roman" pitchFamily="18" charset="0"/>
                        </a:rPr>
                        <a:t> тыс. руб.</a:t>
                      </a:r>
                      <a:endParaRPr lang="ru-RU" sz="1200" kern="1200" baseline="0" dirty="0">
                        <a:solidFill>
                          <a:schemeClr val="dk1"/>
                        </a:solidFill>
                        <a:latin typeface="Times New Roman" pitchFamily="18" charset="0"/>
                        <a:ea typeface="+mn-ea"/>
                        <a:cs typeface="Times New Roman" pitchFamily="18" charset="0"/>
                      </a:endParaRPr>
                    </a:p>
                  </a:txBody>
                  <a:tcPr marL="6195" marR="6195" marT="6195"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50,4</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54,5</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59,0</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64,0</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70,9</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267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dk1"/>
                          </a:solidFill>
                          <a:latin typeface="Times New Roman" pitchFamily="18" charset="0"/>
                          <a:ea typeface="+mn-ea"/>
                          <a:cs typeface="Times New Roman" pitchFamily="18" charset="0"/>
                        </a:rPr>
                        <a:t> уровень безработицы,</a:t>
                      </a:r>
                      <a:r>
                        <a:rPr lang="ru-RU" sz="1200" b="0" i="0" kern="1200" baseline="0" dirty="0">
                          <a:solidFill>
                            <a:schemeClr val="dk1"/>
                          </a:solidFill>
                          <a:latin typeface="Times New Roman" pitchFamily="18" charset="0"/>
                          <a:ea typeface="+mn-ea"/>
                          <a:cs typeface="Times New Roman" pitchFamily="18" charset="0"/>
                        </a:rPr>
                        <a:t> %</a:t>
                      </a:r>
                      <a:endParaRPr lang="ru-RU" sz="1200" kern="1200" baseline="0" dirty="0">
                        <a:solidFill>
                          <a:schemeClr val="dk1"/>
                        </a:solidFill>
                        <a:latin typeface="Times New Roman" pitchFamily="18" charset="0"/>
                        <a:ea typeface="+mn-ea"/>
                        <a:cs typeface="Times New Roman" pitchFamily="18" charset="0"/>
                      </a:endParaRPr>
                    </a:p>
                  </a:txBody>
                  <a:tcPr marL="6195" marR="6195" marT="6195"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8,1</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7,8</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7,5</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7,2</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6,9</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686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dk1"/>
                          </a:solidFill>
                          <a:latin typeface="Times New Roman" pitchFamily="18" charset="0"/>
                          <a:ea typeface="+mn-ea"/>
                          <a:cs typeface="Times New Roman" pitchFamily="18" charset="0"/>
                        </a:rPr>
                        <a:t>среднедушевые денежные доходы населения, скорректированные на коэффициент соотношения стоимости фиксированного набора потребительских товаров, работ и услуг, тыс.руб.</a:t>
                      </a:r>
                      <a:endParaRPr lang="ru-RU" sz="1200" b="0" kern="1200" baseline="0" dirty="0">
                        <a:solidFill>
                          <a:schemeClr val="dk1"/>
                        </a:solidFill>
                        <a:latin typeface="Times New Roman" pitchFamily="18" charset="0"/>
                        <a:ea typeface="+mn-ea"/>
                        <a:cs typeface="Times New Roman" pitchFamily="18" charset="0"/>
                      </a:endParaRPr>
                    </a:p>
                  </a:txBody>
                  <a:tcPr marL="6195" marR="6195" marT="6195"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33,8</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35,8</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37,9</a:t>
                      </a: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40,2</a:t>
                      </a:r>
                    </a:p>
                  </a:txBody>
                  <a:tcPr marL="68580" marR="68580" marT="0" marB="0" anchor="ctr">
                    <a:solidFill>
                      <a:schemeClr val="accent1">
                        <a:lumMod val="20000"/>
                        <a:lumOff val="8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42,6</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14" name="Прямоугольник 13"/>
          <p:cNvSpPr/>
          <p:nvPr/>
        </p:nvSpPr>
        <p:spPr>
          <a:xfrm>
            <a:off x="683568" y="6381328"/>
            <a:ext cx="7416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Ответственный исполнитель ГП РА</a:t>
            </a:r>
            <a:r>
              <a:rPr lang="ru-RU" sz="1000" i="1" dirty="0">
                <a:solidFill>
                  <a:schemeClr val="tx1"/>
                </a:solidFill>
                <a:latin typeface="Times New Roman" pitchFamily="18" charset="0"/>
                <a:cs typeface="Times New Roman" pitchFamily="18" charset="0"/>
              </a:rPr>
              <a:t>:   Министерство экономического развития и торговли Республики Адыгея  </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59</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179513" y="908720"/>
            <a:ext cx="5832647" cy="502189"/>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200" b="1" dirty="0">
              <a:solidFill>
                <a:srgbClr val="00B050"/>
              </a:solidFill>
              <a:latin typeface="Times New Roman" pitchFamily="18" charset="0"/>
              <a:cs typeface="Times New Roman" pitchFamily="18" charset="0"/>
            </a:endParaRPr>
          </a:p>
          <a:p>
            <a:pPr algn="just"/>
            <a:endParaRPr lang="ru-RU" sz="1200" b="1" dirty="0">
              <a:solidFill>
                <a:srgbClr val="00B050"/>
              </a:solidFill>
              <a:latin typeface="Times New Roman" pitchFamily="18" charset="0"/>
              <a:cs typeface="Times New Roman" pitchFamily="18" charset="0"/>
            </a:endParaRPr>
          </a:p>
          <a:p>
            <a:pPr algn="just"/>
            <a:endParaRPr lang="ru-RU" sz="1200" b="1" dirty="0">
              <a:solidFill>
                <a:srgbClr val="00B050"/>
              </a:solidFill>
              <a:latin typeface="Times New Roman" pitchFamily="18" charset="0"/>
              <a:cs typeface="Times New Roman" pitchFamily="18" charset="0"/>
            </a:endParaRPr>
          </a:p>
          <a:p>
            <a:pPr algn="just"/>
            <a:r>
              <a:rPr lang="ru-RU" sz="1200" b="1" dirty="0">
                <a:solidFill>
                  <a:srgbClr val="00B050"/>
                </a:solidFill>
                <a:latin typeface="Times New Roman" pitchFamily="18" charset="0"/>
                <a:cs typeface="Times New Roman" pitchFamily="18" charset="0"/>
              </a:rPr>
              <a:t>ЦЕЛЬ:</a:t>
            </a:r>
            <a:r>
              <a:rPr lang="ru-RU" sz="1200" dirty="0"/>
              <a:t>   </a:t>
            </a:r>
            <a:r>
              <a:rPr lang="ru-RU" sz="1200" dirty="0">
                <a:solidFill>
                  <a:schemeClr val="tx1"/>
                </a:solidFill>
                <a:latin typeface="Times New Roman" pitchFamily="18" charset="0"/>
                <a:cs typeface="Times New Roman" pitchFamily="18" charset="0"/>
              </a:rPr>
              <a:t>существенное улучшение качества жизни населения и ускорение</a:t>
            </a:r>
          </a:p>
          <a:p>
            <a:pPr algn="just"/>
            <a:r>
              <a:rPr lang="ru-RU" sz="1200" dirty="0">
                <a:solidFill>
                  <a:schemeClr val="tx1"/>
                </a:solidFill>
                <a:latin typeface="Times New Roman" pitchFamily="18" charset="0"/>
                <a:cs typeface="Times New Roman" pitchFamily="18" charset="0"/>
              </a:rPr>
              <a:t>экономического роста за счет повышения эффективности использования</a:t>
            </a:r>
          </a:p>
          <a:p>
            <a:pPr algn="just"/>
            <a:r>
              <a:rPr lang="ru-RU" sz="1200" dirty="0">
                <a:solidFill>
                  <a:schemeClr val="tx1"/>
                </a:solidFill>
                <a:latin typeface="Times New Roman" pitchFamily="18" charset="0"/>
                <a:cs typeface="Times New Roman" pitchFamily="18" charset="0"/>
              </a:rPr>
              <a:t>экономического и социального потенциала Республики Адыгея.</a:t>
            </a:r>
          </a:p>
        </p:txBody>
      </p:sp>
      <p:graphicFrame>
        <p:nvGraphicFramePr>
          <p:cNvPr id="16" name="Таблица 15"/>
          <p:cNvGraphicFramePr>
            <a:graphicFrameLocks noGrp="1"/>
          </p:cNvGraphicFramePr>
          <p:nvPr>
            <p:extLst>
              <p:ext uri="{D42A27DB-BD31-4B8C-83A1-F6EECF244321}">
                <p14:modId xmlns:p14="http://schemas.microsoft.com/office/powerpoint/2010/main" val="968198005"/>
              </p:ext>
            </p:extLst>
          </p:nvPr>
        </p:nvGraphicFramePr>
        <p:xfrm>
          <a:off x="251519" y="2924944"/>
          <a:ext cx="5328593" cy="936105"/>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2476147">
                  <a:extLst>
                    <a:ext uri="{9D8B030D-6E8A-4147-A177-3AD203B41FA5}">
                      <a16:colId xmlns:a16="http://schemas.microsoft.com/office/drawing/2014/main" val="20000"/>
                    </a:ext>
                  </a:extLst>
                </a:gridCol>
                <a:gridCol w="845513">
                  <a:extLst>
                    <a:ext uri="{9D8B030D-6E8A-4147-A177-3AD203B41FA5}">
                      <a16:colId xmlns:a16="http://schemas.microsoft.com/office/drawing/2014/main" val="1156618348"/>
                    </a:ext>
                  </a:extLst>
                </a:gridCol>
                <a:gridCol w="785120">
                  <a:extLst>
                    <a:ext uri="{9D8B030D-6E8A-4147-A177-3AD203B41FA5}">
                      <a16:colId xmlns:a16="http://schemas.microsoft.com/office/drawing/2014/main" val="20001"/>
                    </a:ext>
                  </a:extLst>
                </a:gridCol>
                <a:gridCol w="1221813">
                  <a:extLst>
                    <a:ext uri="{9D8B030D-6E8A-4147-A177-3AD203B41FA5}">
                      <a16:colId xmlns:a16="http://schemas.microsoft.com/office/drawing/2014/main" val="20002"/>
                    </a:ext>
                  </a:extLst>
                </a:gridCol>
              </a:tblGrid>
              <a:tr h="35659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a:solidFill>
                            <a:schemeClr val="tx1"/>
                          </a:solidFill>
                          <a:latin typeface="Times New Roman" pitchFamily="18" charset="0"/>
                          <a:cs typeface="Times New Roman" pitchFamily="18" charset="0"/>
                        </a:rPr>
                        <a:t>Объем финансирования государственной</a:t>
                      </a:r>
                      <a:r>
                        <a:rPr lang="ru-RU" sz="1200" i="1" baseline="0" dirty="0">
                          <a:solidFill>
                            <a:schemeClr val="tx1"/>
                          </a:solidFill>
                          <a:latin typeface="Times New Roman" pitchFamily="18" charset="0"/>
                          <a:cs typeface="Times New Roman" pitchFamily="18" charset="0"/>
                        </a:rPr>
                        <a:t> </a:t>
                      </a:r>
                      <a:r>
                        <a:rPr lang="ru-RU" sz="1200" i="1" dirty="0">
                          <a:solidFill>
                            <a:schemeClr val="tx1"/>
                          </a:solidFill>
                          <a:latin typeface="Times New Roman" pitchFamily="18" charset="0"/>
                          <a:cs typeface="Times New Roman" pitchFamily="18" charset="0"/>
                        </a:rPr>
                        <a:t>программы (тыс. руб.) </a:t>
                      </a:r>
                      <a:endParaRPr lang="ru-RU" sz="12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ru-RU" sz="1100" b="1" i="0" u="none" strike="noStrike" dirty="0">
                          <a:solidFill>
                            <a:schemeClr val="tx1"/>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ru-RU" sz="1100" b="1" i="0" u="none" strike="noStrike" dirty="0">
                          <a:solidFill>
                            <a:schemeClr val="tx1"/>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ru-RU" sz="1100" b="1" i="0" u="none" strike="noStrike" dirty="0">
                          <a:solidFill>
                            <a:schemeClr val="tx1"/>
                          </a:solidFill>
                          <a:latin typeface="Times New Roman" pitchFamily="18" charset="0"/>
                          <a:cs typeface="Times New Roman" pitchFamily="18" charset="0"/>
                        </a:rPr>
                        <a:t>2024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579515">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100" b="1" i="0" u="none" strike="noStrike" dirty="0">
                          <a:solidFill>
                            <a:schemeClr val="tx1"/>
                          </a:solidFill>
                          <a:latin typeface="Times New Roman"/>
                        </a:rPr>
                        <a:t>1010784,2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ru-RU" sz="1100" b="1" i="0" u="none" strike="noStrike" dirty="0">
                          <a:solidFill>
                            <a:schemeClr val="tx1"/>
                          </a:solidFill>
                          <a:latin typeface="Times New Roman"/>
                        </a:rPr>
                        <a:t>1010100,0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ru-RU" sz="1100" b="1" i="0" u="none" strike="noStrike" dirty="0">
                          <a:solidFill>
                            <a:schemeClr val="tx1"/>
                          </a:solidFill>
                          <a:latin typeface="Times New Roman"/>
                        </a:rPr>
                        <a:t>1010100,0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179513" y="61259"/>
            <a:ext cx="63367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2E27A5FE-C526-495C-A081-183DF59F1A41}"/>
              </a:ext>
            </a:extLst>
          </p:cNvPr>
          <p:cNvSpPr txBox="1"/>
          <p:nvPr/>
        </p:nvSpPr>
        <p:spPr>
          <a:xfrm>
            <a:off x="107504" y="1484784"/>
            <a:ext cx="6336704" cy="1384995"/>
          </a:xfrm>
          <a:prstGeom prst="rect">
            <a:avLst/>
          </a:prstGeom>
          <a:noFill/>
        </p:spPr>
        <p:txBody>
          <a:bodyPr wrap="square" rtlCol="0">
            <a:spAutoFit/>
          </a:bodyPr>
          <a:lstStyle/>
          <a:p>
            <a:r>
              <a:rPr lang="ru-RU" sz="1200" b="1" dirty="0">
                <a:solidFill>
                  <a:srgbClr val="00B050"/>
                </a:solidFill>
                <a:latin typeface="Times New Roman" panose="02020603050405020304" pitchFamily="18" charset="0"/>
                <a:cs typeface="Times New Roman" panose="02020603050405020304" pitchFamily="18" charset="0"/>
              </a:rPr>
              <a:t>  </a:t>
            </a:r>
          </a:p>
          <a:p>
            <a:endParaRPr lang="ru-RU" sz="1200" b="1" dirty="0">
              <a:solidFill>
                <a:srgbClr val="00B050"/>
              </a:solidFill>
              <a:latin typeface="Times New Roman" panose="02020603050405020304" pitchFamily="18" charset="0"/>
              <a:cs typeface="Times New Roman" panose="02020603050405020304" pitchFamily="18" charset="0"/>
            </a:endParaRPr>
          </a:p>
          <a:p>
            <a:r>
              <a:rPr lang="ru-RU" sz="1200" b="1" dirty="0">
                <a:solidFill>
                  <a:srgbClr val="00B050"/>
                </a:solidFill>
                <a:latin typeface="Times New Roman" panose="02020603050405020304" pitchFamily="18" charset="0"/>
                <a:cs typeface="Times New Roman" panose="02020603050405020304" pitchFamily="18" charset="0"/>
              </a:rPr>
              <a:t>ЗАДАЧИ: </a:t>
            </a:r>
          </a:p>
          <a:p>
            <a:pPr marL="228600" indent="-228600"/>
            <a:r>
              <a:rPr lang="ru-RU" sz="1200" dirty="0">
                <a:latin typeface="Times New Roman" pitchFamily="18" charset="0"/>
                <a:cs typeface="Times New Roman" pitchFamily="18" charset="0"/>
              </a:rPr>
              <a:t>  1)  развитие стратегически приоритетных направлений на территории </a:t>
            </a:r>
          </a:p>
          <a:p>
            <a:pPr marL="228600" indent="-228600"/>
            <a:r>
              <a:rPr lang="ru-RU" sz="1200" dirty="0">
                <a:latin typeface="Times New Roman" pitchFamily="18" charset="0"/>
                <a:cs typeface="Times New Roman" pitchFamily="18" charset="0"/>
              </a:rPr>
              <a:t>       Республики Адыгея;</a:t>
            </a:r>
          </a:p>
          <a:p>
            <a:r>
              <a:rPr lang="ru-RU" sz="1200" dirty="0">
                <a:latin typeface="Times New Roman" pitchFamily="18" charset="0"/>
                <a:cs typeface="Times New Roman" pitchFamily="18" charset="0"/>
              </a:rPr>
              <a:t>  2)  повышение доступности и качества социальной инфраструктуры.</a:t>
            </a:r>
          </a:p>
          <a:p>
            <a:endParaRPr lang="ru-RU" sz="1200" dirty="0">
              <a:latin typeface="Times New Roman" pitchFamily="18" charset="0"/>
              <a:cs typeface="Times New Roman" pitchFamily="18" charset="0"/>
            </a:endParaRPr>
          </a:p>
        </p:txBody>
      </p:sp>
      <p:pic>
        <p:nvPicPr>
          <p:cNvPr id="1028" name="Picture 4" descr="...необходимых для выполнения анализа экономической эффективности информаци..."/>
          <p:cNvPicPr>
            <a:picLocks noChangeAspect="1" noChangeArrowheads="1"/>
          </p:cNvPicPr>
          <p:nvPr/>
        </p:nvPicPr>
        <p:blipFill>
          <a:blip r:embed="rId3" cstate="print"/>
          <a:srcRect/>
          <a:stretch>
            <a:fillRect/>
          </a:stretch>
        </p:blipFill>
        <p:spPr bwMode="auto">
          <a:xfrm>
            <a:off x="5508104" y="0"/>
            <a:ext cx="3635896" cy="4077072"/>
          </a:xfrm>
          <a:prstGeom prst="rect">
            <a:avLst/>
          </a:prstGeom>
          <a:noFill/>
          <a:effectLst>
            <a:softEdge rad="317500"/>
          </a:effectLst>
        </p:spPr>
      </p:pic>
    </p:spTree>
    <p:extLst>
      <p:ext uri="{BB962C8B-B14F-4D97-AF65-F5344CB8AC3E}">
        <p14:creationId xmlns:p14="http://schemas.microsoft.com/office/powerpoint/2010/main" val="392218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200" dirty="0">
              <a:solidFill>
                <a:schemeClr val="accent5">
                  <a:lumMod val="50000"/>
                </a:schemeClr>
              </a:solidFill>
            </a:endParaRPr>
          </a:p>
          <a:p>
            <a:pPr algn="just"/>
            <a:endParaRPr lang="ru-RU" sz="1200" dirty="0">
              <a:solidFill>
                <a:schemeClr val="accent5">
                  <a:lumMod val="50000"/>
                </a:schemeClr>
              </a:solidFill>
            </a:endParaRPr>
          </a:p>
          <a:p>
            <a:pPr algn="just"/>
            <a:endParaRPr lang="ru-RU" sz="1200" dirty="0">
              <a:solidFill>
                <a:schemeClr val="accent5">
                  <a:lumMod val="50000"/>
                </a:schemeClr>
              </a:solidFill>
            </a:endParaRPr>
          </a:p>
          <a:p>
            <a:pPr algn="just"/>
            <a:endParaRPr lang="ru-RU" sz="1200" dirty="0">
              <a:solidFill>
                <a:schemeClr val="accent5">
                  <a:lumMod val="50000"/>
                </a:schemeClr>
              </a:solidFill>
            </a:endParaRPr>
          </a:p>
        </p:txBody>
      </p:sp>
      <p:sp>
        <p:nvSpPr>
          <p:cNvPr id="4" name="Прямоугольник 3"/>
          <p:cNvSpPr/>
          <p:nvPr/>
        </p:nvSpPr>
        <p:spPr>
          <a:xfrm>
            <a:off x="323528" y="0"/>
            <a:ext cx="8640960" cy="648072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r>
              <a:rPr lang="ru-RU" sz="1000" dirty="0">
                <a:solidFill>
                  <a:prstClr val="black"/>
                </a:solidFill>
                <a:latin typeface="Times New Roman" pitchFamily="18" charset="0"/>
                <a:cs typeface="Times New Roman" pitchFamily="18" charset="0"/>
              </a:rPr>
              <a:t>Основными направлениями бюджетной политики Республики Адыгея на 2022 год и на плановый период 2023 и 2024 годов являются:</a:t>
            </a:r>
          </a:p>
          <a:p>
            <a:pPr indent="450215" algn="just"/>
            <a:r>
              <a:rPr lang="ru-RU" sz="1000" dirty="0">
                <a:solidFill>
                  <a:prstClr val="black"/>
                </a:solidFill>
                <a:latin typeface="Times New Roman" pitchFamily="18" charset="0"/>
                <a:cs typeface="Times New Roman" pitchFamily="18" charset="0"/>
              </a:rPr>
              <a:t>-сохранение социальной направленности консолидированного бюджета Республики Адыгея и республиканского бюджета Республики Адыгея; </a:t>
            </a:r>
          </a:p>
          <a:p>
            <a:pPr indent="450215" algn="just"/>
            <a:r>
              <a:rPr lang="ru-RU" sz="1000" dirty="0">
                <a:solidFill>
                  <a:prstClr val="black"/>
                </a:solidFill>
                <a:latin typeface="Times New Roman" pitchFamily="18" charset="0"/>
                <a:cs typeface="Times New Roman" pitchFamily="18" charset="0"/>
              </a:rPr>
              <a:t>-совершенствование межбюджетных отношений;</a:t>
            </a:r>
          </a:p>
          <a:p>
            <a:pPr indent="450215" algn="just"/>
            <a:r>
              <a:rPr lang="ru-RU" sz="1000" dirty="0">
                <a:solidFill>
                  <a:prstClr val="black"/>
                </a:solidFill>
                <a:latin typeface="Times New Roman" pitchFamily="18" charset="0"/>
                <a:cs typeface="Times New Roman" pitchFamily="18" charset="0"/>
              </a:rPr>
              <a:t>-обеспечение достижения целей, решения задач, достижения целевых показателей, установленных Указом Президента Российской Федерации от 7 мая 2018 года № 204 «О национальных целях и стратегических задачах развития Российской Федерации на период до 2024 года», Указом Президента Российской Федерации от 21 июля 2020 года № 474 «О национальных целях развития Российской Федерации на период до 2030 года», Стратегией социально-экономического развития Республики Адыгея до 2030 года, утвержденной постановлением Кабинета Министров Республики Адыгея от 26 декабря 2018 года № 286 «О Стратегии социально-экономического развития Республики Адыгея до 2030 года», целевых показателей (индикаторов) государственных программ Республики Адыгея; </a:t>
            </a:r>
          </a:p>
          <a:p>
            <a:pPr indent="450215" algn="just"/>
            <a:r>
              <a:rPr lang="ru-RU" sz="1000" dirty="0">
                <a:solidFill>
                  <a:prstClr val="black"/>
                </a:solidFill>
                <a:latin typeface="Times New Roman" pitchFamily="18" charset="0"/>
                <a:cs typeface="Times New Roman" pitchFamily="18" charset="0"/>
              </a:rPr>
              <a:t>-обеспечение своевременного и в полном объеме исполнения долговых обязательств Республики Адыгея;</a:t>
            </a:r>
          </a:p>
          <a:p>
            <a:pPr indent="450215" algn="just"/>
            <a:r>
              <a:rPr lang="ru-RU" sz="1000" dirty="0">
                <a:solidFill>
                  <a:prstClr val="black"/>
                </a:solidFill>
                <a:latin typeface="Times New Roman" pitchFamily="18" charset="0"/>
                <a:cs typeface="Times New Roman" pitchFamily="18" charset="0"/>
              </a:rPr>
              <a:t>-недопущение снижения показателей уровня оплаты труда работников бюджетной сферы, установленных в соответствии с Указами Президента Российской Федерации от 7 мая 2012 года № 597 «О мероприятиях по реализации государственной социальной политики», от 1 июня 2012 года № 761 «О Национальной стратегии действий в интересах детей на 2012-2017 годы», от 28 декабря 2012 года № 1688 «О некоторых мерах по реализации государственной политики в сфере защиты детей-сирот и детей, оставшихся без попечения родителей»;</a:t>
            </a:r>
          </a:p>
          <a:p>
            <a:pPr indent="450215" algn="just"/>
            <a:r>
              <a:rPr lang="ru-RU" sz="1000" dirty="0">
                <a:solidFill>
                  <a:prstClr val="black"/>
                </a:solidFill>
                <a:latin typeface="Times New Roman" pitchFamily="18" charset="0"/>
                <a:cs typeface="Times New Roman" pitchFamily="18" charset="0"/>
              </a:rPr>
              <a:t>-обеспечение повышения открытости бюджетного процесса и информированности жителей Республики Адыгея о состоянии финансово-бюджетной сферы;</a:t>
            </a:r>
          </a:p>
          <a:p>
            <a:pPr indent="450215" algn="just"/>
            <a:r>
              <a:rPr lang="ru-RU" sz="1000" dirty="0">
                <a:solidFill>
                  <a:prstClr val="black"/>
                </a:solidFill>
                <a:latin typeface="Times New Roman" pitchFamily="18" charset="0"/>
                <a:cs typeface="Times New Roman" pitchFamily="18" charset="0"/>
              </a:rPr>
              <a:t>-продолжение реализации практики инициативного бюджетирования в Республике Адыгея;</a:t>
            </a:r>
          </a:p>
          <a:p>
            <a:pPr indent="450215" algn="just"/>
            <a:r>
              <a:rPr lang="ru-RU" sz="1000" dirty="0">
                <a:solidFill>
                  <a:prstClr val="black"/>
                </a:solidFill>
                <a:latin typeface="Times New Roman" pitchFamily="18" charset="0"/>
                <a:cs typeface="Times New Roman" pitchFamily="18" charset="0"/>
              </a:rPr>
              <a:t>-принятие мер по увеличению объемов инвестиционных вложений и повышению инвестиционной привлекательности Республики Адыгея;</a:t>
            </a:r>
          </a:p>
          <a:p>
            <a:pPr indent="450215" algn="just"/>
            <a:r>
              <a:rPr lang="ru-RU" sz="1000" dirty="0">
                <a:solidFill>
                  <a:prstClr val="black"/>
                </a:solidFill>
                <a:latin typeface="Times New Roman" pitchFamily="18" charset="0"/>
                <a:cs typeface="Times New Roman" pitchFamily="18" charset="0"/>
              </a:rPr>
              <a:t>-повышение эффективности осуществления государственных капитальных вложений в объекты капитального строительства государственной собственности Республики Адыгея в рамках реализации Республиканской адресной инвестиционной программы;</a:t>
            </a:r>
          </a:p>
          <a:p>
            <a:pPr indent="450215" algn="just"/>
            <a:r>
              <a:rPr lang="ru-RU" sz="1000" dirty="0">
                <a:solidFill>
                  <a:prstClr val="black"/>
                </a:solidFill>
                <a:latin typeface="Times New Roman" pitchFamily="18" charset="0"/>
                <a:cs typeface="Times New Roman" pitchFamily="18" charset="0"/>
              </a:rPr>
              <a:t>-реализация новых инвестиционных проектов в том числе за счет средств, высвобождаемых в результате снижения объема погашения задолженности Республики Адыгея перед Российской Федерацией по бюджетным кредитам в соответствии с постановлением Правительства Российской Федерации от 19 октября 2020 года № 1704 «Об утверждении Правил определения новых инвестиционных проектов, в целях реализации которых средства бюджета субъекта Российской Федерации, высвобождаемые в результате снижения объема погашения задолженности субъекта Российской Федерации перед Российской Федерацией по бюджетным кредитам, подлежат направлению на осуществление субъектом Российской Федерации бюджетных инвестиций в объекты инфраструктуры»;</a:t>
            </a:r>
          </a:p>
          <a:p>
            <a:pPr indent="450215" algn="just"/>
            <a:r>
              <a:rPr lang="ru-RU" sz="1000" dirty="0">
                <a:solidFill>
                  <a:prstClr val="black"/>
                </a:solidFill>
                <a:latin typeface="Times New Roman" pitchFamily="18" charset="0"/>
                <a:cs typeface="Times New Roman" pitchFamily="18" charset="0"/>
              </a:rPr>
              <a:t>-организация и осуществление внутреннего финансового аудита у главных администраторов (администраторов) бюджетных средств в соответствии с федеральными стандартами; </a:t>
            </a:r>
          </a:p>
          <a:p>
            <a:pPr indent="450215" algn="just"/>
            <a:r>
              <a:rPr lang="ru-RU" sz="1000" dirty="0">
                <a:solidFill>
                  <a:prstClr val="black"/>
                </a:solidFill>
                <a:latin typeface="Times New Roman" pitchFamily="18" charset="0"/>
                <a:cs typeface="Times New Roman" pitchFamily="18" charset="0"/>
              </a:rPr>
              <a:t>-обеспечение осуществления контроля в сфере закупок товаров, работ, услуг для обеспечения нужд Республики Адыгея в соответствии с частью 8 статьи 99 Федерального закона от 5 апреля 2013 года № 44-ФЗ «О контрактной системе в сфере закупок товаров, работ, услуг для обеспечения государственных и муниципальных нужд»;</a:t>
            </a:r>
          </a:p>
          <a:p>
            <a:pPr indent="450215" algn="just"/>
            <a:r>
              <a:rPr lang="ru-RU" sz="1000" dirty="0">
                <a:solidFill>
                  <a:prstClr val="black"/>
                </a:solidFill>
                <a:latin typeface="Times New Roman" pitchFamily="18" charset="0"/>
                <a:cs typeface="Times New Roman" pitchFamily="18" charset="0"/>
              </a:rPr>
              <a:t>-усиление контроля за выполнением государственного задания государственными органами Республики Адыгея, осуществляющими функции и полномочия учредителя в отношении бюджетных и автономных учреждений Республики Адыгея.</a:t>
            </a:r>
          </a:p>
        </p:txBody>
      </p:sp>
      <p:sp>
        <p:nvSpPr>
          <p:cNvPr id="17411" name="Rectangle 3"/>
          <p:cNvSpPr>
            <a:spLocks noChangeArrowheads="1"/>
          </p:cNvSpPr>
          <p:nvPr/>
        </p:nvSpPr>
        <p:spPr bwMode="auto">
          <a:xfrm>
            <a:off x="251520" y="3292099"/>
            <a:ext cx="864096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lang="ru-RU" sz="1000" dirty="0">
                <a:latin typeface="Calibri" pitchFamily="34" charset="0"/>
                <a:ea typeface="Calibri" pitchFamily="34" charset="0"/>
                <a:cs typeface="Times New Roman" pitchFamily="18" charset="0"/>
              </a:rPr>
              <a:t>            </a:t>
            </a:r>
            <a:endParaRPr lang="en-US" sz="1000" dirty="0">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17415" name="Picture 7" descr="https://avatars.mds.yandex.net/get-zen_doc/196027/pub_5d43c833a1b4f100ad69a499_5d43deab46f4ff00ad446eac/scale_1200"/>
          <p:cNvPicPr>
            <a:picLocks noChangeAspect="1" noChangeArrowheads="1"/>
          </p:cNvPicPr>
          <p:nvPr/>
        </p:nvPicPr>
        <p:blipFill>
          <a:blip r:embed="rId2" cstate="print"/>
          <a:srcRect/>
          <a:stretch>
            <a:fillRect/>
          </a:stretch>
        </p:blipFill>
        <p:spPr bwMode="auto">
          <a:xfrm>
            <a:off x="7380312" y="5661248"/>
            <a:ext cx="1008112" cy="1080120"/>
          </a:xfrm>
          <a:prstGeom prst="rect">
            <a:avLst/>
          </a:prstGeom>
          <a:noFill/>
          <a:effectLst>
            <a:outerShdw blurRad="76200" dir="18900000" sy="23000" kx="-1200000" algn="bl" rotWithShape="0">
              <a:prstClr val="black">
                <a:alpha val="20000"/>
              </a:prstClr>
            </a:outerShdw>
          </a:effectLst>
          <a:scene3d>
            <a:camera prst="perspectiveContrastingLeftFacing"/>
            <a:lightRig rig="threePt" dir="t"/>
          </a:scene3d>
          <a:sp3d>
            <a:bevelT w="165100" prst="coolSlant"/>
          </a:sp3d>
        </p:spPr>
      </p:pic>
      <p:sp>
        <p:nvSpPr>
          <p:cNvPr id="3" name="Прямоугольник 2"/>
          <p:cNvSpPr/>
          <p:nvPr/>
        </p:nvSpPr>
        <p:spPr>
          <a:xfrm>
            <a:off x="323528" y="0"/>
            <a:ext cx="8496944" cy="57606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itchFamily="18" charset="0"/>
                <a:cs typeface="Times New Roman" pitchFamily="18" charset="0"/>
              </a:rPr>
              <a:t>ОСНОВНЫЕ НАПРАВЛЕНИЯ БЮДЖЕТНОЙ ПОЛИТИКИ РЕСПУБЛИКИ АДЫГЕЯ НА 2022 ГОД И ПЛАНОВЫЙ ПЕРИОД 2023 И 2024 ГОДОВ </a:t>
            </a:r>
          </a:p>
        </p:txBody>
      </p:sp>
      <p:sp>
        <p:nvSpPr>
          <p:cNvPr id="8" name="Номер слайда 7"/>
          <p:cNvSpPr>
            <a:spLocks noGrp="1"/>
          </p:cNvSpPr>
          <p:nvPr>
            <p:ph type="sldNum" sz="quarter" idx="12"/>
          </p:nvPr>
        </p:nvSpPr>
        <p:spPr>
          <a:xfrm>
            <a:off x="7010400" y="6492875"/>
            <a:ext cx="2133600" cy="365125"/>
          </a:xfrm>
        </p:spPr>
        <p:txBody>
          <a:bodyPr/>
          <a:lstStyle/>
          <a:p>
            <a:fld id="{055EE535-72A8-4E0F-A886-40F55435ED15}" type="slidenum">
              <a:rPr lang="ru-RU" smtClean="0"/>
              <a:pPr/>
              <a:t>6</a:t>
            </a:fld>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51520" y="1412776"/>
            <a:ext cx="10801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400" i="1" dirty="0">
                <a:solidFill>
                  <a:srgbClr val="C00000"/>
                </a:solidFill>
                <a:latin typeface="Times New Roman" pitchFamily="18" charset="0"/>
                <a:cs typeface="Times New Roman" pitchFamily="18" charset="0"/>
              </a:rPr>
              <a:t>:</a:t>
            </a:r>
          </a:p>
        </p:txBody>
      </p:sp>
      <p:sp>
        <p:nvSpPr>
          <p:cNvPr id="7" name="Прямоугольник 6"/>
          <p:cNvSpPr/>
          <p:nvPr/>
        </p:nvSpPr>
        <p:spPr>
          <a:xfrm>
            <a:off x="827585" y="764704"/>
            <a:ext cx="41764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2018-2024 годы</a:t>
            </a:r>
            <a:endParaRPr lang="ru-RU" sz="1200" b="1" i="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p:nvSpPr>
        <p:spPr>
          <a:xfrm>
            <a:off x="251521" y="332656"/>
            <a:ext cx="6264695" cy="466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cap="all" dirty="0">
                <a:solidFill>
                  <a:schemeClr val="accent3">
                    <a:lumMod val="75000"/>
                  </a:schemeClr>
                </a:solidFill>
                <a:latin typeface="Times New Roman" pitchFamily="18" charset="0"/>
                <a:cs typeface="Times New Roman" pitchFamily="18" charset="0"/>
              </a:rPr>
              <a:t>«Формирование современной городской среды»</a:t>
            </a:r>
          </a:p>
        </p:txBody>
      </p:sp>
      <p:graphicFrame>
        <p:nvGraphicFramePr>
          <p:cNvPr id="13" name="Таблица 12"/>
          <p:cNvGraphicFramePr>
            <a:graphicFrameLocks noGrp="1"/>
          </p:cNvGraphicFramePr>
          <p:nvPr>
            <p:extLst>
              <p:ext uri="{D42A27DB-BD31-4B8C-83A1-F6EECF244321}">
                <p14:modId xmlns:p14="http://schemas.microsoft.com/office/powerpoint/2010/main" val="3456579322"/>
              </p:ext>
            </p:extLst>
          </p:nvPr>
        </p:nvGraphicFramePr>
        <p:xfrm>
          <a:off x="323527" y="4365104"/>
          <a:ext cx="8496947" cy="2147601"/>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787565">
                  <a:extLst>
                    <a:ext uri="{9D8B030D-6E8A-4147-A177-3AD203B41FA5}">
                      <a16:colId xmlns:a16="http://schemas.microsoft.com/office/drawing/2014/main" val="20000"/>
                    </a:ext>
                  </a:extLst>
                </a:gridCol>
                <a:gridCol w="548148">
                  <a:extLst>
                    <a:ext uri="{9D8B030D-6E8A-4147-A177-3AD203B41FA5}">
                      <a16:colId xmlns:a16="http://schemas.microsoft.com/office/drawing/2014/main" val="218374172"/>
                    </a:ext>
                  </a:extLst>
                </a:gridCol>
                <a:gridCol w="616667">
                  <a:extLst>
                    <a:ext uri="{9D8B030D-6E8A-4147-A177-3AD203B41FA5}">
                      <a16:colId xmlns:a16="http://schemas.microsoft.com/office/drawing/2014/main" val="1142019057"/>
                    </a:ext>
                  </a:extLst>
                </a:gridCol>
                <a:gridCol w="479630">
                  <a:extLst>
                    <a:ext uri="{9D8B030D-6E8A-4147-A177-3AD203B41FA5}">
                      <a16:colId xmlns:a16="http://schemas.microsoft.com/office/drawing/2014/main" val="292677193"/>
                    </a:ext>
                  </a:extLst>
                </a:gridCol>
                <a:gridCol w="479630">
                  <a:extLst>
                    <a:ext uri="{9D8B030D-6E8A-4147-A177-3AD203B41FA5}">
                      <a16:colId xmlns:a16="http://schemas.microsoft.com/office/drawing/2014/main" val="20001"/>
                    </a:ext>
                  </a:extLst>
                </a:gridCol>
                <a:gridCol w="585307">
                  <a:extLst>
                    <a:ext uri="{9D8B030D-6E8A-4147-A177-3AD203B41FA5}">
                      <a16:colId xmlns:a16="http://schemas.microsoft.com/office/drawing/2014/main" val="20002"/>
                    </a:ext>
                  </a:extLst>
                </a:gridCol>
              </a:tblGrid>
              <a:tr h="443243">
                <a:tc>
                  <a:txBody>
                    <a:bodyPr/>
                    <a:lstStyle/>
                    <a:p>
                      <a:pPr algn="ctr"/>
                      <a:r>
                        <a:rPr lang="ru-RU" sz="1200" b="1" i="1" u="none" strike="noStrike" dirty="0">
                          <a:solidFill>
                            <a:schemeClr val="bg1"/>
                          </a:solidFill>
                          <a:latin typeface="Times New Roman" pitchFamily="18" charset="0"/>
                          <a:cs typeface="Times New Roman" pitchFamily="18" charset="0"/>
                        </a:rPr>
                        <a:t>Целевые показатели  </a:t>
                      </a:r>
                      <a:r>
                        <a:rPr lang="ru-RU" sz="1200" b="1" i="1" dirty="0">
                          <a:solidFill>
                            <a:schemeClr val="bg1"/>
                          </a:solidFill>
                          <a:latin typeface="Times New Roman" pitchFamily="18" charset="0"/>
                          <a:cs typeface="Times New Roman" pitchFamily="18" charset="0"/>
                        </a:rPr>
                        <a:t>реализации государственной программы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900" b="1" i="0" u="none" strike="noStrike" dirty="0">
                          <a:solidFill>
                            <a:schemeClr val="bg1"/>
                          </a:solidFill>
                          <a:latin typeface="Times New Roman" pitchFamily="18" charset="0"/>
                          <a:cs typeface="Times New Roman" pitchFamily="18" charset="0"/>
                        </a:rPr>
                        <a:t>2020 год</a:t>
                      </a:r>
                    </a:p>
                    <a:p>
                      <a:pPr algn="ctr" fontAlgn="b"/>
                      <a:r>
                        <a:rPr lang="ru-RU" sz="900" b="1" i="0" u="none" strike="noStrike" dirty="0">
                          <a:solidFill>
                            <a:schemeClr val="bg1"/>
                          </a:solidFill>
                          <a:latin typeface="Times New Roman" pitchFamily="18" charset="0"/>
                          <a:cs typeface="Times New Roman" pitchFamily="18" charset="0"/>
                        </a:rPr>
                        <a:t>(факт)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900" b="1" i="0" u="none" strike="noStrike" dirty="0">
                          <a:solidFill>
                            <a:schemeClr val="bg1"/>
                          </a:solidFill>
                          <a:latin typeface="Times New Roman" pitchFamily="18" charset="0"/>
                          <a:cs typeface="Times New Roman" pitchFamily="18" charset="0"/>
                        </a:rPr>
                        <a:t>2021 год</a:t>
                      </a:r>
                    </a:p>
                    <a:p>
                      <a:pPr algn="ctr" fontAlgn="b"/>
                      <a:r>
                        <a:rPr lang="ru-RU" sz="900" b="1" i="0" u="none" strike="noStrike" dirty="0">
                          <a:solidFill>
                            <a:schemeClr val="bg1"/>
                          </a:solidFill>
                          <a:latin typeface="Times New Roman" pitchFamily="18" charset="0"/>
                          <a:cs typeface="Times New Roman" pitchFamily="18" charset="0"/>
                        </a:rPr>
                        <a:t>(план) </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900" b="1" i="0" u="none" strike="noStrike" dirty="0">
                          <a:solidFill>
                            <a:schemeClr val="bg1"/>
                          </a:solidFill>
                          <a:latin typeface="Times New Roman" pitchFamily="18" charset="0"/>
                          <a:cs typeface="Times New Roman" pitchFamily="18" charset="0"/>
                        </a:rPr>
                        <a:t>2022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900" u="none" strike="noStrike" dirty="0">
                          <a:solidFill>
                            <a:schemeClr val="bg1"/>
                          </a:solidFill>
                          <a:latin typeface="Times New Roman" pitchFamily="18" charset="0"/>
                          <a:cs typeface="Times New Roman" pitchFamily="18" charset="0"/>
                        </a:rPr>
                        <a:t>2023 год</a:t>
                      </a:r>
                      <a:endParaRPr lang="ru-RU" sz="900" b="1" i="0" u="none" strike="noStrike" dirty="0">
                        <a:solidFill>
                          <a:schemeClr val="bg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900" u="none" strike="noStrike" dirty="0">
                          <a:solidFill>
                            <a:schemeClr val="bg1"/>
                          </a:solidFill>
                          <a:latin typeface="Times New Roman" pitchFamily="18" charset="0"/>
                          <a:cs typeface="Times New Roman" pitchFamily="18" charset="0"/>
                        </a:rPr>
                        <a:t>2024 год</a:t>
                      </a:r>
                      <a:endParaRPr lang="ru-RU" sz="900" b="1" i="0" u="none" strike="noStrike" dirty="0">
                        <a:solidFill>
                          <a:schemeClr val="bg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6371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a:solidFill>
                            <a:schemeClr val="dk1"/>
                          </a:solidFill>
                          <a:effectLst/>
                          <a:latin typeface="Times New Roman" panose="02020603050405020304" pitchFamily="18" charset="0"/>
                          <a:ea typeface="+mn-ea"/>
                          <a:cs typeface="Times New Roman" panose="02020603050405020304" pitchFamily="18" charset="0"/>
                        </a:rPr>
                        <a:t> 1.  Доля реализованных проектов благоустройства дворовых территорий (полностью освещенных, оборудованных местами для проведения досуга и отдыха разными группами населения (спортивные площадки, детские площадки и так далее), малыми архитектурными формами) в общем количестве реализованных в течение планового года проектов благоустройства дворовых территорий, %;</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587728">
                <a:tc>
                  <a:txBody>
                    <a:bodyPr/>
                    <a:lstStyle/>
                    <a:p>
                      <a:pPr algn="just"/>
                      <a:r>
                        <a:rPr lang="ru-RU" sz="10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000" kern="1200" baseline="0" dirty="0">
                          <a:solidFill>
                            <a:schemeClr val="dk1"/>
                          </a:solidFill>
                          <a:effectLst/>
                          <a:latin typeface="Times New Roman" panose="02020603050405020304" pitchFamily="18" charset="0"/>
                          <a:ea typeface="+mn-ea"/>
                          <a:cs typeface="Times New Roman" panose="02020603050405020304" pitchFamily="18" charset="0"/>
                        </a:rPr>
                        <a:t>2. </a:t>
                      </a:r>
                      <a:r>
                        <a:rPr lang="ru-RU" sz="1000" kern="1200" dirty="0">
                          <a:solidFill>
                            <a:schemeClr val="dk1"/>
                          </a:solidFill>
                          <a:effectLst/>
                          <a:latin typeface="Times New Roman" panose="02020603050405020304" pitchFamily="18" charset="0"/>
                          <a:ea typeface="+mn-ea"/>
                          <a:cs typeface="Times New Roman" panose="02020603050405020304" pitchFamily="18" charset="0"/>
                        </a:rPr>
                        <a:t>Доля реализованных комплексных проектов благоустройства территорий муниципальных образований соответствующего функционального назначения в общем количестве реализованных в течение планового года проектов благоустройства общественных территорий, %</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47947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baseline="0" dirty="0">
                          <a:solidFill>
                            <a:schemeClr val="dk1"/>
                          </a:solidFill>
                          <a:latin typeface="Times New Roman" pitchFamily="18" charset="0"/>
                          <a:ea typeface="+mn-ea"/>
                          <a:cs typeface="Times New Roman" pitchFamily="18" charset="0"/>
                        </a:rPr>
                        <a:t> 3.</a:t>
                      </a:r>
                      <a:r>
                        <a:rPr lang="ru-RU" sz="1000" kern="1200" dirty="0">
                          <a:solidFill>
                            <a:schemeClr val="dk1"/>
                          </a:solidFill>
                          <a:effectLst/>
                          <a:latin typeface="Times New Roman" panose="02020603050405020304" pitchFamily="18" charset="0"/>
                          <a:ea typeface="+mn-ea"/>
                          <a:cs typeface="Times New Roman" panose="02020603050405020304" pitchFamily="18" charset="0"/>
                        </a:rPr>
                        <a:t>   Доля дворовых территорий, благоустройство которых выполнено при участии граждан, организаций в соответствующих мероприятиях, в общем количестве реализованных в течение планового года проектов благоустройства дворовых территорий, %</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14" name="Прямоугольник 13"/>
          <p:cNvSpPr/>
          <p:nvPr/>
        </p:nvSpPr>
        <p:spPr>
          <a:xfrm>
            <a:off x="395536" y="6453336"/>
            <a:ext cx="9036496" cy="449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chemeClr val="tx1"/>
                </a:solidFill>
                <a:latin typeface="Times New Roman" pitchFamily="18" charset="0"/>
                <a:cs typeface="Times New Roman" pitchFamily="18" charset="0"/>
              </a:rPr>
              <a:t>  </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60</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179513" y="980728"/>
            <a:ext cx="1296144" cy="432048"/>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C00000"/>
                </a:solidFill>
                <a:latin typeface="Times New Roman" pitchFamily="18" charset="0"/>
                <a:cs typeface="Times New Roman" pitchFamily="18" charset="0"/>
              </a:rPr>
              <a:t>ЦЕЛЬ:</a:t>
            </a:r>
          </a:p>
        </p:txBody>
      </p:sp>
      <p:graphicFrame>
        <p:nvGraphicFramePr>
          <p:cNvPr id="16" name="Таблица 15"/>
          <p:cNvGraphicFramePr>
            <a:graphicFrameLocks noGrp="1"/>
          </p:cNvGraphicFramePr>
          <p:nvPr>
            <p:extLst>
              <p:ext uri="{D42A27DB-BD31-4B8C-83A1-F6EECF244321}">
                <p14:modId xmlns:p14="http://schemas.microsoft.com/office/powerpoint/2010/main" val="4088360484"/>
              </p:ext>
            </p:extLst>
          </p:nvPr>
        </p:nvGraphicFramePr>
        <p:xfrm>
          <a:off x="899591" y="3356991"/>
          <a:ext cx="7056784" cy="864097"/>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2416711">
                  <a:extLst>
                    <a:ext uri="{9D8B030D-6E8A-4147-A177-3AD203B41FA5}">
                      <a16:colId xmlns:a16="http://schemas.microsoft.com/office/drawing/2014/main" val="1156618348"/>
                    </a:ext>
                  </a:extLst>
                </a:gridCol>
                <a:gridCol w="2416711">
                  <a:extLst>
                    <a:ext uri="{9D8B030D-6E8A-4147-A177-3AD203B41FA5}">
                      <a16:colId xmlns:a16="http://schemas.microsoft.com/office/drawing/2014/main" val="20001"/>
                    </a:ext>
                  </a:extLst>
                </a:gridCol>
                <a:gridCol w="2223362">
                  <a:extLst>
                    <a:ext uri="{9D8B030D-6E8A-4147-A177-3AD203B41FA5}">
                      <a16:colId xmlns:a16="http://schemas.microsoft.com/office/drawing/2014/main" val="20002"/>
                    </a:ext>
                  </a:extLst>
                </a:gridCol>
              </a:tblGrid>
              <a:tr h="29421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dirty="0">
                          <a:solidFill>
                            <a:schemeClr val="tx1"/>
                          </a:solidFill>
                          <a:latin typeface="Times New Roman" pitchFamily="18" charset="0"/>
                          <a:cs typeface="Times New Roman" pitchFamily="18" charset="0"/>
                        </a:rPr>
                        <a:t>Объем финансирования государственной</a:t>
                      </a:r>
                      <a:r>
                        <a:rPr lang="ru-RU" sz="1200" b="1" i="0" baseline="0" dirty="0">
                          <a:solidFill>
                            <a:schemeClr val="tx1"/>
                          </a:solidFill>
                          <a:latin typeface="Times New Roman" pitchFamily="18" charset="0"/>
                          <a:cs typeface="Times New Roman" pitchFamily="18" charset="0"/>
                        </a:rPr>
                        <a:t> </a:t>
                      </a:r>
                      <a:r>
                        <a:rPr lang="ru-RU" sz="1200" b="1" i="0" dirty="0">
                          <a:solidFill>
                            <a:schemeClr val="tx1"/>
                          </a:solidFill>
                          <a:latin typeface="Times New Roman" pitchFamily="18" charset="0"/>
                          <a:cs typeface="Times New Roman" pitchFamily="18" charset="0"/>
                        </a:rPr>
                        <a:t>программы (тыс. руб.) </a:t>
                      </a:r>
                      <a:endParaRPr lang="ru-RU" sz="1200" b="1" i="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algn="ctr" fontAlgn="b"/>
                      <a:endParaRPr lang="ru-RU" sz="1200" b="1" i="0" u="none" strike="noStrike" dirty="0">
                        <a:solidFill>
                          <a:srgbClr val="7030A0"/>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algn="ctr" fontAlgn="b"/>
                      <a:endParaRPr lang="ru-RU" sz="1200" b="1" i="0" u="none" strike="noStrike" dirty="0">
                        <a:solidFill>
                          <a:srgbClr val="7030A0"/>
                        </a:solidFill>
                        <a:latin typeface="Times New Roman" pitchFamily="18" charset="0"/>
                        <a:cs typeface="Times New Roman" pitchFamily="18" charset="0"/>
                      </a:endParaRP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984862866"/>
                  </a:ext>
                </a:extLst>
              </a:tr>
              <a:tr h="294210">
                <a:tc>
                  <a:txBody>
                    <a:bodyPr/>
                    <a:lstStyle/>
                    <a:p>
                      <a:pPr algn="ctr" fontAlgn="b"/>
                      <a:r>
                        <a:rPr lang="ru-RU" sz="1200" b="1" i="0" u="none" strike="noStrike" dirty="0">
                          <a:solidFill>
                            <a:schemeClr val="tx1">
                              <a:lumMod val="85000"/>
                              <a:lumOff val="15000"/>
                            </a:schemeClr>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ru-RU" sz="1200" b="1" i="0" u="none" strike="noStrike" dirty="0">
                          <a:solidFill>
                            <a:schemeClr val="tx1">
                              <a:lumMod val="85000"/>
                              <a:lumOff val="15000"/>
                            </a:schemeClr>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ru-RU" sz="1200" b="1" i="0" u="none" strike="noStrike" dirty="0">
                          <a:solidFill>
                            <a:schemeClr val="tx1">
                              <a:lumMod val="85000"/>
                              <a:lumOff val="15000"/>
                            </a:schemeClr>
                          </a:solidFill>
                          <a:latin typeface="Times New Roman" pitchFamily="18" charset="0"/>
                          <a:cs typeface="Times New Roman" pitchFamily="18" charset="0"/>
                        </a:rPr>
                        <a:t>2024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275677">
                <a:tc>
                  <a:txBody>
                    <a:bodyPr/>
                    <a:lstStyle/>
                    <a:p>
                      <a:pPr algn="ctr" fontAlgn="b"/>
                      <a:r>
                        <a:rPr lang="ru-RU" sz="1100" b="1" kern="1200" dirty="0">
                          <a:solidFill>
                            <a:schemeClr val="tx1"/>
                          </a:solidFill>
                          <a:effectLst/>
                          <a:latin typeface="Times New Roman" panose="02020603050405020304" pitchFamily="18" charset="0"/>
                          <a:ea typeface="+mn-ea"/>
                          <a:cs typeface="Times New Roman" panose="02020603050405020304" pitchFamily="18" charset="0"/>
                        </a:rPr>
                        <a:t>202672,8</a:t>
                      </a:r>
                      <a:endParaRPr lang="ru-RU" sz="1100" b="1" i="0" u="none" strike="noStrike" dirty="0">
                        <a:solidFill>
                          <a:schemeClr val="accent4">
                            <a:lumMod val="50000"/>
                          </a:schemeClr>
                        </a:solidFill>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ru-RU" sz="1100" b="1" kern="1200" dirty="0">
                          <a:solidFill>
                            <a:schemeClr val="tx1"/>
                          </a:solidFill>
                          <a:effectLst/>
                          <a:latin typeface="Times New Roman" panose="02020603050405020304" pitchFamily="18" charset="0"/>
                          <a:ea typeface="+mn-ea"/>
                          <a:cs typeface="Times New Roman" panose="02020603050405020304" pitchFamily="18" charset="0"/>
                        </a:rPr>
                        <a:t>122752,8</a:t>
                      </a:r>
                      <a:endParaRPr lang="ru-RU" sz="1100" b="1" i="0" u="none" strike="noStrike" dirty="0">
                        <a:solidFill>
                          <a:schemeClr val="accent4">
                            <a:lumMod val="50000"/>
                          </a:schemeClr>
                        </a:solidFill>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ru-RU" sz="1100" b="1" kern="1200" dirty="0">
                          <a:solidFill>
                            <a:schemeClr val="tx1"/>
                          </a:solidFill>
                          <a:effectLst/>
                          <a:latin typeface="Times New Roman" panose="02020603050405020304" pitchFamily="18" charset="0"/>
                          <a:ea typeface="+mn-ea"/>
                          <a:cs typeface="Times New Roman" panose="02020603050405020304" pitchFamily="18" charset="0"/>
                        </a:rPr>
                        <a:t>136392,0</a:t>
                      </a:r>
                      <a:endParaRPr lang="ru-RU" sz="1100" b="1" i="0" u="none" strike="noStrike" dirty="0">
                        <a:solidFill>
                          <a:schemeClr val="accent4">
                            <a:lumMod val="50000"/>
                          </a:schemeClr>
                        </a:solidFill>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611560" y="60114"/>
            <a:ext cx="48965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3"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13D5566C-A8C2-4DAA-B010-5A3E6E27D19F}"/>
              </a:ext>
            </a:extLst>
          </p:cNvPr>
          <p:cNvSpPr/>
          <p:nvPr/>
        </p:nvSpPr>
        <p:spPr>
          <a:xfrm>
            <a:off x="467543" y="6597352"/>
            <a:ext cx="8640961" cy="246221"/>
          </a:xfrm>
          <a:prstGeom prst="rect">
            <a:avLst/>
          </a:prstGeom>
        </p:spPr>
        <p:txBody>
          <a:bodyPr wrap="square">
            <a:spAutoFit/>
          </a:bodyPr>
          <a:lstStyle/>
          <a:p>
            <a:r>
              <a:rPr lang="ru-RU" sz="1000" b="1" dirty="0">
                <a:latin typeface="Times New Roman" panose="02020603050405020304" pitchFamily="18" charset="0"/>
                <a:cs typeface="Times New Roman" panose="02020603050405020304" pitchFamily="18" charset="0"/>
              </a:rPr>
              <a:t>Ответственный исполнитель ГП РА</a:t>
            </a:r>
            <a:r>
              <a:rPr lang="ru-RU" sz="900" i="1" dirty="0">
                <a:latin typeface="Times New Roman" panose="02020603050405020304" pitchFamily="18" charset="0"/>
                <a:cs typeface="Times New Roman" panose="02020603050405020304" pitchFamily="18" charset="0"/>
              </a:rPr>
              <a:t>:  Министерство строительства, транспорта, жилищно-коммунального и дорожного хозяйства Республики Адыгея</a:t>
            </a:r>
          </a:p>
        </p:txBody>
      </p:sp>
      <p:sp>
        <p:nvSpPr>
          <p:cNvPr id="5" name="Прямоугольник 4">
            <a:extLst>
              <a:ext uri="{FF2B5EF4-FFF2-40B4-BE49-F238E27FC236}">
                <a16:creationId xmlns:a16="http://schemas.microsoft.com/office/drawing/2014/main" id="{ECD7FDC5-1801-4692-98A8-9E98365BF684}"/>
              </a:ext>
            </a:extLst>
          </p:cNvPr>
          <p:cNvSpPr/>
          <p:nvPr/>
        </p:nvSpPr>
        <p:spPr>
          <a:xfrm>
            <a:off x="1043608" y="1052736"/>
            <a:ext cx="5112568" cy="461665"/>
          </a:xfrm>
          <a:prstGeom prst="rect">
            <a:avLst/>
          </a:prstGeom>
        </p:spPr>
        <p:txBody>
          <a:bodyPr wrap="square">
            <a:spAutoFit/>
          </a:bodyPr>
          <a:lstStyle/>
          <a:p>
            <a:r>
              <a:rPr lang="ru-RU" sz="1200" dirty="0">
                <a:latin typeface="Times New Roman" panose="02020603050405020304" pitchFamily="18" charset="0"/>
                <a:ea typeface="Times New Roman" panose="02020603050405020304" pitchFamily="18" charset="0"/>
              </a:rPr>
              <a:t>повышение качества и комфорта городской среды на территории Республики Адыгея.</a:t>
            </a:r>
            <a:endParaRPr lang="ru-RU" sz="1200" dirty="0"/>
          </a:p>
        </p:txBody>
      </p:sp>
      <p:sp>
        <p:nvSpPr>
          <p:cNvPr id="8" name="Прямоугольник 7">
            <a:extLst>
              <a:ext uri="{FF2B5EF4-FFF2-40B4-BE49-F238E27FC236}">
                <a16:creationId xmlns:a16="http://schemas.microsoft.com/office/drawing/2014/main" id="{C30D5A6F-CEAE-46C8-AC48-F3A0C6FE9833}"/>
              </a:ext>
            </a:extLst>
          </p:cNvPr>
          <p:cNvSpPr/>
          <p:nvPr/>
        </p:nvSpPr>
        <p:spPr>
          <a:xfrm>
            <a:off x="1115616" y="1556792"/>
            <a:ext cx="7272808" cy="1785104"/>
          </a:xfrm>
          <a:prstGeom prst="rect">
            <a:avLst/>
          </a:prstGeom>
        </p:spPr>
        <p:txBody>
          <a:bodyPr wrap="square">
            <a:spAutoFit/>
          </a:bodyPr>
          <a:lstStyle/>
          <a:p>
            <a:pPr algn="just">
              <a:spcAft>
                <a:spcPts val="0"/>
              </a:spcAft>
            </a:pPr>
            <a:r>
              <a:rPr lang="ru-RU" sz="1100" dirty="0">
                <a:latin typeface="Times New Roman" panose="02020603050405020304" pitchFamily="18" charset="0"/>
                <a:ea typeface="Times New Roman" panose="02020603050405020304" pitchFamily="18" charset="0"/>
              </a:rPr>
              <a:t>1) обеспечение формирования единых подходов и ключевых приоритетов комфортной городской среды;</a:t>
            </a:r>
          </a:p>
          <a:p>
            <a:pPr algn="just">
              <a:spcAft>
                <a:spcPts val="0"/>
              </a:spcAft>
            </a:pPr>
            <a:r>
              <a:rPr lang="ru-RU" sz="1100" dirty="0">
                <a:latin typeface="Times New Roman" panose="02020603050405020304" pitchFamily="18" charset="0"/>
                <a:ea typeface="Times New Roman" panose="02020603050405020304" pitchFamily="18" charset="0"/>
              </a:rPr>
              <a:t>2) создание универсальных механизмов вовлеченности граждан, заинтересованных организаций</a:t>
            </a:r>
          </a:p>
          <a:p>
            <a:pPr algn="just">
              <a:spcAft>
                <a:spcPts val="0"/>
              </a:spcAft>
            </a:pPr>
            <a:r>
              <a:rPr lang="ru-RU" sz="1100" dirty="0">
                <a:latin typeface="Times New Roman" panose="02020603050405020304" pitchFamily="18" charset="0"/>
                <a:ea typeface="Times New Roman" panose="02020603050405020304" pitchFamily="18" charset="0"/>
              </a:rPr>
              <a:t> в реализацию мероприятий по благоустройству территорий муниципальных образований;</a:t>
            </a:r>
          </a:p>
          <a:p>
            <a:pPr algn="just">
              <a:spcAft>
                <a:spcPts val="0"/>
              </a:spcAft>
            </a:pPr>
            <a:r>
              <a:rPr lang="ru-RU" sz="1100" dirty="0">
                <a:latin typeface="Times New Roman" panose="02020603050405020304" pitchFamily="18" charset="0"/>
                <a:ea typeface="Times New Roman" panose="02020603050405020304" pitchFamily="18" charset="0"/>
              </a:rPr>
              <a:t>3) обеспечение проведения мероприятий по благоустройству территорий муниципальных </a:t>
            </a:r>
          </a:p>
          <a:p>
            <a:pPr algn="just">
              <a:spcAft>
                <a:spcPts val="0"/>
              </a:spcAft>
            </a:pPr>
            <a:r>
              <a:rPr lang="ru-RU" sz="1100" dirty="0">
                <a:latin typeface="Times New Roman" panose="02020603050405020304" pitchFamily="18" charset="0"/>
                <a:ea typeface="Times New Roman" panose="02020603050405020304" pitchFamily="18" charset="0"/>
              </a:rPr>
              <a:t>образований сокращение отставания развития городской среды от меняющихся потребностей </a:t>
            </a:r>
          </a:p>
          <a:p>
            <a:pPr algn="just">
              <a:spcAft>
                <a:spcPts val="0"/>
              </a:spcAft>
            </a:pPr>
            <a:r>
              <a:rPr lang="ru-RU" sz="1100" dirty="0">
                <a:latin typeface="Times New Roman" panose="02020603050405020304" pitchFamily="18" charset="0"/>
                <a:ea typeface="Times New Roman" panose="02020603050405020304" pitchFamily="18" charset="0"/>
              </a:rPr>
              <a:t> населения в части развития городских пространств;</a:t>
            </a:r>
          </a:p>
          <a:p>
            <a:pPr algn="just">
              <a:spcAft>
                <a:spcPts val="0"/>
              </a:spcAft>
            </a:pPr>
            <a:r>
              <a:rPr lang="ru-RU" sz="1100" dirty="0">
                <a:latin typeface="Times New Roman" panose="02020603050405020304" pitchFamily="18" charset="0"/>
                <a:cs typeface="Times New Roman" panose="02020603050405020304" pitchFamily="18" charset="0"/>
              </a:rPr>
              <a:t>4) кардинальное повышение комфортности городской среды, повышение индекса качества городской</a:t>
            </a:r>
          </a:p>
          <a:p>
            <a:pPr algn="just">
              <a:spcAft>
                <a:spcPts val="0"/>
              </a:spcAft>
            </a:pPr>
            <a:r>
              <a:rPr lang="ru-RU" sz="1100" dirty="0">
                <a:latin typeface="Times New Roman" panose="02020603050405020304" pitchFamily="18" charset="0"/>
                <a:cs typeface="Times New Roman" panose="02020603050405020304" pitchFamily="18" charset="0"/>
              </a:rPr>
              <a:t> среды на 30 процентов, сокращение в соответствии с этим индексом количества городов </a:t>
            </a:r>
          </a:p>
          <a:p>
            <a:pPr algn="just">
              <a:spcAft>
                <a:spcPts val="0"/>
              </a:spcAft>
            </a:pPr>
            <a:r>
              <a:rPr lang="ru-RU" sz="1100" dirty="0">
                <a:latin typeface="Times New Roman" panose="02020603050405020304" pitchFamily="18" charset="0"/>
                <a:cs typeface="Times New Roman" panose="02020603050405020304" pitchFamily="18" charset="0"/>
              </a:rPr>
              <a:t> с неблагоприятной средой в два раза;</a:t>
            </a:r>
          </a:p>
          <a:p>
            <a:pPr algn="just"/>
            <a:r>
              <a:rPr lang="ru-RU" sz="1100" dirty="0">
                <a:latin typeface="Times New Roman" panose="02020603050405020304" pitchFamily="18" charset="0"/>
                <a:cs typeface="Times New Roman" panose="02020603050405020304" pitchFamily="18" charset="0"/>
              </a:rPr>
              <a:t>5) внедрение в строительстве</a:t>
            </a:r>
            <a:r>
              <a:rPr lang="ru-RU" sz="1100" dirty="0">
                <a:latin typeface="Times New Roman" panose="02020603050405020304" pitchFamily="18" charset="0"/>
                <a:ea typeface="Times New Roman" panose="02020603050405020304" pitchFamily="18" charset="0"/>
              </a:rPr>
              <a:t> передовых технологий и современных архитектурных решений.</a:t>
            </a:r>
            <a:endParaRPr lang="ru-RU" sz="1100" dirty="0"/>
          </a:p>
        </p:txBody>
      </p:sp>
      <p:pic>
        <p:nvPicPr>
          <p:cNvPr id="89090" name="Picture 2" descr="10.06.2021 / Средства нацпроекта «Формирование комфортной городской среды» ..."/>
          <p:cNvPicPr>
            <a:picLocks noChangeAspect="1" noChangeArrowheads="1"/>
          </p:cNvPicPr>
          <p:nvPr/>
        </p:nvPicPr>
        <p:blipFill>
          <a:blip r:embed="rId4" cstate="print"/>
          <a:srcRect/>
          <a:stretch>
            <a:fillRect/>
          </a:stretch>
        </p:blipFill>
        <p:spPr bwMode="auto">
          <a:xfrm>
            <a:off x="6300192" y="0"/>
            <a:ext cx="2843808" cy="1700807"/>
          </a:xfrm>
          <a:prstGeom prst="rect">
            <a:avLst/>
          </a:prstGeom>
          <a:noFill/>
          <a:effectLst>
            <a:softEdge rad="127000"/>
          </a:effectLst>
        </p:spPr>
      </p:pic>
    </p:spTree>
    <p:extLst>
      <p:ext uri="{BB962C8B-B14F-4D97-AF65-F5344CB8AC3E}">
        <p14:creationId xmlns:p14="http://schemas.microsoft.com/office/powerpoint/2010/main" val="3731385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2" name="Номер слайда 1"/>
          <p:cNvSpPr>
            <a:spLocks noGrp="1"/>
          </p:cNvSpPr>
          <p:nvPr>
            <p:ph type="sldNum" sz="quarter" idx="12"/>
          </p:nvPr>
        </p:nvSpPr>
        <p:spPr/>
        <p:txBody>
          <a:bodyPr/>
          <a:lstStyle/>
          <a:p>
            <a:fld id="{055EE535-72A8-4E0F-A886-40F55435ED15}" type="slidenum">
              <a:rPr lang="ru-RU" smtClean="0"/>
              <a:pPr/>
              <a:t>61</a:t>
            </a:fld>
            <a:endParaRPr lang="ru-RU" dirty="0"/>
          </a:p>
        </p:txBody>
      </p:sp>
      <p:graphicFrame>
        <p:nvGraphicFramePr>
          <p:cNvPr id="3" name="Таблица 2"/>
          <p:cNvGraphicFramePr>
            <a:graphicFrameLocks noGrp="1"/>
          </p:cNvGraphicFramePr>
          <p:nvPr/>
        </p:nvGraphicFramePr>
        <p:xfrm>
          <a:off x="323528" y="476672"/>
          <a:ext cx="8496943" cy="3132274"/>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787563">
                  <a:extLst>
                    <a:ext uri="{9D8B030D-6E8A-4147-A177-3AD203B41FA5}">
                      <a16:colId xmlns:a16="http://schemas.microsoft.com/office/drawing/2014/main" val="20000"/>
                    </a:ext>
                  </a:extLst>
                </a:gridCol>
                <a:gridCol w="548147">
                  <a:extLst>
                    <a:ext uri="{9D8B030D-6E8A-4147-A177-3AD203B41FA5}">
                      <a16:colId xmlns:a16="http://schemas.microsoft.com/office/drawing/2014/main" val="20001"/>
                    </a:ext>
                  </a:extLst>
                </a:gridCol>
                <a:gridCol w="616666">
                  <a:extLst>
                    <a:ext uri="{9D8B030D-6E8A-4147-A177-3AD203B41FA5}">
                      <a16:colId xmlns:a16="http://schemas.microsoft.com/office/drawing/2014/main" val="20002"/>
                    </a:ext>
                  </a:extLst>
                </a:gridCol>
                <a:gridCol w="479630">
                  <a:extLst>
                    <a:ext uri="{9D8B030D-6E8A-4147-A177-3AD203B41FA5}">
                      <a16:colId xmlns:a16="http://schemas.microsoft.com/office/drawing/2014/main" val="20003"/>
                    </a:ext>
                  </a:extLst>
                </a:gridCol>
                <a:gridCol w="479630">
                  <a:extLst>
                    <a:ext uri="{9D8B030D-6E8A-4147-A177-3AD203B41FA5}">
                      <a16:colId xmlns:a16="http://schemas.microsoft.com/office/drawing/2014/main" val="20004"/>
                    </a:ext>
                  </a:extLst>
                </a:gridCol>
                <a:gridCol w="585307">
                  <a:extLst>
                    <a:ext uri="{9D8B030D-6E8A-4147-A177-3AD203B41FA5}">
                      <a16:colId xmlns:a16="http://schemas.microsoft.com/office/drawing/2014/main" val="20005"/>
                    </a:ext>
                  </a:extLst>
                </a:gridCol>
              </a:tblGrid>
              <a:tr h="383534">
                <a:tc>
                  <a:txBody>
                    <a:bodyPr/>
                    <a:lstStyle/>
                    <a:p>
                      <a:pPr algn="ctr"/>
                      <a:r>
                        <a:rPr lang="ru-RU" sz="1200" b="1" i="1" u="none" strike="noStrike" dirty="0">
                          <a:solidFill>
                            <a:schemeClr val="bg1"/>
                          </a:solidFill>
                          <a:latin typeface="Times New Roman" pitchFamily="18" charset="0"/>
                          <a:cs typeface="Times New Roman" pitchFamily="18" charset="0"/>
                        </a:rPr>
                        <a:t>Целевые показатели  </a:t>
                      </a:r>
                      <a:r>
                        <a:rPr lang="ru-RU" sz="1200" b="1" i="1" dirty="0">
                          <a:solidFill>
                            <a:schemeClr val="bg1"/>
                          </a:solidFill>
                          <a:latin typeface="Times New Roman" pitchFamily="18" charset="0"/>
                          <a:cs typeface="Times New Roman" pitchFamily="18" charset="0"/>
                        </a:rPr>
                        <a:t>реализации государственной программы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2020</a:t>
                      </a:r>
                      <a:r>
                        <a:rPr lang="ru-RU" sz="1000" b="1" i="0" u="none" strike="noStrike" baseline="0" dirty="0">
                          <a:solidFill>
                            <a:schemeClr val="bg1"/>
                          </a:solidFill>
                          <a:latin typeface="Times New Roman" pitchFamily="18" charset="0"/>
                          <a:cs typeface="Times New Roman" pitchFamily="18" charset="0"/>
                        </a:rPr>
                        <a:t> </a:t>
                      </a:r>
                      <a:r>
                        <a:rPr lang="ru-RU" sz="1000" b="1" i="0" u="none" strike="noStrike" dirty="0">
                          <a:solidFill>
                            <a:schemeClr val="bg1"/>
                          </a:solidFill>
                          <a:latin typeface="Times New Roman" pitchFamily="18" charset="0"/>
                          <a:cs typeface="Times New Roman" pitchFamily="18" charset="0"/>
                        </a:rPr>
                        <a:t>год</a:t>
                      </a:r>
                    </a:p>
                    <a:p>
                      <a:pPr algn="ctr" fontAlgn="b"/>
                      <a:r>
                        <a:rPr lang="ru-RU" sz="1000" b="1" i="0" u="none" strike="noStrike" dirty="0">
                          <a:solidFill>
                            <a:schemeClr val="bg1"/>
                          </a:solidFill>
                          <a:latin typeface="Times New Roman" pitchFamily="18" charset="0"/>
                          <a:cs typeface="Times New Roman" pitchFamily="18" charset="0"/>
                        </a:rPr>
                        <a:t>(факт)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2021</a:t>
                      </a:r>
                      <a:r>
                        <a:rPr lang="ru-RU" sz="1000" b="1" i="0" u="none" strike="noStrike" baseline="0" dirty="0">
                          <a:solidFill>
                            <a:schemeClr val="bg1"/>
                          </a:solidFill>
                          <a:latin typeface="Times New Roman" pitchFamily="18" charset="0"/>
                          <a:cs typeface="Times New Roman" pitchFamily="18" charset="0"/>
                        </a:rPr>
                        <a:t> </a:t>
                      </a:r>
                      <a:r>
                        <a:rPr lang="ru-RU" sz="1000" b="1" i="0" u="none" strike="noStrike" dirty="0">
                          <a:solidFill>
                            <a:schemeClr val="bg1"/>
                          </a:solidFill>
                          <a:latin typeface="Times New Roman" pitchFamily="18" charset="0"/>
                          <a:cs typeface="Times New Roman" pitchFamily="18" charset="0"/>
                        </a:rPr>
                        <a:t>год</a:t>
                      </a:r>
                    </a:p>
                    <a:p>
                      <a:pPr algn="ctr" fontAlgn="b"/>
                      <a:r>
                        <a:rPr lang="ru-RU" sz="1000" b="1" i="0" u="none" strike="noStrike" dirty="0">
                          <a:solidFill>
                            <a:schemeClr val="bg1"/>
                          </a:solidFill>
                          <a:latin typeface="Times New Roman" pitchFamily="18" charset="0"/>
                          <a:cs typeface="Times New Roman" pitchFamily="18" charset="0"/>
                        </a:rPr>
                        <a:t>(план) </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1000" b="1" i="0" u="none" strike="noStrike" dirty="0">
                          <a:solidFill>
                            <a:schemeClr val="bg1"/>
                          </a:solidFill>
                          <a:latin typeface="Times New Roman" pitchFamily="18" charset="0"/>
                          <a:cs typeface="Times New Roman" pitchFamily="18" charset="0"/>
                        </a:rPr>
                        <a:t>2022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1000" u="none" strike="noStrike" dirty="0">
                          <a:solidFill>
                            <a:schemeClr val="bg1"/>
                          </a:solidFill>
                          <a:latin typeface="Times New Roman" pitchFamily="18" charset="0"/>
                          <a:cs typeface="Times New Roman" pitchFamily="18" charset="0"/>
                        </a:rPr>
                        <a:t>2023 год</a:t>
                      </a:r>
                      <a:endParaRPr lang="ru-RU" sz="1000" b="1" i="0" u="none" strike="noStrike" dirty="0">
                        <a:solidFill>
                          <a:schemeClr val="bg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ru-RU" sz="1000" u="none" strike="noStrike" dirty="0">
                          <a:solidFill>
                            <a:schemeClr val="bg1"/>
                          </a:solidFill>
                          <a:latin typeface="Times New Roman" pitchFamily="18" charset="0"/>
                          <a:cs typeface="Times New Roman" pitchFamily="18" charset="0"/>
                        </a:rPr>
                        <a:t>2024 год</a:t>
                      </a:r>
                      <a:endParaRPr lang="ru-RU" sz="1000" b="1" i="0" u="none" strike="noStrike" dirty="0">
                        <a:solidFill>
                          <a:schemeClr val="bg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1960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a:solidFill>
                            <a:schemeClr val="dk1"/>
                          </a:solidFill>
                          <a:effectLst/>
                          <a:latin typeface="Times New Roman" panose="02020603050405020304" pitchFamily="18" charset="0"/>
                          <a:ea typeface="+mn-ea"/>
                          <a:cs typeface="Times New Roman" panose="02020603050405020304" pitchFamily="18" charset="0"/>
                        </a:rPr>
                        <a:t> 4.  Доля реализованных проектов по обустройству городских парков, %</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0</a:t>
                      </a: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0</a:t>
                      </a: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0</a:t>
                      </a: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0</a:t>
                      </a: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0</a:t>
                      </a: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383534">
                <a:tc>
                  <a:txBody>
                    <a:bodyPr/>
                    <a:lstStyle/>
                    <a:p>
                      <a:pPr algn="just"/>
                      <a:r>
                        <a:rPr lang="ru-RU" sz="1000" kern="1200" dirty="0">
                          <a:solidFill>
                            <a:schemeClr val="dk1"/>
                          </a:solidFill>
                          <a:effectLst/>
                          <a:latin typeface="Times New Roman" panose="02020603050405020304" pitchFamily="18" charset="0"/>
                          <a:ea typeface="+mn-ea"/>
                          <a:cs typeface="Times New Roman" panose="02020603050405020304" pitchFamily="18" charset="0"/>
                        </a:rPr>
                        <a:t> 5.  Количество реализованных мероприятий по благоустройству</a:t>
                      </a:r>
                    </a:p>
                    <a:p>
                      <a:pPr algn="just"/>
                      <a:r>
                        <a:rPr lang="ru-RU" sz="1000" kern="1200" dirty="0">
                          <a:solidFill>
                            <a:schemeClr val="dk1"/>
                          </a:solidFill>
                          <a:effectLst/>
                          <a:latin typeface="Times New Roman" panose="02020603050405020304" pitchFamily="18" charset="0"/>
                          <a:ea typeface="+mn-ea"/>
                          <a:cs typeface="Times New Roman" panose="02020603050405020304" pitchFamily="18" charset="0"/>
                        </a:rPr>
                        <a:t>общественных территорий , ед.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405081">
                <a:tc>
                  <a:txBody>
                    <a:bodyPr/>
                    <a:lstStyle/>
                    <a:p>
                      <a:r>
                        <a:rPr lang="ru-RU" sz="1000" kern="1200" dirty="0">
                          <a:solidFill>
                            <a:schemeClr val="dk1"/>
                          </a:solidFill>
                          <a:effectLst/>
                          <a:latin typeface="Times New Roman" panose="02020603050405020304" pitchFamily="18" charset="0"/>
                          <a:ea typeface="+mn-ea"/>
                          <a:cs typeface="Times New Roman" panose="02020603050405020304" pitchFamily="18" charset="0"/>
                        </a:rPr>
                        <a:t> 6.  Количество реализованных мероприятий по благоустройству</a:t>
                      </a:r>
                    </a:p>
                    <a:p>
                      <a:r>
                        <a:rPr lang="ru-RU" sz="1000" kern="1200" dirty="0">
                          <a:solidFill>
                            <a:schemeClr val="dk1"/>
                          </a:solidFill>
                          <a:effectLst/>
                          <a:latin typeface="Times New Roman" panose="02020603050405020304" pitchFamily="18" charset="0"/>
                          <a:ea typeface="+mn-ea"/>
                          <a:cs typeface="Times New Roman" panose="02020603050405020304" pitchFamily="18" charset="0"/>
                        </a:rPr>
                        <a:t>общественных территорий ,ед.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80000" algn="l">
                        <a:spcAft>
                          <a:spcPts val="0"/>
                        </a:spcAft>
                      </a:pPr>
                      <a:r>
                        <a:rPr lang="ru-RU" sz="1000" dirty="0">
                          <a:effectLst/>
                          <a:latin typeface="Times New Roman" panose="02020603050405020304" pitchFamily="18" charset="0"/>
                          <a:ea typeface="Times New Roman" panose="02020603050405020304"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3"/>
                  </a:ext>
                </a:extLst>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a:solidFill>
                            <a:schemeClr val="dk1"/>
                          </a:solidFill>
                          <a:effectLst/>
                          <a:latin typeface="Times New Roman" panose="02020603050405020304" pitchFamily="18" charset="0"/>
                          <a:ea typeface="+mn-ea"/>
                          <a:cs typeface="Times New Roman" panose="02020603050405020304" pitchFamily="18" charset="0"/>
                        </a:rPr>
                        <a:t> 7.  Среднее значение индекса качества городской среды ,</a:t>
                      </a:r>
                      <a:r>
                        <a:rPr lang="ru-RU" sz="1000" kern="1200" baseline="0" dirty="0">
                          <a:solidFill>
                            <a:schemeClr val="dk1"/>
                          </a:solidFill>
                          <a:effectLst/>
                          <a:latin typeface="Times New Roman" panose="02020603050405020304" pitchFamily="18" charset="0"/>
                          <a:ea typeface="+mn-ea"/>
                          <a:cs typeface="Times New Roman" panose="02020603050405020304" pitchFamily="18" charset="0"/>
                        </a:rPr>
                        <a:t> баллов</a:t>
                      </a:r>
                      <a:endParaRPr lang="ru-RU" sz="1000" kern="1200" dirty="0">
                        <a:solidFill>
                          <a:schemeClr val="dk1"/>
                        </a:solidFill>
                        <a:effectLst/>
                        <a:latin typeface="Times New Roman" panose="02020603050405020304" pitchFamily="18" charset="0"/>
                        <a:ea typeface="+mn-ea"/>
                        <a:cs typeface="Times New Roman" panose="02020603050405020304" pitchFamily="18" charset="0"/>
                      </a:endParaRPr>
                    </a:p>
                    <a:p>
                      <a:pPr marL="171450" indent="-171450" algn="l">
                        <a:spcAft>
                          <a:spcPts val="0"/>
                        </a:spcAft>
                        <a:buFont typeface="Arial" panose="020B0604020202020204" pitchFamily="34" charset="0"/>
                        <a:buNone/>
                      </a:pPr>
                      <a:endParaRPr lang="ru-RU" sz="1000" dirty="0">
                        <a:solidFill>
                          <a:srgbClr val="000000"/>
                        </a:solidFill>
                        <a:effectLst/>
                        <a:latin typeface="Times New Roman" panose="02020603050405020304" pitchFamily="18" charset="0"/>
                        <a:ea typeface="Times New Roman" panose="02020603050405020304"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201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 210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218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227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187532">
                <a:tc>
                  <a:txBody>
                    <a:bodyPr/>
                    <a:lstStyle/>
                    <a:p>
                      <a:r>
                        <a:rPr lang="ru-RU" sz="1000" dirty="0">
                          <a:effectLst/>
                          <a:latin typeface="Times New Roman" panose="02020603050405020304" pitchFamily="18" charset="0"/>
                          <a:ea typeface="Times New Roman" panose="02020603050405020304" pitchFamily="18" charset="0"/>
                        </a:rPr>
                        <a:t> 8.  </a:t>
                      </a:r>
                      <a:r>
                        <a:rPr lang="ru-RU" sz="1000" baseline="0" dirty="0">
                          <a:latin typeface="Times New Roman" pitchFamily="18" charset="0"/>
                          <a:cs typeface="Times New Roman" pitchFamily="18" charset="0"/>
                        </a:rPr>
                        <a:t>Количество городов с благоприятной средой от общего количества городов, ед.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ctr">
                        <a:spcAft>
                          <a:spcPts val="0"/>
                        </a:spcAft>
                      </a:pPr>
                      <a:r>
                        <a:rPr lang="ru-RU" sz="10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ctr">
                        <a:spcAft>
                          <a:spcPts val="0"/>
                        </a:spcAft>
                      </a:pPr>
                      <a:r>
                        <a:rPr lang="ru-RU" sz="10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ctr">
                        <a:spcAft>
                          <a:spcPts val="0"/>
                        </a:spcAft>
                      </a:pPr>
                      <a:r>
                        <a:rPr lang="ru-RU" sz="10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ctr">
                        <a:spcAft>
                          <a:spcPts val="0"/>
                        </a:spcAft>
                      </a:pPr>
                      <a:r>
                        <a:rPr lang="ru-RU" sz="10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ctr">
                        <a:spcAft>
                          <a:spcPts val="0"/>
                        </a:spcAft>
                      </a:pPr>
                      <a:r>
                        <a:rPr lang="ru-RU" sz="10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5"/>
                  </a:ext>
                </a:extLst>
              </a:tr>
              <a:tr h="571066">
                <a:tc>
                  <a:txBody>
                    <a:bodyPr/>
                    <a:lstStyle/>
                    <a:p>
                      <a:r>
                        <a:rPr lang="ru-RU" sz="1000" kern="1200" dirty="0">
                          <a:solidFill>
                            <a:schemeClr val="dk1"/>
                          </a:solidFill>
                          <a:effectLst/>
                          <a:latin typeface="Times New Roman" panose="02020603050405020304" pitchFamily="18" charset="0"/>
                          <a:ea typeface="+mn-ea"/>
                          <a:cs typeface="Times New Roman" panose="02020603050405020304" pitchFamily="18" charset="0"/>
                        </a:rPr>
                        <a:t> 9. </a:t>
                      </a:r>
                      <a:r>
                        <a:rPr lang="ru-RU" sz="1000" baseline="0" dirty="0">
                          <a:latin typeface="Times New Roman" pitchFamily="18" charset="0"/>
                          <a:cs typeface="Times New Roman" pitchFamily="18" charset="0"/>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 %</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l">
                        <a:spcAft>
                          <a:spcPts val="0"/>
                        </a:spcAft>
                      </a:pPr>
                      <a:r>
                        <a:rPr lang="ru-RU" sz="1000" dirty="0">
                          <a:effectLst/>
                          <a:latin typeface="Times New Roman" panose="02020603050405020304" pitchFamily="18" charset="0"/>
                          <a:ea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l">
                        <a:spcAft>
                          <a:spcPts val="0"/>
                        </a:spcAft>
                      </a:pPr>
                      <a:r>
                        <a:rPr lang="ru-RU" sz="1000" dirty="0">
                          <a:effectLst/>
                          <a:latin typeface="Times New Roman" panose="02020603050405020304" pitchFamily="18" charset="0"/>
                          <a:ea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l">
                        <a:spcAft>
                          <a:spcPts val="0"/>
                        </a:spcAft>
                      </a:pPr>
                      <a:r>
                        <a:rPr lang="ru-RU" sz="1000" dirty="0">
                          <a:effectLst/>
                          <a:latin typeface="Times New Roman" panose="02020603050405020304" pitchFamily="18" charset="0"/>
                          <a:ea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l">
                        <a:spcAft>
                          <a:spcPts val="0"/>
                        </a:spcAft>
                      </a:pPr>
                      <a:r>
                        <a:rPr lang="ru-RU" sz="1000" dirty="0">
                          <a:effectLst/>
                          <a:latin typeface="Times New Roman" panose="02020603050405020304" pitchFamily="18" charset="0"/>
                          <a:ea typeface="Times New Roman" panose="02020603050405020304" pitchFamily="18" charset="0"/>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144000" algn="l">
                        <a:spcAft>
                          <a:spcPts val="0"/>
                        </a:spcAft>
                      </a:pPr>
                      <a:r>
                        <a:rPr lang="ru-RU" sz="1000" dirty="0">
                          <a:effectLst/>
                          <a:latin typeface="Times New Roman" panose="02020603050405020304" pitchFamily="18" charset="0"/>
                          <a:ea typeface="Times New Roman" panose="02020603050405020304"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6"/>
                  </a:ext>
                </a:extLst>
              </a:tr>
              <a:tr h="300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ea typeface="Times New Roman" panose="02020603050405020304" pitchFamily="18" charset="0"/>
                        </a:rPr>
                        <a:t> 10. Уровень реализации муниципальными образованиями мероприятий по цифровизации городского хозяйства, %</a:t>
                      </a:r>
                      <a:endParaRPr lang="ru-RU"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7"/>
                  </a:ext>
                </a:extLst>
              </a:tr>
              <a:tr h="383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ea typeface="Times New Roman" panose="02020603050405020304" pitchFamily="18" charset="0"/>
                        </a:rPr>
                        <a:t> 11. Доля современных архитектурно-строительных систем и объемно-планировочных и конструктивных решений при реализации проектов благоустройства. %</a:t>
                      </a:r>
                      <a:endParaRPr lang="ru-RU"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indent="0" algn="ctr">
                        <a:spcAft>
                          <a:spcPts val="0"/>
                        </a:spcAft>
                      </a:pPr>
                      <a:r>
                        <a:rPr lang="ru-RU" sz="1000" dirty="0">
                          <a:effectLst/>
                          <a:latin typeface="Times New Roman" panose="02020603050405020304" pitchFamily="18" charset="0"/>
                          <a:ea typeface="Times New Roman" panose="02020603050405020304" pitchFamily="18"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8"/>
                  </a:ext>
                </a:extLst>
              </a:tr>
            </a:tbl>
          </a:graphicData>
        </a:graphic>
      </p:graphicFrame>
      <p:sp>
        <p:nvSpPr>
          <p:cNvPr id="5" name="Прямоугольник 4"/>
          <p:cNvSpPr/>
          <p:nvPr/>
        </p:nvSpPr>
        <p:spPr>
          <a:xfrm>
            <a:off x="7020272" y="0"/>
            <a:ext cx="1656184"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продолжение</a:t>
            </a:r>
          </a:p>
        </p:txBody>
      </p:sp>
      <p:sp>
        <p:nvSpPr>
          <p:cNvPr id="6" name="Прямоугольник 5"/>
          <p:cNvSpPr/>
          <p:nvPr/>
        </p:nvSpPr>
        <p:spPr>
          <a:xfrm>
            <a:off x="323528" y="6525344"/>
            <a:ext cx="835292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000" i="1" dirty="0">
                <a:latin typeface="Times New Roman" panose="02020603050405020304" pitchFamily="18" charset="0"/>
                <a:cs typeface="Times New Roman" panose="02020603050405020304" pitchFamily="18" charset="0"/>
              </a:rPr>
              <a:t> </a:t>
            </a:r>
            <a:r>
              <a:rPr lang="ru-RU" sz="1000" b="1" dirty="0">
                <a:solidFill>
                  <a:schemeClr val="tx1"/>
                </a:solidFill>
                <a:latin typeface="Times New Roman" pitchFamily="18" charset="0"/>
                <a:cs typeface="Times New Roman" pitchFamily="18" charset="0"/>
              </a:rPr>
              <a:t>Ответственный исполнитель ГП РА:  </a:t>
            </a:r>
            <a:r>
              <a:rPr lang="ru-RU" sz="1000" b="1" i="1" dirty="0">
                <a:solidFill>
                  <a:schemeClr val="tx1"/>
                </a:solidFill>
                <a:latin typeface="Times New Roman" panose="02020603050405020304" pitchFamily="18" charset="0"/>
                <a:cs typeface="Times New Roman" panose="02020603050405020304" pitchFamily="18" charset="0"/>
              </a:rPr>
              <a:t> </a:t>
            </a:r>
            <a:r>
              <a:rPr lang="ru-RU" sz="900" i="1" dirty="0">
                <a:solidFill>
                  <a:schemeClr val="tx1"/>
                </a:solidFill>
                <a:latin typeface="Times New Roman" panose="02020603050405020304" pitchFamily="18" charset="0"/>
                <a:cs typeface="Times New Roman" panose="02020603050405020304" pitchFamily="18" charset="0"/>
              </a:rPr>
              <a:t>Министерство строительства, транспорта, жилищно-коммунального и дорожного хозяйства Республики Адыгея</a:t>
            </a:r>
            <a:endParaRPr lang="ru-RU" sz="900" dirty="0">
              <a:solidFill>
                <a:schemeClr val="tx1"/>
              </a:solidFill>
              <a:latin typeface="Times New Roman" pitchFamily="18" charset="0"/>
              <a:cs typeface="Times New Roman" pitchFamily="18" charset="0"/>
            </a:endParaRPr>
          </a:p>
        </p:txBody>
      </p:sp>
      <p:pic>
        <p:nvPicPr>
          <p:cNvPr id="7" name="Picture 2" descr="10.06.2021 / Средства нацпроекта «Формирование комфортной городской среды» ..."/>
          <p:cNvPicPr>
            <a:picLocks noChangeAspect="1" noChangeArrowheads="1"/>
          </p:cNvPicPr>
          <p:nvPr/>
        </p:nvPicPr>
        <p:blipFill>
          <a:blip r:embed="rId2" cstate="print"/>
          <a:srcRect/>
          <a:stretch>
            <a:fillRect/>
          </a:stretch>
        </p:blipFill>
        <p:spPr bwMode="auto">
          <a:xfrm>
            <a:off x="179512" y="3573016"/>
            <a:ext cx="8784976" cy="2880320"/>
          </a:xfrm>
          <a:prstGeom prst="rect">
            <a:avLst/>
          </a:prstGeom>
          <a:noFill/>
          <a:effectLst>
            <a:softEdge rad="127000"/>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5918" y="2492896"/>
            <a:ext cx="9361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Задачи</a:t>
            </a:r>
            <a:r>
              <a:rPr lang="ru-RU" sz="1400" i="1" dirty="0">
                <a:solidFill>
                  <a:srgbClr val="C00000"/>
                </a:solidFill>
                <a:latin typeface="Times New Roman" pitchFamily="18" charset="0"/>
                <a:cs typeface="Times New Roman" pitchFamily="18" charset="0"/>
              </a:rPr>
              <a:t>:</a:t>
            </a:r>
          </a:p>
        </p:txBody>
      </p:sp>
      <p:sp>
        <p:nvSpPr>
          <p:cNvPr id="7" name="Прямоугольник 6"/>
          <p:cNvSpPr/>
          <p:nvPr/>
        </p:nvSpPr>
        <p:spPr>
          <a:xfrm>
            <a:off x="1115616" y="1196752"/>
            <a:ext cx="43204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2019-2026 годы</a:t>
            </a:r>
            <a:endParaRPr lang="ru-RU" sz="1200" b="1" i="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p:nvSpPr>
        <p:spPr>
          <a:xfrm>
            <a:off x="0" y="395148"/>
            <a:ext cx="6588224" cy="801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cap="all" dirty="0">
                <a:solidFill>
                  <a:schemeClr val="accent6">
                    <a:lumMod val="50000"/>
                  </a:schemeClr>
                </a:solidFill>
                <a:latin typeface="Times New Roman" pitchFamily="18" charset="0"/>
                <a:cs typeface="Times New Roman" pitchFamily="18" charset="0"/>
              </a:rPr>
              <a:t>«</a:t>
            </a:r>
            <a:r>
              <a:rPr lang="ru-RU" sz="1400" b="1" u="sng" cap="all" dirty="0">
                <a:solidFill>
                  <a:schemeClr val="accent6">
                    <a:lumMod val="50000"/>
                  </a:schemeClr>
                </a:solidFill>
                <a:latin typeface="Times New Roman" pitchFamily="18" charset="0"/>
                <a:cs typeface="Times New Roman" pitchFamily="18" charset="0"/>
              </a:rPr>
              <a:t>ОКАЗАНИЕ СОДЕЙСТВИЯ ДОБРОВОЛЬНОМУ ПЕРЕСЕЛЕНИЮ В Республику Адыгея соотечественников, проживающих </a:t>
            </a:r>
          </a:p>
          <a:p>
            <a:pPr algn="ctr"/>
            <a:r>
              <a:rPr lang="ru-RU" sz="1400" b="1" u="sng" cap="all" dirty="0">
                <a:solidFill>
                  <a:schemeClr val="accent6">
                    <a:lumMod val="50000"/>
                  </a:schemeClr>
                </a:solidFill>
                <a:latin typeface="Times New Roman" pitchFamily="18" charset="0"/>
                <a:cs typeface="Times New Roman" pitchFamily="18" charset="0"/>
              </a:rPr>
              <a:t>за рубежом»</a:t>
            </a:r>
            <a:endParaRPr lang="ru-RU" sz="1600" b="1" u="sng" cap="all" dirty="0">
              <a:solidFill>
                <a:schemeClr val="accent6">
                  <a:lumMod val="50000"/>
                </a:schemeClr>
              </a:solidFill>
              <a:latin typeface="Times New Roman" pitchFamily="18" charset="0"/>
              <a:cs typeface="Times New Roman"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619167446"/>
              </p:ext>
            </p:extLst>
          </p:nvPr>
        </p:nvGraphicFramePr>
        <p:xfrm>
          <a:off x="395537" y="4365104"/>
          <a:ext cx="8280921" cy="2016224"/>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023891">
                  <a:extLst>
                    <a:ext uri="{9D8B030D-6E8A-4147-A177-3AD203B41FA5}">
                      <a16:colId xmlns:a16="http://schemas.microsoft.com/office/drawing/2014/main" val="20000"/>
                    </a:ext>
                  </a:extLst>
                </a:gridCol>
                <a:gridCol w="651406">
                  <a:extLst>
                    <a:ext uri="{9D8B030D-6E8A-4147-A177-3AD203B41FA5}">
                      <a16:colId xmlns:a16="http://schemas.microsoft.com/office/drawing/2014/main" val="292677193"/>
                    </a:ext>
                  </a:extLst>
                </a:gridCol>
                <a:gridCol w="651406">
                  <a:extLst>
                    <a:ext uri="{9D8B030D-6E8A-4147-A177-3AD203B41FA5}">
                      <a16:colId xmlns:a16="http://schemas.microsoft.com/office/drawing/2014/main" val="20001"/>
                    </a:ext>
                  </a:extLst>
                </a:gridCol>
                <a:gridCol w="651406">
                  <a:extLst>
                    <a:ext uri="{9D8B030D-6E8A-4147-A177-3AD203B41FA5}">
                      <a16:colId xmlns:a16="http://schemas.microsoft.com/office/drawing/2014/main" val="20002"/>
                    </a:ext>
                  </a:extLst>
                </a:gridCol>
                <a:gridCol w="651406">
                  <a:extLst>
                    <a:ext uri="{9D8B030D-6E8A-4147-A177-3AD203B41FA5}">
                      <a16:colId xmlns:a16="http://schemas.microsoft.com/office/drawing/2014/main" val="20004"/>
                    </a:ext>
                  </a:extLst>
                </a:gridCol>
                <a:gridCol w="651406">
                  <a:extLst>
                    <a:ext uri="{9D8B030D-6E8A-4147-A177-3AD203B41FA5}">
                      <a16:colId xmlns:a16="http://schemas.microsoft.com/office/drawing/2014/main" val="3143813097"/>
                    </a:ext>
                  </a:extLst>
                </a:gridCol>
              </a:tblGrid>
              <a:tr h="549081">
                <a:tc>
                  <a:txBody>
                    <a:bodyPr/>
                    <a:lstStyle/>
                    <a:p>
                      <a:pPr algn="ctr"/>
                      <a:r>
                        <a:rPr lang="ru-RU" sz="1200" b="1" i="1" u="none" strike="noStrike" dirty="0">
                          <a:solidFill>
                            <a:schemeClr val="accent4">
                              <a:lumMod val="50000"/>
                            </a:schemeClr>
                          </a:solidFill>
                          <a:latin typeface="Times New Roman" pitchFamily="18" charset="0"/>
                          <a:cs typeface="Times New Roman" pitchFamily="18" charset="0"/>
                        </a:rPr>
                        <a:t>Целевые показатели  </a:t>
                      </a:r>
                      <a:r>
                        <a:rPr lang="ru-RU" sz="1200" b="1" i="1" dirty="0">
                          <a:solidFill>
                            <a:schemeClr val="accent4">
                              <a:lumMod val="50000"/>
                            </a:schemeClr>
                          </a:solidFill>
                          <a:latin typeface="Times New Roman" pitchFamily="18" charset="0"/>
                          <a:cs typeface="Times New Roman" pitchFamily="18" charset="0"/>
                        </a:rPr>
                        <a:t>реализации государственной программы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2020 год (факт)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u="none" strike="noStrike" dirty="0">
                          <a:solidFill>
                            <a:schemeClr val="accent4">
                              <a:lumMod val="75000"/>
                            </a:schemeClr>
                          </a:solidFill>
                          <a:latin typeface="Times New Roman" pitchFamily="18" charset="0"/>
                          <a:cs typeface="Times New Roman" pitchFamily="18" charset="0"/>
                        </a:rPr>
                        <a:t>2021 год (план)</a:t>
                      </a:r>
                      <a:endParaRPr lang="ru-RU" sz="1200" b="1" i="0" u="none" strike="noStrike" dirty="0">
                        <a:solidFill>
                          <a:schemeClr val="accent4">
                            <a:lumMod val="75000"/>
                          </a:schemeClr>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u="none" strike="noStrike" dirty="0">
                          <a:solidFill>
                            <a:schemeClr val="accent4">
                              <a:lumMod val="75000"/>
                            </a:schemeClr>
                          </a:solidFill>
                          <a:latin typeface="Times New Roman" pitchFamily="18" charset="0"/>
                          <a:cs typeface="Times New Roman" pitchFamily="18" charset="0"/>
                        </a:rPr>
                        <a:t>2022 год</a:t>
                      </a:r>
                      <a:endParaRPr lang="ru-RU" sz="1200" b="1" i="0" u="none" strike="noStrike" dirty="0">
                        <a:solidFill>
                          <a:schemeClr val="accent4">
                            <a:lumMod val="75000"/>
                          </a:schemeClr>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2023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2024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extLst>
                  <a:ext uri="{0D108BD9-81ED-4DB2-BD59-A6C34878D82A}">
                    <a16:rowId xmlns:a16="http://schemas.microsoft.com/office/drawing/2014/main" val="10000"/>
                  </a:ext>
                </a:extLst>
              </a:tr>
              <a:tr h="534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Times New Roman" panose="02020603050405020304" pitchFamily="18" charset="0"/>
                          <a:ea typeface="+mn-ea"/>
                          <a:cs typeface="Times New Roman" panose="02020603050405020304" pitchFamily="18" charset="0"/>
                        </a:rPr>
                        <a:t>Численность участников Государственной программы и членов их семей, прибывших в Республику Адыгея и поставленных на учет в МВД по Республике Адыгея, чел.</a:t>
                      </a:r>
                      <a:endParaRPr lang="ru-RU" sz="11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534350">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Количество презентаций Программы Республики Адыгея в государствах постоянного проживания соотечественников, в том числе с использованием технических каналов связи, единиц</a:t>
                      </a:r>
                      <a:endParaRPr lang="ru-RU" sz="1100" kern="1200" baseline="0" dirty="0">
                        <a:solidFill>
                          <a:schemeClr val="dk1"/>
                        </a:solidFill>
                        <a:latin typeface="Times New Roman" pitchFamily="18" charset="0"/>
                        <a:ea typeface="+mn-ea"/>
                        <a:cs typeface="Times New Roman" pitchFamily="18" charset="0"/>
                      </a:endParaRP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98443">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Количество консультаций для соотечественников по </a:t>
                      </a:r>
                    </a:p>
                    <a:p>
                      <a:r>
                        <a:rPr lang="ru-RU" sz="1100" kern="1200" dirty="0">
                          <a:solidFill>
                            <a:schemeClr val="dk1"/>
                          </a:solidFill>
                          <a:effectLst/>
                          <a:latin typeface="Times New Roman" panose="02020603050405020304" pitchFamily="18" charset="0"/>
                          <a:ea typeface="+mn-ea"/>
                          <a:cs typeface="Times New Roman" panose="02020603050405020304" pitchFamily="18" charset="0"/>
                        </a:rPr>
                        <a:t>вопросам реализации программы, единиц</a:t>
                      </a: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Прямоугольник 13"/>
          <p:cNvSpPr/>
          <p:nvPr/>
        </p:nvSpPr>
        <p:spPr>
          <a:xfrm>
            <a:off x="107504" y="6309320"/>
            <a:ext cx="90364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                Ответственный исполнитель ГП РА:  </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62</a:t>
            </a:fld>
            <a:endParaRPr lang="ru-RU" sz="1000" dirty="0">
              <a:solidFill>
                <a:schemeClr val="tx1"/>
              </a:solidFill>
              <a:latin typeface="Times New Roman" pitchFamily="18" charset="0"/>
              <a:cs typeface="Times New Roman" pitchFamily="18" charset="0"/>
            </a:endParaRPr>
          </a:p>
        </p:txBody>
      </p:sp>
      <p:sp>
        <p:nvSpPr>
          <p:cNvPr id="18" name="Стрелка вправо с вырезом 17"/>
          <p:cNvSpPr/>
          <p:nvPr/>
        </p:nvSpPr>
        <p:spPr>
          <a:xfrm>
            <a:off x="53752" y="1268760"/>
            <a:ext cx="845840" cy="432048"/>
          </a:xfrm>
          <a:prstGeom prst="notchedRightArrow">
            <a:avLst>
              <a:gd name="adj1" fmla="val 50000"/>
              <a:gd name="adj2" fmla="val 0"/>
            </a:avLst>
          </a:prstGeom>
          <a:noFill/>
          <a:ln>
            <a:noFill/>
          </a:ln>
          <a:scene3d>
            <a:camera prst="orthographicFront"/>
            <a:lightRig rig="threePt" dir="t"/>
          </a:scene3d>
          <a:sp3d>
            <a:bevelT w="209550" h="889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C00000"/>
                </a:solidFill>
                <a:latin typeface="Times New Roman" pitchFamily="18" charset="0"/>
                <a:cs typeface="Times New Roman" pitchFamily="18" charset="0"/>
              </a:rPr>
              <a:t>ЦЕЛЬ:</a:t>
            </a:r>
          </a:p>
        </p:txBody>
      </p:sp>
      <p:graphicFrame>
        <p:nvGraphicFramePr>
          <p:cNvPr id="16" name="Таблица 15"/>
          <p:cNvGraphicFramePr>
            <a:graphicFrameLocks noGrp="1"/>
          </p:cNvGraphicFramePr>
          <p:nvPr>
            <p:extLst>
              <p:ext uri="{D42A27DB-BD31-4B8C-83A1-F6EECF244321}">
                <p14:modId xmlns:p14="http://schemas.microsoft.com/office/powerpoint/2010/main" val="3590381835"/>
              </p:ext>
            </p:extLst>
          </p:nvPr>
        </p:nvGraphicFramePr>
        <p:xfrm>
          <a:off x="395535" y="3717033"/>
          <a:ext cx="8280920" cy="504055"/>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5908618">
                  <a:extLst>
                    <a:ext uri="{9D8B030D-6E8A-4147-A177-3AD203B41FA5}">
                      <a16:colId xmlns:a16="http://schemas.microsoft.com/office/drawing/2014/main" val="20000"/>
                    </a:ext>
                  </a:extLst>
                </a:gridCol>
                <a:gridCol w="812434">
                  <a:extLst>
                    <a:ext uri="{9D8B030D-6E8A-4147-A177-3AD203B41FA5}">
                      <a16:colId xmlns:a16="http://schemas.microsoft.com/office/drawing/2014/main" val="1156618348"/>
                    </a:ext>
                  </a:extLst>
                </a:gridCol>
                <a:gridCol w="812434">
                  <a:extLst>
                    <a:ext uri="{9D8B030D-6E8A-4147-A177-3AD203B41FA5}">
                      <a16:colId xmlns:a16="http://schemas.microsoft.com/office/drawing/2014/main" val="20001"/>
                    </a:ext>
                  </a:extLst>
                </a:gridCol>
                <a:gridCol w="747434">
                  <a:extLst>
                    <a:ext uri="{9D8B030D-6E8A-4147-A177-3AD203B41FA5}">
                      <a16:colId xmlns:a16="http://schemas.microsoft.com/office/drawing/2014/main" val="20002"/>
                    </a:ext>
                  </a:extLst>
                </a:gridCol>
              </a:tblGrid>
              <a:tr h="27959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dirty="0">
                          <a:solidFill>
                            <a:schemeClr val="tx1"/>
                          </a:solidFill>
                          <a:latin typeface="Times New Roman" pitchFamily="18" charset="0"/>
                          <a:cs typeface="Times New Roman" pitchFamily="18" charset="0"/>
                        </a:rPr>
                        <a:t>Объем финансирования государственной</a:t>
                      </a:r>
                      <a:r>
                        <a:rPr lang="ru-RU" sz="1200" b="1" i="0" baseline="0" dirty="0">
                          <a:solidFill>
                            <a:schemeClr val="tx1"/>
                          </a:solidFill>
                          <a:latin typeface="Times New Roman" pitchFamily="18" charset="0"/>
                          <a:cs typeface="Times New Roman" pitchFamily="18" charset="0"/>
                        </a:rPr>
                        <a:t> </a:t>
                      </a:r>
                      <a:r>
                        <a:rPr lang="ru-RU" sz="1200" b="1" i="0" dirty="0">
                          <a:solidFill>
                            <a:schemeClr val="tx1"/>
                          </a:solidFill>
                          <a:latin typeface="Times New Roman" pitchFamily="18" charset="0"/>
                          <a:cs typeface="Times New Roman" pitchFamily="18" charset="0"/>
                        </a:rPr>
                        <a:t>программы (тыс. руб.) </a:t>
                      </a:r>
                      <a:endParaRPr lang="ru-RU" sz="1200" b="1" i="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tx1">
                              <a:lumMod val="75000"/>
                              <a:lumOff val="25000"/>
                            </a:schemeClr>
                          </a:solidFill>
                          <a:latin typeface="Times New Roman" pitchFamily="18" charset="0"/>
                          <a:cs typeface="Times New Roman" pitchFamily="18" charset="0"/>
                        </a:rPr>
                        <a:t>2022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tx1">
                              <a:lumMod val="75000"/>
                              <a:lumOff val="25000"/>
                            </a:schemeClr>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tx1">
                              <a:lumMod val="75000"/>
                              <a:lumOff val="25000"/>
                            </a:schemeClr>
                          </a:solidFill>
                          <a:latin typeface="Times New Roman" pitchFamily="18" charset="0"/>
                          <a:cs typeface="Times New Roman" pitchFamily="18" charset="0"/>
                        </a:rPr>
                        <a:t>2024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FB8B"/>
                    </a:solidFill>
                  </a:tcPr>
                </a:tc>
                <a:extLst>
                  <a:ext uri="{0D108BD9-81ED-4DB2-BD59-A6C34878D82A}">
                    <a16:rowId xmlns:a16="http://schemas.microsoft.com/office/drawing/2014/main" val="10000"/>
                  </a:ext>
                </a:extLst>
              </a:tr>
              <a:tr h="224465">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b="0" i="0" u="none" strike="noStrike" dirty="0">
                          <a:solidFill>
                            <a:schemeClr val="tx1">
                              <a:lumMod val="75000"/>
                              <a:lumOff val="25000"/>
                            </a:schemeClr>
                          </a:solidFill>
                          <a:latin typeface="Times New Roman"/>
                        </a:rPr>
                        <a:t>1890,0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0" i="0" u="none" strike="noStrike" dirty="0">
                          <a:solidFill>
                            <a:schemeClr val="tx1">
                              <a:lumMod val="75000"/>
                              <a:lumOff val="25000"/>
                            </a:schemeClr>
                          </a:solidFill>
                          <a:latin typeface="Times New Roman"/>
                        </a:rPr>
                        <a:t>1890,0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0" i="0" u="none" strike="noStrike" dirty="0">
                          <a:solidFill>
                            <a:schemeClr val="tx1">
                              <a:lumMod val="75000"/>
                              <a:lumOff val="25000"/>
                            </a:schemeClr>
                          </a:solidFill>
                          <a:latin typeface="Times New Roman"/>
                        </a:rPr>
                        <a:t>1890,0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FB8B"/>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179512" y="61258"/>
            <a:ext cx="6120680" cy="34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1485B05F-8D46-438A-B2AC-C7FA10AC4F17}"/>
              </a:ext>
            </a:extLst>
          </p:cNvPr>
          <p:cNvSpPr txBox="1"/>
          <p:nvPr/>
        </p:nvSpPr>
        <p:spPr>
          <a:xfrm>
            <a:off x="805250" y="2636912"/>
            <a:ext cx="7890098" cy="861774"/>
          </a:xfrm>
          <a:prstGeom prst="rect">
            <a:avLst/>
          </a:prstGeom>
          <a:solidFill>
            <a:schemeClr val="accent1">
              <a:lumMod val="20000"/>
              <a:lumOff val="80000"/>
            </a:schemeClr>
          </a:solidFill>
        </p:spPr>
        <p:txBody>
          <a:bodyPr wrap="square" rtlCol="0">
            <a:spAutoFit/>
          </a:bodyPr>
          <a:lstStyle/>
          <a:p>
            <a:pPr marL="228600" indent="-228600" algn="just">
              <a:buAutoNum type="arabicParenR"/>
            </a:pPr>
            <a:r>
              <a:rPr lang="ru-RU" sz="1000" dirty="0">
                <a:latin typeface="Times New Roman" pitchFamily="18" charset="0"/>
                <a:cs typeface="Times New Roman" pitchFamily="18" charset="0"/>
              </a:rPr>
              <a:t>создание правовых, организационных и информационных условий, способствующих добровольному переселению соотечественников, проживающих за рубежом, в Республику Адыгея для постоянного проживания;</a:t>
            </a:r>
          </a:p>
          <a:p>
            <a:pPr algn="just"/>
            <a:r>
              <a:rPr lang="ru-RU" sz="1000" dirty="0">
                <a:latin typeface="Times New Roman" pitchFamily="18" charset="0"/>
                <a:cs typeface="Times New Roman" pitchFamily="18" charset="0"/>
              </a:rPr>
              <a:t>2)    закрепление переселившихся участников Государственной программы и членов их семей в Республике Адыгея и обеспечение </a:t>
            </a:r>
          </a:p>
          <a:p>
            <a:pPr algn="just"/>
            <a:r>
              <a:rPr lang="ru-RU" sz="1000" dirty="0">
                <a:latin typeface="Times New Roman" pitchFamily="18" charset="0"/>
                <a:cs typeface="Times New Roman" pitchFamily="18" charset="0"/>
              </a:rPr>
              <a:t>        их    социально-культурной адаптации и интеграции в российское общество;</a:t>
            </a:r>
          </a:p>
          <a:p>
            <a:pPr algn="just"/>
            <a:r>
              <a:rPr lang="ru-RU" sz="1000" dirty="0">
                <a:latin typeface="Times New Roman" pitchFamily="18" charset="0"/>
                <a:cs typeface="Times New Roman" pitchFamily="18" charset="0"/>
              </a:rPr>
              <a:t>3)    увеличение числа квалифицированных специалистов.</a:t>
            </a:r>
          </a:p>
        </p:txBody>
      </p:sp>
      <p:sp>
        <p:nvSpPr>
          <p:cNvPr id="21" name="Прямоугольник 20"/>
          <p:cNvSpPr/>
          <p:nvPr/>
        </p:nvSpPr>
        <p:spPr>
          <a:xfrm>
            <a:off x="899592" y="1340768"/>
            <a:ext cx="547260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a:solidFill>
                <a:schemeClr val="tx1"/>
              </a:solidFill>
              <a:latin typeface="Times New Roman" pitchFamily="18" charset="0"/>
              <a:cs typeface="Times New Roman" pitchFamily="18" charset="0"/>
            </a:endParaRPr>
          </a:p>
        </p:txBody>
      </p:sp>
      <p:pic>
        <p:nvPicPr>
          <p:cNvPr id="14340" name="Picture 4" descr="https://avatars.mds.yandex.net/i?id=ad4e6ba259f7b7da65128419eb0e7603-5233530-images-thumbs&amp;ref=rim&amp;n=33&amp;w=225&amp;h=150"/>
          <p:cNvPicPr>
            <a:picLocks noChangeAspect="1" noChangeArrowheads="1"/>
          </p:cNvPicPr>
          <p:nvPr/>
        </p:nvPicPr>
        <p:blipFill>
          <a:blip r:embed="rId3" cstate="print"/>
          <a:srcRect/>
          <a:stretch>
            <a:fillRect/>
          </a:stretch>
        </p:blipFill>
        <p:spPr bwMode="auto">
          <a:xfrm>
            <a:off x="6300192" y="0"/>
            <a:ext cx="2843808" cy="2636912"/>
          </a:xfrm>
          <a:prstGeom prst="rect">
            <a:avLst/>
          </a:prstGeom>
          <a:noFill/>
          <a:effectLst>
            <a:softEdge rad="317500"/>
          </a:effectLst>
        </p:spPr>
      </p:pic>
      <p:sp>
        <p:nvSpPr>
          <p:cNvPr id="17411" name="Rectangle 3"/>
          <p:cNvSpPr>
            <a:spLocks noChangeArrowheads="1"/>
          </p:cNvSpPr>
          <p:nvPr/>
        </p:nvSpPr>
        <p:spPr bwMode="auto">
          <a:xfrm>
            <a:off x="726235" y="1363956"/>
            <a:ext cx="5717973"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buFontTx/>
              <a:buAutoNum type="arabicParenR"/>
              <a:tabLst/>
            </a:pPr>
            <a:r>
              <a:rPr kumimoji="0" lang="ru-RU" sz="1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обеспечение реализации Государственной </a:t>
            </a:r>
            <a:r>
              <a:rPr kumimoji="0" lang="ru-RU" sz="10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hlinkClick r:id="rId4"/>
              </a:rPr>
              <a:t>программы</a:t>
            </a:r>
            <a:r>
              <a:rPr kumimoji="0" lang="ru-RU" sz="1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по оказанию содействия добровольному </a:t>
            </a:r>
          </a:p>
          <a:p>
            <a:pPr marL="228600" marR="0" lvl="0" indent="-228600" algn="just" defTabSz="914400" rtl="0" eaLnBrk="1" fontAlgn="base" latinLnBrk="0" hangingPunct="1">
              <a:lnSpc>
                <a:spcPct val="100000"/>
              </a:lnSpc>
              <a:spcBef>
                <a:spcPct val="0"/>
              </a:spcBef>
              <a:spcAft>
                <a:spcPct val="0"/>
              </a:spcAft>
              <a:buClrTx/>
              <a:buSzTx/>
              <a:tabLst/>
            </a:pPr>
            <a:r>
              <a:rPr kumimoji="0" lang="ru-RU" sz="1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переселению в Российскую Федерацию соотечественников, проживающих за рубежом,</a:t>
            </a:r>
          </a:p>
          <a:p>
            <a:pPr marL="228600" marR="0" lvl="0" indent="-228600" algn="just" defTabSz="914400" rtl="0" eaLnBrk="1" fontAlgn="base" latinLnBrk="0" hangingPunct="1">
              <a:lnSpc>
                <a:spcPct val="100000"/>
              </a:lnSpc>
              <a:spcBef>
                <a:spcPct val="0"/>
              </a:spcBef>
              <a:spcAft>
                <a:spcPct val="0"/>
              </a:spcAft>
              <a:buClrTx/>
              <a:buSzTx/>
              <a:tabLst/>
            </a:pPr>
            <a:r>
              <a:rPr kumimoji="0" lang="ru-RU" sz="1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утвержденной Указом Президента Российской Федерации от 22 июня 2006 года N 637 </a:t>
            </a:r>
          </a:p>
          <a:p>
            <a:pPr marL="228600" marR="0" lvl="0" indent="-228600" algn="just" defTabSz="914400" rtl="0" eaLnBrk="1" fontAlgn="base" latinLnBrk="0" hangingPunct="1">
              <a:lnSpc>
                <a:spcPct val="100000"/>
              </a:lnSpc>
              <a:spcBef>
                <a:spcPct val="0"/>
              </a:spcBef>
              <a:spcAft>
                <a:spcPct val="0"/>
              </a:spcAft>
              <a:buClrTx/>
              <a:buSzTx/>
              <a:tabLst/>
            </a:pPr>
            <a:r>
              <a:rPr lang="ru-RU" sz="1000" dirty="0">
                <a:latin typeface="Times New Roman" pitchFamily="18" charset="0"/>
                <a:ea typeface="Calibri" pitchFamily="34" charset="0"/>
                <a:cs typeface="Times New Roman" pitchFamily="18" charset="0"/>
              </a:rPr>
              <a:t>«</a:t>
            </a:r>
            <a:r>
              <a:rPr kumimoji="0" lang="ru-RU" sz="1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 мерах по оказанию содействия добровольному переселению в Российскую Федерацию</a:t>
            </a:r>
          </a:p>
          <a:p>
            <a:pPr marL="228600" marR="0" lvl="0" indent="-228600" algn="just" defTabSz="914400" rtl="0" eaLnBrk="1" fontAlgn="base" latinLnBrk="0" hangingPunct="1">
              <a:lnSpc>
                <a:spcPct val="100000"/>
              </a:lnSpc>
              <a:spcBef>
                <a:spcPct val="0"/>
              </a:spcBef>
              <a:spcAft>
                <a:spcPct val="0"/>
              </a:spcAft>
              <a:buClrTx/>
              <a:buSzTx/>
              <a:tabLst/>
            </a:pPr>
            <a:r>
              <a:rPr kumimoji="0" lang="ru-RU" sz="1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соотечественников, проживающих за рубежом», на территории Республики Адыгея;</a:t>
            </a:r>
          </a:p>
          <a:p>
            <a:pPr marL="228600" indent="-228600" algn="just" fontAlgn="base">
              <a:spcBef>
                <a:spcPct val="0"/>
              </a:spcBef>
              <a:spcAft>
                <a:spcPct val="0"/>
              </a:spcAft>
            </a:pPr>
            <a:r>
              <a:rPr lang="ru-RU" sz="1000" dirty="0">
                <a:latin typeface="Times New Roman" pitchFamily="18" charset="0"/>
                <a:cs typeface="Times New Roman" pitchFamily="18" charset="0"/>
              </a:rPr>
              <a:t>2)    обеспечение социально-экономического развития Республики Адыгея путем содействия</a:t>
            </a:r>
          </a:p>
          <a:p>
            <a:pPr marL="228600" indent="-228600" algn="just" fontAlgn="base">
              <a:spcBef>
                <a:spcPct val="0"/>
              </a:spcBef>
              <a:spcAft>
                <a:spcPct val="0"/>
              </a:spcAft>
            </a:pPr>
            <a:r>
              <a:rPr lang="ru-RU" sz="1000" dirty="0">
                <a:latin typeface="Times New Roman" pitchFamily="18" charset="0"/>
                <a:cs typeface="Times New Roman" pitchFamily="18" charset="0"/>
              </a:rPr>
              <a:t> добровольному переселению квалифицированных кадров из числа соотечественников, </a:t>
            </a:r>
          </a:p>
          <a:p>
            <a:pPr marL="228600" indent="-228600" algn="just" fontAlgn="base">
              <a:spcBef>
                <a:spcPct val="0"/>
              </a:spcBef>
              <a:spcAft>
                <a:spcPct val="0"/>
              </a:spcAft>
            </a:pPr>
            <a:r>
              <a:rPr lang="ru-RU" sz="1000" dirty="0">
                <a:latin typeface="Times New Roman" pitchFamily="18" charset="0"/>
                <a:cs typeface="Times New Roman" pitchFamily="18" charset="0"/>
              </a:rPr>
              <a:t> проживающих за рубежом, в том числе потомков адыгской диаспоры, проживающих за рубежом.</a:t>
            </a:r>
          </a:p>
          <a:p>
            <a:pPr marL="228600" marR="0" lvl="0" indent="-228600" algn="just" defTabSz="914400" rtl="0" eaLnBrk="1" fontAlgn="base" latinLnBrk="0" hangingPunct="1">
              <a:lnSpc>
                <a:spcPct val="100000"/>
              </a:lnSpc>
              <a:spcBef>
                <a:spcPct val="0"/>
              </a:spcBef>
              <a:spcAft>
                <a:spcPct val="0"/>
              </a:spcAft>
              <a:buClrTx/>
              <a:buSzTx/>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4" name="Прямоугольник 23"/>
          <p:cNvSpPr/>
          <p:nvPr/>
        </p:nvSpPr>
        <p:spPr>
          <a:xfrm>
            <a:off x="2483768" y="6381328"/>
            <a:ext cx="756084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i="1" dirty="0">
                <a:solidFill>
                  <a:schemeClr val="tx1"/>
                </a:solidFill>
                <a:latin typeface="Times New Roman" pitchFamily="18" charset="0"/>
                <a:cs typeface="Times New Roman" pitchFamily="18" charset="0"/>
              </a:rPr>
              <a:t>               Комитет Республики Адыгея по делам национальностей, связям с соотечественниками </a:t>
            </a:r>
            <a:br>
              <a:rPr lang="ru-RU" sz="1000" i="1" dirty="0">
                <a:solidFill>
                  <a:schemeClr val="tx1"/>
                </a:solidFill>
                <a:latin typeface="Times New Roman" pitchFamily="18" charset="0"/>
                <a:cs typeface="Times New Roman" pitchFamily="18" charset="0"/>
              </a:rPr>
            </a:br>
            <a:r>
              <a:rPr lang="ru-RU" sz="1000" i="1" dirty="0">
                <a:solidFill>
                  <a:schemeClr val="tx1"/>
                </a:solidFill>
                <a:latin typeface="Times New Roman" pitchFamily="18" charset="0"/>
                <a:cs typeface="Times New Roman" pitchFamily="18" charset="0"/>
              </a:rPr>
              <a:t>             и средствам массовой информации </a:t>
            </a:r>
            <a:endParaRPr lang="ru-RU" sz="1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101715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55EE535-72A8-4E0F-A886-40F55435ED15}" type="slidenum">
              <a:rPr lang="ru-RU" smtClean="0"/>
              <a:pPr/>
              <a:t>63</a:t>
            </a:fld>
            <a:endParaRPr lang="ru-RU" dirty="0"/>
          </a:p>
        </p:txBody>
      </p:sp>
      <p:sp>
        <p:nvSpPr>
          <p:cNvPr id="3" name="Прямоугольник 2"/>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418" name="Picture 10" descr="https://rsv.ru/blog/wp-content/uploads/2021/08/manipulyaczii-pri-peregovorah-768x512.jpg"/>
          <p:cNvPicPr>
            <a:picLocks noChangeAspect="1" noChangeArrowheads="1"/>
          </p:cNvPicPr>
          <p:nvPr/>
        </p:nvPicPr>
        <p:blipFill>
          <a:blip r:embed="rId2" cstate="print"/>
          <a:srcRect/>
          <a:stretch>
            <a:fillRect/>
          </a:stretch>
        </p:blipFill>
        <p:spPr bwMode="auto">
          <a:xfrm>
            <a:off x="395536" y="2420888"/>
            <a:ext cx="8352928" cy="3940697"/>
          </a:xfrm>
          <a:prstGeom prst="rect">
            <a:avLst/>
          </a:prstGeom>
          <a:noFill/>
          <a:effectLst>
            <a:softEdge rad="317500"/>
          </a:effectLst>
        </p:spPr>
      </p:pic>
      <p:graphicFrame>
        <p:nvGraphicFramePr>
          <p:cNvPr id="4" name="Таблица 3"/>
          <p:cNvGraphicFramePr>
            <a:graphicFrameLocks noGrp="1"/>
          </p:cNvGraphicFramePr>
          <p:nvPr/>
        </p:nvGraphicFramePr>
        <p:xfrm>
          <a:off x="395535" y="404664"/>
          <a:ext cx="8352932" cy="3244424"/>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067577">
                  <a:extLst>
                    <a:ext uri="{9D8B030D-6E8A-4147-A177-3AD203B41FA5}">
                      <a16:colId xmlns:a16="http://schemas.microsoft.com/office/drawing/2014/main" val="20000"/>
                    </a:ext>
                  </a:extLst>
                </a:gridCol>
                <a:gridCol w="657071">
                  <a:extLst>
                    <a:ext uri="{9D8B030D-6E8A-4147-A177-3AD203B41FA5}">
                      <a16:colId xmlns:a16="http://schemas.microsoft.com/office/drawing/2014/main" val="20001"/>
                    </a:ext>
                  </a:extLst>
                </a:gridCol>
                <a:gridCol w="657071">
                  <a:extLst>
                    <a:ext uri="{9D8B030D-6E8A-4147-A177-3AD203B41FA5}">
                      <a16:colId xmlns:a16="http://schemas.microsoft.com/office/drawing/2014/main" val="20002"/>
                    </a:ext>
                  </a:extLst>
                </a:gridCol>
                <a:gridCol w="657071">
                  <a:extLst>
                    <a:ext uri="{9D8B030D-6E8A-4147-A177-3AD203B41FA5}">
                      <a16:colId xmlns:a16="http://schemas.microsoft.com/office/drawing/2014/main" val="20003"/>
                    </a:ext>
                  </a:extLst>
                </a:gridCol>
                <a:gridCol w="657071">
                  <a:extLst>
                    <a:ext uri="{9D8B030D-6E8A-4147-A177-3AD203B41FA5}">
                      <a16:colId xmlns:a16="http://schemas.microsoft.com/office/drawing/2014/main" val="20004"/>
                    </a:ext>
                  </a:extLst>
                </a:gridCol>
                <a:gridCol w="657071">
                  <a:extLst>
                    <a:ext uri="{9D8B030D-6E8A-4147-A177-3AD203B41FA5}">
                      <a16:colId xmlns:a16="http://schemas.microsoft.com/office/drawing/2014/main" val="20005"/>
                    </a:ext>
                  </a:extLst>
                </a:gridCol>
              </a:tblGrid>
              <a:tr h="711239">
                <a:tc>
                  <a:txBody>
                    <a:bodyPr/>
                    <a:lstStyle/>
                    <a:p>
                      <a:pPr algn="ctr"/>
                      <a:r>
                        <a:rPr lang="ru-RU" sz="1200" b="1" i="1" u="none" strike="noStrike" dirty="0">
                          <a:solidFill>
                            <a:schemeClr val="accent4">
                              <a:lumMod val="50000"/>
                            </a:schemeClr>
                          </a:solidFill>
                          <a:latin typeface="Times New Roman" pitchFamily="18" charset="0"/>
                          <a:cs typeface="Times New Roman" pitchFamily="18" charset="0"/>
                        </a:rPr>
                        <a:t>Целевые показатели  </a:t>
                      </a:r>
                      <a:r>
                        <a:rPr lang="ru-RU" sz="1200" b="1" i="1" dirty="0">
                          <a:solidFill>
                            <a:schemeClr val="accent4">
                              <a:lumMod val="50000"/>
                            </a:schemeClr>
                          </a:solidFill>
                          <a:latin typeface="Times New Roman" pitchFamily="18" charset="0"/>
                          <a:cs typeface="Times New Roman" pitchFamily="18" charset="0"/>
                        </a:rPr>
                        <a:t>реализации государственной программы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2020 год (факт)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u="none" strike="noStrike" dirty="0">
                          <a:solidFill>
                            <a:schemeClr val="accent4">
                              <a:lumMod val="75000"/>
                            </a:schemeClr>
                          </a:solidFill>
                          <a:latin typeface="Times New Roman" pitchFamily="18" charset="0"/>
                          <a:cs typeface="Times New Roman" pitchFamily="18" charset="0"/>
                        </a:rPr>
                        <a:t>2021 год (план)</a:t>
                      </a:r>
                      <a:endParaRPr lang="ru-RU" sz="1200" b="1" i="0" u="none" strike="noStrike" dirty="0">
                        <a:solidFill>
                          <a:schemeClr val="accent4">
                            <a:lumMod val="75000"/>
                          </a:schemeClr>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u="none" strike="noStrike" dirty="0">
                          <a:solidFill>
                            <a:schemeClr val="accent4">
                              <a:lumMod val="75000"/>
                            </a:schemeClr>
                          </a:solidFill>
                          <a:latin typeface="Times New Roman" pitchFamily="18" charset="0"/>
                          <a:cs typeface="Times New Roman" pitchFamily="18" charset="0"/>
                        </a:rPr>
                        <a:t>2022 год</a:t>
                      </a:r>
                      <a:endParaRPr lang="ru-RU" sz="1200" b="1" i="0" u="none" strike="noStrike" dirty="0">
                        <a:solidFill>
                          <a:schemeClr val="accent4">
                            <a:lumMod val="75000"/>
                          </a:schemeClr>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2023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tc>
                  <a:txBody>
                    <a:bodyPr/>
                    <a:lstStyle/>
                    <a:p>
                      <a:pPr algn="ctr" fontAlgn="b"/>
                      <a:r>
                        <a:rPr lang="ru-RU" sz="1200" b="1" i="0" u="none" strike="noStrike" dirty="0">
                          <a:solidFill>
                            <a:schemeClr val="accent4">
                              <a:lumMod val="75000"/>
                            </a:schemeClr>
                          </a:solidFill>
                          <a:latin typeface="Times New Roman" pitchFamily="18" charset="0"/>
                          <a:cs typeface="Times New Roman" pitchFamily="18" charset="0"/>
                        </a:rPr>
                        <a:t>2024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FB8B"/>
                    </a:solidFill>
                  </a:tcPr>
                </a:tc>
                <a:extLst>
                  <a:ext uri="{0D108BD9-81ED-4DB2-BD59-A6C34878D82A}">
                    <a16:rowId xmlns:a16="http://schemas.microsoft.com/office/drawing/2014/main" val="10000"/>
                  </a:ext>
                </a:extLst>
              </a:tr>
              <a:tr h="819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Доля участников Государственной программы и членов их семей, получивших гарантированное медицинское обслуживание в Республике Адыгея в период адаптации, от общего числа участников Государственной программы и членов их семей,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981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Доля трудоустроенных участников Государственной программы и членов их семей трудоспособного возраста от общего числа участников Государственной программы и членов их семей трудоспособного возраста, прибывших в Республику Адыгея и поставленных на учет в Министерство внутренних дел по Республике Адыгея по Республике Адыгея, %</a:t>
                      </a:r>
                    </a:p>
                    <a:p>
                      <a:endParaRPr lang="ru-RU" sz="1100" kern="1200" baseline="0" dirty="0">
                        <a:solidFill>
                          <a:schemeClr val="dk1"/>
                        </a:solidFill>
                        <a:latin typeface="Times New Roman" pitchFamily="18" charset="0"/>
                        <a:ea typeface="+mn-ea"/>
                        <a:cs typeface="Times New Roman" pitchFamily="18" charset="0"/>
                      </a:endParaRP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656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i="0" kern="1200" baseline="0" dirty="0">
                          <a:solidFill>
                            <a:schemeClr val="dk1"/>
                          </a:solidFill>
                          <a:latin typeface="Times New Roman" pitchFamily="18" charset="0"/>
                          <a:ea typeface="+mn-ea"/>
                          <a:cs typeface="Times New Roman" pitchFamily="18" charset="0"/>
                        </a:rPr>
                        <a:t>Доля участников Государственной программы, имеющих среднее профессиональное или высшее образование, в общем количестве прибывших в Республику Адыгея участников Государственной программы, %</a:t>
                      </a:r>
                    </a:p>
                    <a:p>
                      <a:endParaRPr lang="ru-RU"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100" dirty="0">
                          <a:latin typeface="Times New Roman" pitchFamily="18" charset="0"/>
                          <a:ea typeface="Times New Roman"/>
                          <a:cs typeface="Times New Roman"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5" name="Прямоугольник 4"/>
          <p:cNvSpPr/>
          <p:nvPr/>
        </p:nvSpPr>
        <p:spPr>
          <a:xfrm>
            <a:off x="7092280" y="0"/>
            <a:ext cx="1800200"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продолжение</a:t>
            </a:r>
          </a:p>
        </p:txBody>
      </p:sp>
      <p:sp>
        <p:nvSpPr>
          <p:cNvPr id="6" name="Прямоугольник 5"/>
          <p:cNvSpPr/>
          <p:nvPr/>
        </p:nvSpPr>
        <p:spPr>
          <a:xfrm>
            <a:off x="395536" y="6381328"/>
            <a:ext cx="79928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Ответственный исполнитель ГП РА:         </a:t>
            </a:r>
            <a:r>
              <a:rPr lang="ru-RU" sz="1000" i="1" dirty="0">
                <a:solidFill>
                  <a:schemeClr val="tx1"/>
                </a:solidFill>
                <a:latin typeface="Times New Roman" pitchFamily="18" charset="0"/>
                <a:cs typeface="Times New Roman" pitchFamily="18" charset="0"/>
              </a:rPr>
              <a:t>Комитет Республики Адыгея  по делам национальностей, связям с соотечественниками и </a:t>
            </a:r>
          </a:p>
          <a:p>
            <a:r>
              <a:rPr lang="ru-RU" sz="1000" i="1" dirty="0">
                <a:solidFill>
                  <a:schemeClr val="tx1"/>
                </a:solidFill>
                <a:latin typeface="Times New Roman" pitchFamily="18" charset="0"/>
                <a:cs typeface="Times New Roman" pitchFamily="18" charset="0"/>
              </a:rPr>
              <a:t>                                                                           средствам  массовой информации </a:t>
            </a:r>
            <a:endParaRPr lang="ru-RU" sz="1000" i="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7971" y="50291"/>
            <a:ext cx="2070533" cy="1577769"/>
          </a:xfrm>
          <a:prstGeom prst="rect">
            <a:avLst/>
          </a:prstGeom>
          <a:effectLst>
            <a:softEdge rad="139700"/>
          </a:effectLst>
        </p:spPr>
      </p:pic>
      <p:sp>
        <p:nvSpPr>
          <p:cNvPr id="4" name="Прямоугольник 3"/>
          <p:cNvSpPr/>
          <p:nvPr/>
        </p:nvSpPr>
        <p:spPr>
          <a:xfrm>
            <a:off x="13334" y="1591558"/>
            <a:ext cx="8447097" cy="1333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331640" y="666428"/>
            <a:ext cx="3888432" cy="345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2019-2023 годы</a:t>
            </a:r>
          </a:p>
        </p:txBody>
      </p:sp>
      <p:sp>
        <p:nvSpPr>
          <p:cNvPr id="9" name="Прямоугольник 8"/>
          <p:cNvSpPr/>
          <p:nvPr/>
        </p:nvSpPr>
        <p:spPr>
          <a:xfrm>
            <a:off x="1445870" y="228768"/>
            <a:ext cx="6377526" cy="669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cap="all" dirty="0">
                <a:solidFill>
                  <a:srgbClr val="C00000"/>
                </a:solidFill>
                <a:latin typeface="Times New Roman" pitchFamily="18" charset="0"/>
                <a:cs typeface="Times New Roman" pitchFamily="18" charset="0"/>
              </a:rPr>
              <a:t>«Повышение уровня финансовой грамотности населения в Республике Адыгея»</a:t>
            </a:r>
            <a:endParaRPr lang="ru-RU" sz="1200" b="1" u="sng" cap="all" dirty="0">
              <a:solidFill>
                <a:schemeClr val="accent6">
                  <a:lumMod val="50000"/>
                </a:schemeClr>
              </a:solidFill>
              <a:latin typeface="Times New Roman" pitchFamily="18" charset="0"/>
              <a:cs typeface="Times New Roman"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721595372"/>
              </p:ext>
            </p:extLst>
          </p:nvPr>
        </p:nvGraphicFramePr>
        <p:xfrm>
          <a:off x="137570" y="2783552"/>
          <a:ext cx="8754909" cy="3673224"/>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6906213">
                  <a:extLst>
                    <a:ext uri="{9D8B030D-6E8A-4147-A177-3AD203B41FA5}">
                      <a16:colId xmlns:a16="http://schemas.microsoft.com/office/drawing/2014/main" val="20000"/>
                    </a:ext>
                  </a:extLst>
                </a:gridCol>
                <a:gridCol w="562786">
                  <a:extLst>
                    <a:ext uri="{9D8B030D-6E8A-4147-A177-3AD203B41FA5}">
                      <a16:colId xmlns:a16="http://schemas.microsoft.com/office/drawing/2014/main" val="1142019057"/>
                    </a:ext>
                  </a:extLst>
                </a:gridCol>
                <a:gridCol w="721215">
                  <a:extLst>
                    <a:ext uri="{9D8B030D-6E8A-4147-A177-3AD203B41FA5}">
                      <a16:colId xmlns:a16="http://schemas.microsoft.com/office/drawing/2014/main" val="292677193"/>
                    </a:ext>
                  </a:extLst>
                </a:gridCol>
                <a:gridCol w="564695">
                  <a:extLst>
                    <a:ext uri="{9D8B030D-6E8A-4147-A177-3AD203B41FA5}">
                      <a16:colId xmlns:a16="http://schemas.microsoft.com/office/drawing/2014/main" val="20001"/>
                    </a:ext>
                  </a:extLst>
                </a:gridCol>
              </a:tblGrid>
              <a:tr h="279964">
                <a:tc>
                  <a:txBody>
                    <a:bodyPr/>
                    <a:lstStyle/>
                    <a:p>
                      <a:pPr algn="ctr"/>
                      <a:r>
                        <a:rPr lang="ru-RU" sz="1100" b="1" i="1" u="none" strike="noStrike" dirty="0">
                          <a:solidFill>
                            <a:schemeClr val="tx1"/>
                          </a:solidFill>
                          <a:latin typeface="Times New Roman" pitchFamily="18" charset="0"/>
                          <a:cs typeface="Times New Roman" pitchFamily="18" charset="0"/>
                        </a:rPr>
                        <a:t>Целевые показатели  </a:t>
                      </a:r>
                      <a:r>
                        <a:rPr lang="ru-RU" sz="1100" b="1" i="1" dirty="0">
                          <a:solidFill>
                            <a:schemeClr val="tx1"/>
                          </a:solidFill>
                          <a:latin typeface="Times New Roman" pitchFamily="18" charset="0"/>
                          <a:cs typeface="Times New Roman" pitchFamily="18" charset="0"/>
                        </a:rPr>
                        <a:t>реализации государственной программы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ru-RU" sz="1000" b="1" i="0" u="none" strike="noStrike" dirty="0">
                          <a:solidFill>
                            <a:schemeClr val="tx1"/>
                          </a:solidFill>
                          <a:latin typeface="Times New Roman" pitchFamily="18" charset="0"/>
                          <a:cs typeface="Times New Roman" pitchFamily="18" charset="0"/>
                        </a:rPr>
                        <a:t>2021 год</a:t>
                      </a:r>
                    </a:p>
                    <a:p>
                      <a:pPr algn="ctr" fontAlgn="b"/>
                      <a:r>
                        <a:rPr lang="ru-RU" sz="1000" b="1" i="0" u="none" strike="noStrike" dirty="0">
                          <a:solidFill>
                            <a:schemeClr val="tx1"/>
                          </a:solidFill>
                          <a:latin typeface="Times New Roman" pitchFamily="18" charset="0"/>
                          <a:cs typeface="Times New Roman" pitchFamily="18" charset="0"/>
                        </a:rPr>
                        <a:t>(план) </a:t>
                      </a: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ru-RU" sz="1000" b="1" i="0" u="none" strike="noStrike" dirty="0">
                          <a:solidFill>
                            <a:schemeClr val="tx1"/>
                          </a:solidFill>
                          <a:latin typeface="Times New Roman" pitchFamily="18" charset="0"/>
                          <a:cs typeface="Times New Roman" pitchFamily="18" charset="0"/>
                        </a:rPr>
                        <a:t>2022</a:t>
                      </a:r>
                      <a:r>
                        <a:rPr lang="ru-RU" sz="1000" b="1" i="0" u="none" strike="noStrike" baseline="0" dirty="0">
                          <a:solidFill>
                            <a:schemeClr val="tx1"/>
                          </a:solidFill>
                          <a:latin typeface="Times New Roman" pitchFamily="18" charset="0"/>
                          <a:cs typeface="Times New Roman" pitchFamily="18" charset="0"/>
                        </a:rPr>
                        <a:t> </a:t>
                      </a:r>
                      <a:r>
                        <a:rPr lang="ru-RU" sz="1000" b="1" i="0" u="none" strike="noStrike" dirty="0">
                          <a:solidFill>
                            <a:schemeClr val="tx1"/>
                          </a:solidFill>
                          <a:latin typeface="Times New Roman" pitchFamily="18" charset="0"/>
                          <a:cs typeface="Times New Roman" pitchFamily="18" charset="0"/>
                        </a:rPr>
                        <a:t>год</a:t>
                      </a: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ru-RU" sz="1000" u="none" strike="noStrike" dirty="0">
                          <a:solidFill>
                            <a:schemeClr val="tx1"/>
                          </a:solidFill>
                          <a:latin typeface="Times New Roman" pitchFamily="18" charset="0"/>
                          <a:cs typeface="Times New Roman" pitchFamily="18" charset="0"/>
                        </a:rPr>
                        <a:t>2023 год</a:t>
                      </a:r>
                      <a:endParaRPr lang="ru-RU" sz="1000" b="1" i="0" u="none" strike="noStrike" dirty="0">
                        <a:solidFill>
                          <a:schemeClr val="tx1"/>
                        </a:solidFill>
                        <a:latin typeface="Times New Roman" pitchFamily="18" charset="0"/>
                        <a:cs typeface="Times New Roman" pitchFamily="18" charset="0"/>
                      </a:endParaRP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r h="505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Количество подготовленных педагогических работников общеобразовательных организаций, профессиональных образовательных организаций и образовательных организаций высшего образования в Республике Адыгея, осуществляющих доведение до потребителя образовательных программ и инструментов повышения финансовой грамотности, чел.</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baseline="0" dirty="0">
                          <a:solidFill>
                            <a:schemeClr val="dk1"/>
                          </a:solidFill>
                          <a:latin typeface="Times New Roman" pitchFamily="18" charset="0"/>
                          <a:ea typeface="+mn-ea"/>
                          <a:cs typeface="Times New Roman" pitchFamily="18"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baseline="0" dirty="0">
                          <a:solidFill>
                            <a:schemeClr val="dk1"/>
                          </a:solidFill>
                          <a:latin typeface="Times New Roman" pitchFamily="18" charset="0"/>
                          <a:ea typeface="+mn-ea"/>
                          <a:cs typeface="Times New Roman" pitchFamily="18"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baseline="0" dirty="0">
                          <a:solidFill>
                            <a:schemeClr val="dk1"/>
                          </a:solidFill>
                          <a:latin typeface="Times New Roman" pitchFamily="18" charset="0"/>
                          <a:ea typeface="+mn-ea"/>
                          <a:cs typeface="Times New Roman" pitchFamily="18"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454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Доля общеобразовательных организаций, профессиональных образовательных организаций и образовательных организаций высшего образования в Республике Адыгея, осуществляющих доведение до потребителя образовательных программ и инструментов повышения финансовой грамотности, %</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baseline="0" dirty="0">
                          <a:solidFill>
                            <a:schemeClr val="dk1"/>
                          </a:solidFill>
                          <a:latin typeface="Times New Roman" pitchFamily="18" charset="0"/>
                          <a:ea typeface="+mn-ea"/>
                          <a:cs typeface="Times New Roman"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baseline="0" dirty="0">
                          <a:solidFill>
                            <a:schemeClr val="dk1"/>
                          </a:solidFill>
                          <a:latin typeface="Times New Roman" pitchFamily="18" charset="0"/>
                          <a:ea typeface="+mn-ea"/>
                          <a:cs typeface="Times New Roman" pitchFamily="18" charset="0"/>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baseline="0" dirty="0">
                          <a:solidFill>
                            <a:schemeClr val="dk1"/>
                          </a:solidFill>
                          <a:latin typeface="Times New Roman" pitchFamily="18" charset="0"/>
                          <a:ea typeface="+mn-ea"/>
                          <a:cs typeface="Times New Roman" pitchFamily="18"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89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Наличие раздела "Повышение финансовой грамотности населения" на официальном Интернет-сайте исполнительных органов государственной власти Республики Адыгея, да/нет</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000" dirty="0">
                          <a:latin typeface="Times New Roman" pitchFamily="18" charset="0"/>
                          <a:ea typeface="Times New Roman"/>
                          <a:cs typeface="Times New Roman" pitchFamily="18" charset="0"/>
                        </a:rPr>
                        <a:t>да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000" dirty="0">
                          <a:latin typeface="Times New Roman" pitchFamily="18" charset="0"/>
                          <a:ea typeface="Times New Roman"/>
                          <a:cs typeface="Times New Roman" pitchFamily="18" charset="0"/>
                        </a:rPr>
                        <a:t>да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ru-RU" sz="1000" dirty="0">
                          <a:latin typeface="Times New Roman" pitchFamily="18" charset="0"/>
                          <a:ea typeface="Times New Roman"/>
                          <a:cs typeface="Times New Roman" pitchFamily="18" charset="0"/>
                        </a:rPr>
                        <a:t>да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01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Количество учащихся и волонтеров, прошедших обучение основам финансовой грамотности за отчетный период, чел.</a:t>
                      </a: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266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Количество проведенных мероприятий, направленных на повышение финансовой грамотности, за отчетный период, штук</a:t>
                      </a: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25504905"/>
                  </a:ext>
                </a:extLst>
              </a:tr>
              <a:tr h="266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Количество выпущенных брошюр, буклетов, постеров, видеосюжетов по вопросам финансовой грамотности, штук</a:t>
                      </a: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01790631"/>
                  </a:ext>
                </a:extLst>
              </a:tr>
              <a:tr h="389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Доля взрослого населения Республики Адыгея, осведомленного об организациях, занимающихся защитой прав потребителей финансовых услуг, %</a:t>
                      </a: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60969215"/>
                  </a:ext>
                </a:extLst>
              </a:tr>
              <a:tr h="389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Количество проведенных опросов, исследований в сфере повышения финансовой грамотности, защиты прав потребителей финансовых услуг и финансового образования, штук</a:t>
                      </a: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47819929"/>
                  </a:ext>
                </a:extLst>
              </a:tr>
              <a:tr h="389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Доля достигнутых целевых показателей (индикаторов) государственной программы к общему количеству целевых показателей (индикаторов), %</a:t>
                      </a: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baseline="0" dirty="0">
                          <a:solidFill>
                            <a:schemeClr val="dk1"/>
                          </a:solidFill>
                          <a:latin typeface="Times New Roman" pitchFamily="18" charset="0"/>
                          <a:ea typeface="+mn-ea"/>
                          <a:cs typeface="Times New Roman"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34510354"/>
                  </a:ext>
                </a:extLst>
              </a:tr>
            </a:tbl>
          </a:graphicData>
        </a:graphic>
      </p:graphicFrame>
      <p:sp>
        <p:nvSpPr>
          <p:cNvPr id="14" name="Прямоугольник 13"/>
          <p:cNvSpPr/>
          <p:nvPr/>
        </p:nvSpPr>
        <p:spPr>
          <a:xfrm>
            <a:off x="467544" y="6525344"/>
            <a:ext cx="86764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Ответственный исполнитель ГП РА:   </a:t>
            </a:r>
            <a:r>
              <a:rPr lang="ru-RU" sz="1000" i="1" dirty="0">
                <a:solidFill>
                  <a:schemeClr val="tx1"/>
                </a:solidFill>
                <a:latin typeface="Times New Roman" pitchFamily="18" charset="0"/>
                <a:cs typeface="Times New Roman" pitchFamily="18" charset="0"/>
              </a:rPr>
              <a:t>Министерство финансов Республики Адыгея</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64</a:t>
            </a:fld>
            <a:endParaRPr lang="ru-RU" sz="1000" dirty="0">
              <a:solidFill>
                <a:schemeClr val="tx1"/>
              </a:solidFill>
              <a:latin typeface="Times New Roman" pitchFamily="18" charset="0"/>
              <a:cs typeface="Times New Roman"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470436939"/>
              </p:ext>
            </p:extLst>
          </p:nvPr>
        </p:nvGraphicFramePr>
        <p:xfrm>
          <a:off x="4847806" y="1654642"/>
          <a:ext cx="4044673" cy="982269"/>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2028450">
                  <a:extLst>
                    <a:ext uri="{9D8B030D-6E8A-4147-A177-3AD203B41FA5}">
                      <a16:colId xmlns:a16="http://schemas.microsoft.com/office/drawing/2014/main" val="20000"/>
                    </a:ext>
                  </a:extLst>
                </a:gridCol>
                <a:gridCol w="648072">
                  <a:extLst>
                    <a:ext uri="{9D8B030D-6E8A-4147-A177-3AD203B41FA5}">
                      <a16:colId xmlns:a16="http://schemas.microsoft.com/office/drawing/2014/main" val="3942958084"/>
                    </a:ext>
                  </a:extLst>
                </a:gridCol>
                <a:gridCol w="720080">
                  <a:extLst>
                    <a:ext uri="{9D8B030D-6E8A-4147-A177-3AD203B41FA5}">
                      <a16:colId xmlns:a16="http://schemas.microsoft.com/office/drawing/2014/main" val="1156618348"/>
                    </a:ext>
                  </a:extLst>
                </a:gridCol>
                <a:gridCol w="648071">
                  <a:extLst>
                    <a:ext uri="{9D8B030D-6E8A-4147-A177-3AD203B41FA5}">
                      <a16:colId xmlns:a16="http://schemas.microsoft.com/office/drawing/2014/main" val="20001"/>
                    </a:ext>
                  </a:extLst>
                </a:gridCol>
              </a:tblGrid>
              <a:tr h="26492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i="0" dirty="0">
                          <a:solidFill>
                            <a:schemeClr val="tx1"/>
                          </a:solidFill>
                          <a:latin typeface="Times New Roman" pitchFamily="18" charset="0"/>
                          <a:cs typeface="Times New Roman" pitchFamily="18" charset="0"/>
                        </a:rPr>
                        <a:t>Объем финансирования государственной</a:t>
                      </a:r>
                      <a:r>
                        <a:rPr lang="ru-RU" sz="1000" b="1" i="0" baseline="0" dirty="0">
                          <a:solidFill>
                            <a:schemeClr val="tx1"/>
                          </a:solidFill>
                          <a:latin typeface="Times New Roman" pitchFamily="18" charset="0"/>
                          <a:cs typeface="Times New Roman" pitchFamily="18" charset="0"/>
                        </a:rPr>
                        <a:t> </a:t>
                      </a:r>
                      <a:r>
                        <a:rPr lang="ru-RU" sz="1000" b="1" i="0" dirty="0">
                          <a:solidFill>
                            <a:schemeClr val="tx1"/>
                          </a:solidFill>
                          <a:latin typeface="Times New Roman" pitchFamily="18" charset="0"/>
                          <a:cs typeface="Times New Roman" pitchFamily="18" charset="0"/>
                        </a:rPr>
                        <a:t>программы (тыс. руб.) </a:t>
                      </a:r>
                      <a:endParaRPr lang="ru-RU" sz="1000" b="1" i="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000" b="1" i="1" dirty="0">
                        <a:solidFill>
                          <a:schemeClr val="accent4">
                            <a:lumMod val="50000"/>
                          </a:schemeClr>
                        </a:solidFill>
                        <a:latin typeface="Times New Roman" pitchFamily="18" charset="0"/>
                        <a:cs typeface="Times New Roman" pitchFamily="18"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2021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r>
                        <a:rPr lang="ru-RU" sz="1200" b="1" i="0" u="none" strike="noStrike" dirty="0">
                          <a:solidFill>
                            <a:srgbClr val="7030A0"/>
                          </a:solidFill>
                          <a:latin typeface="Times New Roman" pitchFamily="18" charset="0"/>
                          <a:cs typeface="Times New Roman" pitchFamily="18" charset="0"/>
                        </a:rPr>
                        <a:t>2023 год</a:t>
                      </a:r>
                    </a:p>
                  </a:txBody>
                  <a:tcPr marL="6195" marR="6195" marT="619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r h="717345">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kern="1200" dirty="0">
                          <a:solidFill>
                            <a:schemeClr val="tx1"/>
                          </a:solidFill>
                          <a:latin typeface="Times New Roman" panose="02020603050405020304" pitchFamily="18" charset="0"/>
                          <a:ea typeface="+mn-ea"/>
                          <a:cs typeface="Times New Roman" panose="02020603050405020304" pitchFamily="18" charset="0"/>
                        </a:rPr>
                        <a:t>1854,0</a:t>
                      </a:r>
                      <a:endParaRPr lang="ru-RU" sz="1200" b="0" i="0" u="none" strike="noStrike" dirty="0">
                        <a:solidFill>
                          <a:schemeClr val="accent4">
                            <a:lumMod val="50000"/>
                          </a:schemeClr>
                        </a:solidFill>
                        <a:latin typeface="Times New Roman"/>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r>
                        <a:rPr lang="ru-RU" sz="1200" kern="1200" dirty="0">
                          <a:solidFill>
                            <a:schemeClr val="tx1"/>
                          </a:solidFill>
                          <a:latin typeface="Times New Roman" panose="02020603050405020304" pitchFamily="18" charset="0"/>
                          <a:ea typeface="+mn-ea"/>
                          <a:cs typeface="Times New Roman" panose="02020603050405020304" pitchFamily="18" charset="0"/>
                        </a:rPr>
                        <a:t>2000,0</a:t>
                      </a:r>
                      <a:endParaRPr lang="ru-RU" sz="1200" b="0" i="0" u="none" strike="noStrike" dirty="0">
                        <a:solidFill>
                          <a:schemeClr val="accent4">
                            <a:lumMod val="50000"/>
                          </a:schemeClr>
                        </a:solidFill>
                        <a:latin typeface="Times New Roman"/>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r>
                        <a:rPr lang="ru-RU" sz="1200" b="0" i="0" u="none" strike="noStrike" kern="1200" dirty="0">
                          <a:solidFill>
                            <a:schemeClr val="tx1"/>
                          </a:solidFill>
                          <a:latin typeface="Times New Roman" panose="02020603050405020304" pitchFamily="18" charset="0"/>
                          <a:ea typeface="+mn-ea"/>
                          <a:cs typeface="Times New Roman" panose="02020603050405020304" pitchFamily="18" charset="0"/>
                        </a:rPr>
                        <a:t>2000,0</a:t>
                      </a:r>
                      <a:endParaRPr lang="ru-RU" sz="1200" b="0" i="0" u="none" strike="noStrike" dirty="0">
                        <a:solidFill>
                          <a:schemeClr val="accent4">
                            <a:lumMod val="50000"/>
                          </a:schemeClr>
                        </a:solidFill>
                        <a:latin typeface="Times New Roman"/>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1458805" y="61259"/>
            <a:ext cx="63367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3"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979" y="16203"/>
            <a:ext cx="1644788" cy="937268"/>
          </a:xfrm>
          <a:prstGeom prst="rect">
            <a:avLst/>
          </a:prstGeom>
          <a:effectLst>
            <a:softEdge rad="76200"/>
          </a:effectLst>
        </p:spPr>
      </p:pic>
      <p:sp>
        <p:nvSpPr>
          <p:cNvPr id="8" name="TextBox 7"/>
          <p:cNvSpPr txBox="1"/>
          <p:nvPr/>
        </p:nvSpPr>
        <p:spPr>
          <a:xfrm>
            <a:off x="77436" y="929237"/>
            <a:ext cx="7688005" cy="400110"/>
          </a:xfrm>
          <a:prstGeom prst="rect">
            <a:avLst/>
          </a:prstGeom>
          <a:noFill/>
        </p:spPr>
        <p:txBody>
          <a:bodyPr wrap="square" rtlCol="0">
            <a:spAutoFit/>
          </a:bodyPr>
          <a:lstStyle/>
          <a:p>
            <a:r>
              <a:rPr lang="ru-RU" sz="1000" b="1" dirty="0">
                <a:solidFill>
                  <a:srgbClr val="C00000"/>
                </a:solidFill>
                <a:latin typeface="Times New Roman" panose="02020603050405020304" pitchFamily="18" charset="0"/>
                <a:cs typeface="Times New Roman" panose="02020603050405020304" pitchFamily="18" charset="0"/>
              </a:rPr>
              <a:t>ЦЕЛЬ: </a:t>
            </a:r>
            <a:r>
              <a:rPr lang="ru-RU" sz="1000" dirty="0">
                <a:latin typeface="Times New Roman" panose="02020603050405020304" pitchFamily="18" charset="0"/>
                <a:cs typeface="Times New Roman" panose="02020603050405020304" pitchFamily="18" charset="0"/>
              </a:rPr>
              <a:t>содействие формированию у населения Республики Адыгея разумного финансового поведения, ответственного </a:t>
            </a:r>
          </a:p>
          <a:p>
            <a:r>
              <a:rPr lang="ru-RU" sz="1000" dirty="0">
                <a:latin typeface="Times New Roman" panose="02020603050405020304" pitchFamily="18" charset="0"/>
                <a:cs typeface="Times New Roman" panose="02020603050405020304" pitchFamily="18" charset="0"/>
              </a:rPr>
              <a:t>отношения к личным финансам, а также повышение эффективности защиты их интересов как потребителей финансовых услуг.</a:t>
            </a:r>
          </a:p>
        </p:txBody>
      </p:sp>
      <p:sp>
        <p:nvSpPr>
          <p:cNvPr id="10" name="Прямоугольник 9"/>
          <p:cNvSpPr/>
          <p:nvPr/>
        </p:nvSpPr>
        <p:spPr>
          <a:xfrm>
            <a:off x="77436" y="1270608"/>
            <a:ext cx="4706269" cy="1508105"/>
          </a:xfrm>
          <a:prstGeom prst="rect">
            <a:avLst/>
          </a:prstGeom>
        </p:spPr>
        <p:txBody>
          <a:bodyPr wrap="square">
            <a:spAutoFit/>
          </a:bodyPr>
          <a:lstStyle/>
          <a:p>
            <a:pPr algn="just"/>
            <a:r>
              <a:rPr lang="ru-RU" sz="1100" b="1" dirty="0">
                <a:solidFill>
                  <a:srgbClr val="C00000"/>
                </a:solidFill>
                <a:latin typeface="Times New Roman" panose="02020603050405020304" pitchFamily="18" charset="0"/>
                <a:cs typeface="Times New Roman" panose="02020603050405020304" pitchFamily="18" charset="0"/>
              </a:rPr>
              <a:t>ЗАДАЧИ: </a:t>
            </a:r>
            <a:r>
              <a:rPr lang="ru-RU" sz="1000" dirty="0">
                <a:latin typeface="Times New Roman" panose="02020603050405020304" pitchFamily="18" charset="0"/>
                <a:cs typeface="Times New Roman" panose="02020603050405020304" pitchFamily="18" charset="0"/>
              </a:rPr>
              <a:t>1) создание в Республике Адыгея устойчивых институциональных механизмов и кадрового потенциала, способствующего реализации программ повышения финансовой грамотности населения Республики Адыгея;</a:t>
            </a:r>
          </a:p>
          <a:p>
            <a:pPr algn="just"/>
            <a:r>
              <a:rPr lang="ru-RU" sz="1000" dirty="0">
                <a:latin typeface="Times New Roman" panose="02020603050405020304" pitchFamily="18" charset="0"/>
                <a:cs typeface="Times New Roman" panose="02020603050405020304" pitchFamily="18" charset="0"/>
              </a:rPr>
              <a:t>2) разработка и реализация образовательных программ и проведение информационных кампаний по повышению уровня финансовой грамотности населения Республики Адыгея;</a:t>
            </a:r>
          </a:p>
          <a:p>
            <a:pPr algn="just"/>
            <a:r>
              <a:rPr lang="ru-RU" sz="1000" dirty="0">
                <a:latin typeface="Times New Roman" panose="02020603050405020304" pitchFamily="18" charset="0"/>
                <a:cs typeface="Times New Roman" panose="02020603050405020304" pitchFamily="18" charset="0"/>
              </a:rPr>
              <a:t>3) содействие развитию системы защиты прав потребителей финансовых услуг;</a:t>
            </a:r>
          </a:p>
          <a:p>
            <a:pPr algn="just"/>
            <a:r>
              <a:rPr lang="ru-RU" sz="1000" dirty="0">
                <a:latin typeface="Times New Roman" panose="02020603050405020304" pitchFamily="18" charset="0"/>
                <a:cs typeface="Times New Roman" panose="02020603050405020304" pitchFamily="18" charset="0"/>
              </a:rPr>
              <a:t>4) мониторинг и оценка уровня финансовой грамотности населения Республики Адыгея и защиты прав потребителей финансовых </a:t>
            </a:r>
            <a:r>
              <a:rPr lang="ru-RU" sz="1100" dirty="0">
                <a:latin typeface="Times New Roman" panose="02020603050405020304" pitchFamily="18" charset="0"/>
                <a:cs typeface="Times New Roman" panose="02020603050405020304" pitchFamily="18" charset="0"/>
              </a:rPr>
              <a:t>услуг.</a:t>
            </a:r>
          </a:p>
        </p:txBody>
      </p:sp>
    </p:spTree>
    <p:extLst>
      <p:ext uri="{BB962C8B-B14F-4D97-AF65-F5344CB8AC3E}">
        <p14:creationId xmlns:p14="http://schemas.microsoft.com/office/powerpoint/2010/main" val="1287240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79512" y="1484784"/>
            <a:ext cx="6715000" cy="1341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547665" y="458975"/>
            <a:ext cx="4824536" cy="345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2020-2024 годы</a:t>
            </a:r>
            <a:endParaRPr lang="ru-RU" sz="1200" b="1" i="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p:nvSpPr>
        <p:spPr>
          <a:xfrm>
            <a:off x="1043608" y="79197"/>
            <a:ext cx="6524763" cy="694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all" dirty="0">
                <a:solidFill>
                  <a:srgbClr val="C00000"/>
                </a:solidFill>
                <a:latin typeface="Times New Roman" pitchFamily="18" charset="0"/>
                <a:cs typeface="Times New Roman" pitchFamily="18" charset="0"/>
              </a:rPr>
              <a:t>«Управление государственными финансами»</a:t>
            </a:r>
            <a:endParaRPr lang="ru-RU" sz="1400" b="1" u="sng" cap="all" dirty="0">
              <a:solidFill>
                <a:schemeClr val="accent6">
                  <a:lumMod val="50000"/>
                </a:schemeClr>
              </a:solidFill>
              <a:latin typeface="Times New Roman" pitchFamily="18" charset="0"/>
              <a:cs typeface="Times New Roman"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966101375"/>
              </p:ext>
            </p:extLst>
          </p:nvPr>
        </p:nvGraphicFramePr>
        <p:xfrm>
          <a:off x="107503" y="3078738"/>
          <a:ext cx="8820981" cy="3195578"/>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351536">
                  <a:extLst>
                    <a:ext uri="{9D8B030D-6E8A-4147-A177-3AD203B41FA5}">
                      <a16:colId xmlns:a16="http://schemas.microsoft.com/office/drawing/2014/main" val="20000"/>
                    </a:ext>
                  </a:extLst>
                </a:gridCol>
                <a:gridCol w="693889">
                  <a:extLst>
                    <a:ext uri="{9D8B030D-6E8A-4147-A177-3AD203B41FA5}">
                      <a16:colId xmlns:a16="http://schemas.microsoft.com/office/drawing/2014/main" val="218374172"/>
                    </a:ext>
                  </a:extLst>
                </a:gridCol>
                <a:gridCol w="693889">
                  <a:extLst>
                    <a:ext uri="{9D8B030D-6E8A-4147-A177-3AD203B41FA5}">
                      <a16:colId xmlns:a16="http://schemas.microsoft.com/office/drawing/2014/main" val="1142019057"/>
                    </a:ext>
                  </a:extLst>
                </a:gridCol>
                <a:gridCol w="693889">
                  <a:extLst>
                    <a:ext uri="{9D8B030D-6E8A-4147-A177-3AD203B41FA5}">
                      <a16:colId xmlns:a16="http://schemas.microsoft.com/office/drawing/2014/main" val="292677193"/>
                    </a:ext>
                  </a:extLst>
                </a:gridCol>
                <a:gridCol w="693889">
                  <a:extLst>
                    <a:ext uri="{9D8B030D-6E8A-4147-A177-3AD203B41FA5}">
                      <a16:colId xmlns:a16="http://schemas.microsoft.com/office/drawing/2014/main" val="20001"/>
                    </a:ext>
                  </a:extLst>
                </a:gridCol>
                <a:gridCol w="693889">
                  <a:extLst>
                    <a:ext uri="{9D8B030D-6E8A-4147-A177-3AD203B41FA5}">
                      <a16:colId xmlns:a16="http://schemas.microsoft.com/office/drawing/2014/main" val="20002"/>
                    </a:ext>
                  </a:extLst>
                </a:gridCol>
              </a:tblGrid>
              <a:tr h="504055">
                <a:tc>
                  <a:txBody>
                    <a:bodyPr/>
                    <a:lstStyle/>
                    <a:p>
                      <a:pPr algn="ctr"/>
                      <a:r>
                        <a:rPr lang="ru-RU" sz="1200" b="1" i="1" u="none" strike="noStrike" dirty="0">
                          <a:solidFill>
                            <a:schemeClr val="tx1"/>
                          </a:solidFill>
                          <a:latin typeface="Times New Roman" pitchFamily="18" charset="0"/>
                          <a:cs typeface="Times New Roman" pitchFamily="18" charset="0"/>
                        </a:rPr>
                        <a:t>Целевые показатели  </a:t>
                      </a:r>
                      <a:r>
                        <a:rPr lang="ru-RU" sz="1200" b="1" i="1" dirty="0">
                          <a:solidFill>
                            <a:schemeClr val="tx1"/>
                          </a:solidFill>
                          <a:latin typeface="Times New Roman" pitchFamily="18" charset="0"/>
                          <a:cs typeface="Times New Roman" pitchFamily="18" charset="0"/>
                        </a:rPr>
                        <a:t>реализации государственной программы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2020 год (факт)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2021 год (план)</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2022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u="none" strike="noStrike" dirty="0">
                          <a:solidFill>
                            <a:schemeClr val="tx1"/>
                          </a:solidFill>
                          <a:latin typeface="Times New Roman" pitchFamily="18" charset="0"/>
                          <a:cs typeface="Times New Roman" pitchFamily="18" charset="0"/>
                        </a:rPr>
                        <a:t>2023 год</a:t>
                      </a:r>
                      <a:endParaRPr lang="ru-RU" sz="1200" b="1" i="0" u="none" strike="noStrike" dirty="0">
                        <a:solidFill>
                          <a:schemeClr val="tx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ru-RU" sz="1200" u="none" strike="noStrike" dirty="0">
                          <a:solidFill>
                            <a:schemeClr val="tx1"/>
                          </a:solidFill>
                          <a:latin typeface="Times New Roman" pitchFamily="18" charset="0"/>
                          <a:cs typeface="Times New Roman" pitchFamily="18" charset="0"/>
                        </a:rPr>
                        <a:t>2024 год</a:t>
                      </a:r>
                      <a:endParaRPr lang="ru-RU" sz="1200" b="1" i="0" u="none" strike="noStrike" dirty="0">
                        <a:solidFill>
                          <a:schemeClr val="tx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Темп роста налоговых и неналоговых доходов консолидированного бюджета Республики Адыгея (к предыдущему году), %</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104,1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104,2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104,3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104,4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104,5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626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Степень качества управления государственными финансами в Республике Адыгея в рейтинге качества управления региональными финансами, формируемом Министерством финансов Российской Федерации</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не ниже</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Times New Roman" pitchFamily="18" charset="0"/>
                          <a:ea typeface="+mn-ea"/>
                          <a:cs typeface="Times New Roman" pitchFamily="18" charset="0"/>
                        </a:rPr>
                        <a:t>II </a:t>
                      </a:r>
                      <a:r>
                        <a:rPr lang="ru-RU" sz="1100" kern="1200" baseline="0" dirty="0">
                          <a:solidFill>
                            <a:schemeClr val="dk1"/>
                          </a:solidFill>
                          <a:latin typeface="Times New Roman" pitchFamily="18" charset="0"/>
                          <a:ea typeface="+mn-ea"/>
                          <a:cs typeface="Times New Roman" pitchFamily="18" charset="0"/>
                        </a:rPr>
                        <a:t>степени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не ниже </a:t>
                      </a:r>
                      <a:r>
                        <a:rPr lang="en-US" sz="1100" kern="1200" baseline="0" dirty="0">
                          <a:solidFill>
                            <a:schemeClr val="dk1"/>
                          </a:solidFill>
                          <a:latin typeface="Times New Roman" pitchFamily="18" charset="0"/>
                          <a:ea typeface="+mn-ea"/>
                          <a:cs typeface="Times New Roman" pitchFamily="18" charset="0"/>
                        </a:rPr>
                        <a:t>II </a:t>
                      </a:r>
                      <a:r>
                        <a:rPr lang="ru-RU" sz="1100" kern="1200" baseline="0" dirty="0">
                          <a:solidFill>
                            <a:schemeClr val="dk1"/>
                          </a:solidFill>
                          <a:latin typeface="Times New Roman" pitchFamily="18" charset="0"/>
                          <a:ea typeface="+mn-ea"/>
                          <a:cs typeface="Times New Roman" pitchFamily="18" charset="0"/>
                        </a:rPr>
                        <a:t>степени</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100" kern="1200" baseline="0" dirty="0">
                        <a:solidFill>
                          <a:schemeClr val="dk1"/>
                        </a:solidFill>
                        <a:latin typeface="Times New Roman" pitchFamily="18" charset="0"/>
                        <a:ea typeface="+mn-ea"/>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не ниже </a:t>
                      </a:r>
                      <a:r>
                        <a:rPr lang="en-US" sz="1100" kern="1200" baseline="0" dirty="0">
                          <a:solidFill>
                            <a:schemeClr val="dk1"/>
                          </a:solidFill>
                          <a:latin typeface="Times New Roman" pitchFamily="18" charset="0"/>
                          <a:ea typeface="+mn-ea"/>
                          <a:cs typeface="Times New Roman" pitchFamily="18" charset="0"/>
                        </a:rPr>
                        <a:t>II </a:t>
                      </a:r>
                      <a:r>
                        <a:rPr lang="ru-RU" sz="1100" kern="1200" baseline="0" dirty="0">
                          <a:solidFill>
                            <a:schemeClr val="dk1"/>
                          </a:solidFill>
                          <a:latin typeface="Times New Roman" pitchFamily="18" charset="0"/>
                          <a:ea typeface="+mn-ea"/>
                          <a:cs typeface="Times New Roman" pitchFamily="18" charset="0"/>
                        </a:rPr>
                        <a:t>степени</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100" kern="1200" baseline="0" dirty="0">
                        <a:solidFill>
                          <a:schemeClr val="dk1"/>
                        </a:solidFill>
                        <a:latin typeface="Times New Roman" pitchFamily="18" charset="0"/>
                        <a:ea typeface="+mn-ea"/>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не ниже </a:t>
                      </a:r>
                      <a:r>
                        <a:rPr lang="en-US" sz="1100" kern="1200" baseline="0" dirty="0">
                          <a:solidFill>
                            <a:schemeClr val="dk1"/>
                          </a:solidFill>
                          <a:latin typeface="Times New Roman" pitchFamily="18" charset="0"/>
                          <a:ea typeface="+mn-ea"/>
                          <a:cs typeface="Times New Roman" pitchFamily="18" charset="0"/>
                        </a:rPr>
                        <a:t>II </a:t>
                      </a:r>
                      <a:r>
                        <a:rPr lang="ru-RU" sz="1100" kern="1200" baseline="0" dirty="0">
                          <a:solidFill>
                            <a:schemeClr val="dk1"/>
                          </a:solidFill>
                          <a:latin typeface="Times New Roman" pitchFamily="18" charset="0"/>
                          <a:ea typeface="+mn-ea"/>
                          <a:cs typeface="Times New Roman" pitchFamily="18" charset="0"/>
                        </a:rPr>
                        <a:t>степени</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100" kern="1200" baseline="0" dirty="0">
                        <a:solidFill>
                          <a:schemeClr val="dk1"/>
                        </a:solidFill>
                        <a:latin typeface="Times New Roman" pitchFamily="18" charset="0"/>
                        <a:ea typeface="+mn-ea"/>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dk1"/>
                          </a:solidFill>
                          <a:latin typeface="Times New Roman" pitchFamily="18" charset="0"/>
                          <a:ea typeface="+mn-ea"/>
                          <a:cs typeface="Times New Roman" pitchFamily="18" charset="0"/>
                        </a:rPr>
                        <a:t>не ниже </a:t>
                      </a:r>
                      <a:r>
                        <a:rPr lang="en-US" sz="1100" kern="1200" baseline="0" dirty="0">
                          <a:solidFill>
                            <a:schemeClr val="dk1"/>
                          </a:solidFill>
                          <a:latin typeface="Times New Roman" pitchFamily="18" charset="0"/>
                          <a:ea typeface="+mn-ea"/>
                          <a:cs typeface="Times New Roman" pitchFamily="18" charset="0"/>
                        </a:rPr>
                        <a:t>II </a:t>
                      </a:r>
                      <a:r>
                        <a:rPr lang="ru-RU" sz="1100" kern="1200" baseline="0" dirty="0">
                          <a:solidFill>
                            <a:schemeClr val="dk1"/>
                          </a:solidFill>
                          <a:latin typeface="Times New Roman" pitchFamily="18" charset="0"/>
                          <a:ea typeface="+mn-ea"/>
                          <a:cs typeface="Times New Roman" pitchFamily="18" charset="0"/>
                        </a:rPr>
                        <a:t>степени</a:t>
                      </a:r>
                    </a:p>
                    <a:p>
                      <a:pPr algn="ctr">
                        <a:spcAft>
                          <a:spcPts val="0"/>
                        </a:spcAft>
                      </a:pPr>
                      <a:endParaRPr lang="ru-RU" sz="11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r h="441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Объем налоговых и неналоговых доходов консолидированного бюджета Республики Адыгея на 1 жителя, руб.</a:t>
                      </a:r>
                      <a:endParaRPr lang="ru-RU" sz="1000" kern="1200" baseline="0" dirty="0">
                        <a:solidFill>
                          <a:schemeClr val="dk1"/>
                        </a:solidFill>
                        <a:latin typeface="Times New Roman" pitchFamily="18" charset="0"/>
                        <a:ea typeface="+mn-ea"/>
                        <a:cs typeface="Times New Roman" pitchFamily="18" charset="0"/>
                      </a:endParaRPr>
                    </a:p>
                  </a:txBody>
                  <a:tcPr marL="6195" marR="6195" marT="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25000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25400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26400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27400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27400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3"/>
                  </a:ext>
                </a:extLst>
              </a:tr>
              <a:tr h="256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Расходы консолидированного бюджета Республики Адыгея на 1 жителя, руб.</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42200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43400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44150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45300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45300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4"/>
                  </a:ext>
                </a:extLst>
              </a:tr>
              <a:tr h="256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Государственный долг Республики Адыгея в расчете на 1 жителя, руб.</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8140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8130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8120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8110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8100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11755391"/>
                  </a:ext>
                </a:extLst>
              </a:tr>
              <a:tr h="256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Доля дотаций, предоставляемых из республиканского бюджета Республики Адыгея, в общем объеме собственных доходов местных бюджетов,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0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17,5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17,0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16,5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dk1"/>
                          </a:solidFill>
                          <a:latin typeface="Times New Roman" pitchFamily="18" charset="0"/>
                          <a:ea typeface="+mn-ea"/>
                          <a:cs typeface="Times New Roman" pitchFamily="18"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ru-RU" sz="1100" dirty="0">
                          <a:latin typeface="Times New Roman" pitchFamily="18" charset="0"/>
                          <a:ea typeface="Times New Roman"/>
                          <a:cs typeface="Times New Roman" pitchFamily="18" charset="0"/>
                        </a:rPr>
                        <a:t>15,5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90238129"/>
                  </a:ext>
                </a:extLst>
              </a:tr>
            </a:tbl>
          </a:graphicData>
        </a:graphic>
      </p:graphicFrame>
      <p:sp>
        <p:nvSpPr>
          <p:cNvPr id="14" name="Прямоугольник 13"/>
          <p:cNvSpPr/>
          <p:nvPr/>
        </p:nvSpPr>
        <p:spPr>
          <a:xfrm>
            <a:off x="107504" y="6453336"/>
            <a:ext cx="9036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chemeClr val="tx1"/>
                </a:solidFill>
                <a:latin typeface="Times New Roman" pitchFamily="18" charset="0"/>
                <a:cs typeface="Times New Roman" pitchFamily="18" charset="0"/>
              </a:rPr>
              <a:t>        </a:t>
            </a:r>
            <a:r>
              <a:rPr lang="ru-RU" sz="1000" b="1" dirty="0">
                <a:solidFill>
                  <a:schemeClr val="tx1"/>
                </a:solidFill>
                <a:latin typeface="Times New Roman" pitchFamily="18" charset="0"/>
                <a:cs typeface="Times New Roman" pitchFamily="18" charset="0"/>
              </a:rPr>
              <a:t>Ответственный исполнитель ГП РА</a:t>
            </a:r>
            <a:r>
              <a:rPr lang="ru-RU" sz="1000" dirty="0">
                <a:solidFill>
                  <a:schemeClr val="tx1"/>
                </a:solidFill>
                <a:latin typeface="Times New Roman" pitchFamily="18" charset="0"/>
                <a:cs typeface="Times New Roman" pitchFamily="18" charset="0"/>
              </a:rPr>
              <a:t>:   </a:t>
            </a:r>
            <a:r>
              <a:rPr lang="ru-RU" sz="1000" i="1" dirty="0">
                <a:solidFill>
                  <a:schemeClr val="tx1"/>
                </a:solidFill>
                <a:latin typeface="Times New Roman" pitchFamily="18" charset="0"/>
                <a:cs typeface="Times New Roman" pitchFamily="18" charset="0"/>
              </a:rPr>
              <a:t>Министерство финансов Республики Адыгея</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65</a:t>
            </a:fld>
            <a:endParaRPr lang="ru-RU" sz="1000" dirty="0">
              <a:solidFill>
                <a:schemeClr val="tx1"/>
              </a:solidFill>
              <a:latin typeface="Times New Roman" pitchFamily="18" charset="0"/>
              <a:cs typeface="Times New Roman"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2425098108"/>
              </p:ext>
            </p:extLst>
          </p:nvPr>
        </p:nvGraphicFramePr>
        <p:xfrm>
          <a:off x="107500" y="1844824"/>
          <a:ext cx="3168355" cy="1152128"/>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1008116">
                  <a:extLst>
                    <a:ext uri="{9D8B030D-6E8A-4147-A177-3AD203B41FA5}">
                      <a16:colId xmlns:a16="http://schemas.microsoft.com/office/drawing/2014/main" val="20000"/>
                    </a:ext>
                  </a:extLst>
                </a:gridCol>
                <a:gridCol w="720080">
                  <a:extLst>
                    <a:ext uri="{9D8B030D-6E8A-4147-A177-3AD203B41FA5}">
                      <a16:colId xmlns:a16="http://schemas.microsoft.com/office/drawing/2014/main" val="1156618348"/>
                    </a:ext>
                  </a:extLst>
                </a:gridCol>
                <a:gridCol w="720080">
                  <a:extLst>
                    <a:ext uri="{9D8B030D-6E8A-4147-A177-3AD203B41FA5}">
                      <a16:colId xmlns:a16="http://schemas.microsoft.com/office/drawing/2014/main" val="20001"/>
                    </a:ext>
                  </a:extLst>
                </a:gridCol>
                <a:gridCol w="720079">
                  <a:extLst>
                    <a:ext uri="{9D8B030D-6E8A-4147-A177-3AD203B41FA5}">
                      <a16:colId xmlns:a16="http://schemas.microsoft.com/office/drawing/2014/main" val="20002"/>
                    </a:ext>
                  </a:extLst>
                </a:gridCol>
              </a:tblGrid>
              <a:tr h="42605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i="0" dirty="0">
                          <a:solidFill>
                            <a:schemeClr val="tx1"/>
                          </a:solidFill>
                          <a:latin typeface="Times New Roman" pitchFamily="18" charset="0"/>
                          <a:cs typeface="Times New Roman" pitchFamily="18" charset="0"/>
                        </a:rPr>
                        <a:t>Объем финансирования</a:t>
                      </a:r>
                      <a:r>
                        <a:rPr lang="ru-RU" sz="1000" b="1" i="0" baseline="0" dirty="0">
                          <a:solidFill>
                            <a:schemeClr val="tx1"/>
                          </a:solidFill>
                          <a:latin typeface="Times New Roman" pitchFamily="18" charset="0"/>
                          <a:cs typeface="Times New Roman" pitchFamily="18" charset="0"/>
                        </a:rPr>
                        <a:t> гос. прогр</a:t>
                      </a:r>
                      <a:r>
                        <a:rPr lang="ru-RU" sz="1000" b="1" i="0" dirty="0">
                          <a:solidFill>
                            <a:schemeClr val="tx1"/>
                          </a:solidFill>
                          <a:latin typeface="Times New Roman" pitchFamily="18" charset="0"/>
                          <a:cs typeface="Times New Roman" pitchFamily="18" charset="0"/>
                        </a:rPr>
                        <a:t>аммы (тыс. руб.) </a:t>
                      </a:r>
                      <a:endParaRPr lang="ru-RU" sz="1000" b="1" i="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000" b="1" i="1" dirty="0">
                        <a:solidFill>
                          <a:schemeClr val="accent4">
                            <a:lumMod val="50000"/>
                          </a:schemeClr>
                        </a:solidFill>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2022 </a:t>
                      </a:r>
                    </a:p>
                    <a:p>
                      <a:pPr algn="ctr" fontAlgn="b"/>
                      <a:r>
                        <a:rPr lang="ru-RU" sz="1200" b="1" i="0" u="none" strike="noStrike" dirty="0">
                          <a:solidFill>
                            <a:schemeClr val="tx1"/>
                          </a:solidFill>
                          <a:latin typeface="Times New Roman" pitchFamily="18" charset="0"/>
                          <a:cs typeface="Times New Roman" pitchFamily="18" charset="0"/>
                        </a:rPr>
                        <a:t>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2023</a:t>
                      </a:r>
                      <a:r>
                        <a:rPr lang="ru-RU" sz="1200" b="1" i="0" u="none" strike="noStrike" baseline="0" dirty="0">
                          <a:solidFill>
                            <a:schemeClr val="tx1"/>
                          </a:solidFill>
                          <a:latin typeface="Times New Roman" pitchFamily="18" charset="0"/>
                          <a:cs typeface="Times New Roman" pitchFamily="18" charset="0"/>
                        </a:rPr>
                        <a:t> </a:t>
                      </a:r>
                    </a:p>
                    <a:p>
                      <a:pPr algn="ctr" fontAlgn="b"/>
                      <a:r>
                        <a:rPr lang="ru-RU" sz="1200" b="1" i="0" u="none" strike="noStrike" dirty="0">
                          <a:solidFill>
                            <a:schemeClr val="tx1"/>
                          </a:solidFill>
                          <a:latin typeface="Times New Roman" pitchFamily="18" charset="0"/>
                          <a:cs typeface="Times New Roman" pitchFamily="18" charset="0"/>
                        </a:rPr>
                        <a:t>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2024 </a:t>
                      </a:r>
                    </a:p>
                    <a:p>
                      <a:pPr algn="ctr" fontAlgn="b"/>
                      <a:r>
                        <a:rPr lang="ru-RU" sz="1200" b="1" i="0" u="none" strike="noStrike" dirty="0">
                          <a:solidFill>
                            <a:schemeClr val="tx1"/>
                          </a:solidFill>
                          <a:latin typeface="Times New Roman" pitchFamily="18" charset="0"/>
                          <a:cs typeface="Times New Roman" pitchFamily="18" charset="0"/>
                        </a:rPr>
                        <a:t>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726077">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1674429,3</a:t>
                      </a:r>
                      <a:endParaRPr lang="ru-RU" sz="11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algn="ctr" fontAlgn="b"/>
                      <a:endParaRPr lang="ru-RU" sz="1100" b="0" i="0" u="none" strike="noStrike" dirty="0">
                        <a:solidFill>
                          <a:schemeClr val="accent4">
                            <a:lumMod val="50000"/>
                          </a:schemeClr>
                        </a:solidFill>
                        <a:latin typeface="Times New Roman"/>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1919918,9</a:t>
                      </a:r>
                    </a:p>
                    <a:p>
                      <a:pPr algn="ctr" fontAlgn="b"/>
                      <a:endParaRPr lang="ru-RU" sz="1000" b="0" i="0" u="none" strike="noStrike" dirty="0">
                        <a:solidFill>
                          <a:schemeClr val="accent4">
                            <a:lumMod val="50000"/>
                          </a:schemeClr>
                        </a:solidFill>
                        <a:latin typeface="Times New Roman"/>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2957350,4</a:t>
                      </a:r>
                    </a:p>
                    <a:p>
                      <a:pPr algn="ctr" fontAlgn="b"/>
                      <a:endParaRPr lang="ru-RU" sz="1000" b="0" i="0" u="none" strike="noStrike" dirty="0">
                        <a:solidFill>
                          <a:schemeClr val="accent4">
                            <a:lumMod val="50000"/>
                          </a:schemeClr>
                        </a:solidFill>
                        <a:latin typeface="Times New Roman"/>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1115616" y="23584"/>
            <a:ext cx="61206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2"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8" name="TextBox 7"/>
          <p:cNvSpPr txBox="1"/>
          <p:nvPr/>
        </p:nvSpPr>
        <p:spPr>
          <a:xfrm>
            <a:off x="0" y="404664"/>
            <a:ext cx="2051720" cy="1200329"/>
          </a:xfrm>
          <a:prstGeom prst="rect">
            <a:avLst/>
          </a:prstGeom>
          <a:noFill/>
        </p:spPr>
        <p:txBody>
          <a:bodyPr wrap="square" rtlCol="0">
            <a:spAutoFit/>
          </a:bodyPr>
          <a:lstStyle/>
          <a:p>
            <a:pPr algn="ctr"/>
            <a:r>
              <a:rPr lang="ru-RU" sz="1200" b="1" dirty="0">
                <a:solidFill>
                  <a:srgbClr val="C00000"/>
                </a:solidFill>
                <a:latin typeface="Times New Roman" panose="02020603050405020304" pitchFamily="18" charset="0"/>
                <a:cs typeface="Times New Roman" panose="02020603050405020304" pitchFamily="18" charset="0"/>
              </a:rPr>
              <a:t>Цель: </a:t>
            </a:r>
            <a:r>
              <a:rPr lang="ru-RU" sz="1200" dirty="0">
                <a:latin typeface="Times New Roman" panose="02020603050405020304" pitchFamily="18" charset="0"/>
                <a:cs typeface="Times New Roman" panose="02020603050405020304" pitchFamily="18" charset="0"/>
              </a:rPr>
              <a:t>обеспечение долгосрочной сбалансированности и финансовой устойчивости бюджетной системы в Республике Адыгея.</a:t>
            </a:r>
          </a:p>
        </p:txBody>
      </p:sp>
      <p:sp>
        <p:nvSpPr>
          <p:cNvPr id="10" name="TextBox 9"/>
          <p:cNvSpPr txBox="1"/>
          <p:nvPr/>
        </p:nvSpPr>
        <p:spPr>
          <a:xfrm>
            <a:off x="3203848" y="764704"/>
            <a:ext cx="4176464" cy="2308324"/>
          </a:xfrm>
          <a:prstGeom prst="rect">
            <a:avLst/>
          </a:prstGeom>
          <a:noFill/>
          <a:effectLst>
            <a:softEdge rad="63500"/>
          </a:effectLst>
        </p:spPr>
        <p:txBody>
          <a:bodyPr wrap="square" rtlCol="0">
            <a:spAutoFit/>
          </a:bodyPr>
          <a:lstStyle/>
          <a:p>
            <a:pPr algn="ctr"/>
            <a:r>
              <a:rPr lang="ru-RU" sz="1200" b="1" dirty="0">
                <a:solidFill>
                  <a:srgbClr val="C00000"/>
                </a:solidFill>
                <a:latin typeface="Times New Roman" panose="02020603050405020304" pitchFamily="18" charset="0"/>
                <a:cs typeface="Times New Roman" panose="02020603050405020304" pitchFamily="18" charset="0"/>
              </a:rPr>
              <a:t>ЗАДАЧИ</a:t>
            </a:r>
            <a:r>
              <a:rPr lang="ru-RU" sz="1200" dirty="0">
                <a:solidFill>
                  <a:srgbClr val="C00000"/>
                </a:solidFill>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1) обеспечение сбалансированности  и</a:t>
            </a:r>
          </a:p>
          <a:p>
            <a:pPr algn="ctr"/>
            <a:r>
              <a:rPr lang="ru-RU" sz="1200" dirty="0">
                <a:latin typeface="Times New Roman" panose="02020603050405020304" pitchFamily="18" charset="0"/>
                <a:cs typeface="Times New Roman" panose="02020603050405020304" pitchFamily="18" charset="0"/>
              </a:rPr>
              <a:t> устойчивости республиканского бюджета</a:t>
            </a:r>
          </a:p>
          <a:p>
            <a:pPr algn="ctr"/>
            <a:r>
              <a:rPr lang="ru-RU" sz="1200" dirty="0">
                <a:latin typeface="Times New Roman" panose="02020603050405020304" pitchFamily="18" charset="0"/>
                <a:cs typeface="Times New Roman" panose="02020603050405020304" pitchFamily="18" charset="0"/>
              </a:rPr>
              <a:t>      Республики Адыгея и повышение эффективности</a:t>
            </a:r>
          </a:p>
          <a:p>
            <a:pPr algn="ctr"/>
            <a:r>
              <a:rPr lang="ru-RU" sz="1200" dirty="0">
                <a:latin typeface="Times New Roman" panose="02020603050405020304" pitchFamily="18" charset="0"/>
                <a:cs typeface="Times New Roman" panose="02020603050405020304" pitchFamily="18" charset="0"/>
              </a:rPr>
              <a:t> управления государственными финансами;</a:t>
            </a:r>
          </a:p>
          <a:p>
            <a:pPr algn="ctr"/>
            <a:r>
              <a:rPr lang="ru-RU" sz="1200" dirty="0">
                <a:latin typeface="Times New Roman" panose="02020603050405020304" pitchFamily="18" charset="0"/>
                <a:cs typeface="Times New Roman" panose="02020603050405020304" pitchFamily="18" charset="0"/>
              </a:rPr>
              <a:t>   2) обеспечение эффективного управления </a:t>
            </a:r>
          </a:p>
          <a:p>
            <a:pPr algn="ctr"/>
            <a:r>
              <a:rPr lang="ru-RU" sz="1200" dirty="0">
                <a:latin typeface="Times New Roman" panose="02020603050405020304" pitchFamily="18" charset="0"/>
                <a:cs typeface="Times New Roman" panose="02020603050405020304" pitchFamily="18" charset="0"/>
              </a:rPr>
              <a:t>государственным долгом Республики Адыгея;</a:t>
            </a:r>
          </a:p>
          <a:p>
            <a:pPr algn="ctr"/>
            <a:r>
              <a:rPr lang="ru-RU" sz="1200" dirty="0">
                <a:latin typeface="Times New Roman" panose="02020603050405020304" pitchFamily="18" charset="0"/>
                <a:cs typeface="Times New Roman" panose="02020603050405020304" pitchFamily="18" charset="0"/>
              </a:rPr>
              <a:t>3) создание условий для эффективного управления </a:t>
            </a:r>
          </a:p>
          <a:p>
            <a:pPr algn="ctr"/>
            <a:r>
              <a:rPr lang="ru-RU" sz="1200" dirty="0">
                <a:latin typeface="Times New Roman" panose="02020603050405020304" pitchFamily="18" charset="0"/>
                <a:cs typeface="Times New Roman" panose="02020603050405020304" pitchFamily="18" charset="0"/>
              </a:rPr>
              <a:t>муниципальными финансами и повышения уровня</a:t>
            </a:r>
          </a:p>
          <a:p>
            <a:pPr algn="ctr"/>
            <a:r>
              <a:rPr lang="ru-RU" sz="1200" dirty="0">
                <a:latin typeface="Times New Roman" panose="02020603050405020304" pitchFamily="18" charset="0"/>
                <a:cs typeface="Times New Roman" panose="02020603050405020304" pitchFamily="18" charset="0"/>
              </a:rPr>
              <a:t> бюджетной обеспеченности муниципальных образований;</a:t>
            </a:r>
          </a:p>
          <a:p>
            <a:pPr algn="ctr"/>
            <a:r>
              <a:rPr lang="ru-RU" sz="1200" dirty="0">
                <a:latin typeface="Times New Roman" panose="02020603050405020304" pitchFamily="18" charset="0"/>
                <a:cs typeface="Times New Roman" panose="02020603050405020304" pitchFamily="18" charset="0"/>
              </a:rPr>
              <a:t>4) создание условий для повышения качества </a:t>
            </a:r>
          </a:p>
          <a:p>
            <a:pPr algn="ctr"/>
            <a:r>
              <a:rPr lang="ru-RU" sz="1200" dirty="0">
                <a:latin typeface="Times New Roman" panose="02020603050405020304" pitchFamily="18" charset="0"/>
                <a:cs typeface="Times New Roman" panose="02020603050405020304" pitchFamily="18" charset="0"/>
              </a:rPr>
              <a:t>организации и осуществления бюджетного процесса в </a:t>
            </a:r>
          </a:p>
          <a:p>
            <a:pPr algn="ctr"/>
            <a:r>
              <a:rPr lang="ru-RU" sz="1200" dirty="0">
                <a:latin typeface="Times New Roman" panose="02020603050405020304" pitchFamily="18" charset="0"/>
                <a:cs typeface="Times New Roman" panose="02020603050405020304" pitchFamily="18" charset="0"/>
              </a:rPr>
              <a:t>Республике Адыгея.</a:t>
            </a:r>
          </a:p>
        </p:txBody>
      </p:sp>
      <p:pic>
        <p:nvPicPr>
          <p:cNvPr id="92162" name="Picture 2" descr="о современных концептуальных основах и прикладных аспектах организации фина..."/>
          <p:cNvPicPr>
            <a:picLocks noChangeAspect="1" noChangeArrowheads="1"/>
          </p:cNvPicPr>
          <p:nvPr/>
        </p:nvPicPr>
        <p:blipFill>
          <a:blip r:embed="rId3" cstate="print"/>
          <a:srcRect/>
          <a:stretch>
            <a:fillRect/>
          </a:stretch>
        </p:blipFill>
        <p:spPr bwMode="auto">
          <a:xfrm>
            <a:off x="6948264" y="0"/>
            <a:ext cx="2195736" cy="2924944"/>
          </a:xfrm>
          <a:prstGeom prst="rect">
            <a:avLst/>
          </a:prstGeom>
          <a:noFill/>
          <a:effectLst>
            <a:softEdge rad="317500"/>
          </a:effectLst>
        </p:spPr>
      </p:pic>
    </p:spTree>
    <p:extLst>
      <p:ext uri="{BB962C8B-B14F-4D97-AF65-F5344CB8AC3E}">
        <p14:creationId xmlns:p14="http://schemas.microsoft.com/office/powerpoint/2010/main" val="626179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9" y="-2514"/>
            <a:ext cx="2086459" cy="1847338"/>
          </a:xfrm>
          <a:prstGeom prst="rect">
            <a:avLst/>
          </a:prstGeom>
          <a:effectLst>
            <a:softEdge rad="292100"/>
          </a:effectLst>
        </p:spPr>
      </p:pic>
      <p:sp>
        <p:nvSpPr>
          <p:cNvPr id="4" name="Прямоугольник 3"/>
          <p:cNvSpPr/>
          <p:nvPr/>
        </p:nvSpPr>
        <p:spPr>
          <a:xfrm>
            <a:off x="161256" y="1459470"/>
            <a:ext cx="6715000" cy="1341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764759" y="764704"/>
            <a:ext cx="5019469" cy="264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Срок реализации: 2020-2024 годы</a:t>
            </a:r>
            <a:endParaRPr lang="ru-RU" sz="1200" b="1" i="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p:nvSpPr>
        <p:spPr>
          <a:xfrm>
            <a:off x="1192364" y="216410"/>
            <a:ext cx="6377526" cy="694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cap="all" dirty="0">
                <a:solidFill>
                  <a:srgbClr val="C00000"/>
                </a:solidFill>
                <a:latin typeface="Times New Roman" pitchFamily="18" charset="0"/>
                <a:cs typeface="Times New Roman" pitchFamily="18" charset="0"/>
              </a:rPr>
              <a:t>«Укрепление межнациональных отношений и патриотическое воспитание»</a:t>
            </a:r>
            <a:endParaRPr lang="ru-RU" sz="1400" b="1" u="sng" cap="all" dirty="0">
              <a:solidFill>
                <a:schemeClr val="accent6">
                  <a:lumMod val="50000"/>
                </a:schemeClr>
              </a:solidFill>
              <a:latin typeface="Times New Roman" pitchFamily="18" charset="0"/>
              <a:cs typeface="Times New Roman"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350330412"/>
              </p:ext>
            </p:extLst>
          </p:nvPr>
        </p:nvGraphicFramePr>
        <p:xfrm>
          <a:off x="179514" y="3670494"/>
          <a:ext cx="8784974" cy="2575722"/>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350879">
                  <a:extLst>
                    <a:ext uri="{9D8B030D-6E8A-4147-A177-3AD203B41FA5}">
                      <a16:colId xmlns:a16="http://schemas.microsoft.com/office/drawing/2014/main" val="20000"/>
                    </a:ext>
                  </a:extLst>
                </a:gridCol>
                <a:gridCol w="686819">
                  <a:extLst>
                    <a:ext uri="{9D8B030D-6E8A-4147-A177-3AD203B41FA5}">
                      <a16:colId xmlns:a16="http://schemas.microsoft.com/office/drawing/2014/main" val="218374172"/>
                    </a:ext>
                  </a:extLst>
                </a:gridCol>
                <a:gridCol w="686819">
                  <a:extLst>
                    <a:ext uri="{9D8B030D-6E8A-4147-A177-3AD203B41FA5}">
                      <a16:colId xmlns:a16="http://schemas.microsoft.com/office/drawing/2014/main" val="1142019057"/>
                    </a:ext>
                  </a:extLst>
                </a:gridCol>
                <a:gridCol w="686819">
                  <a:extLst>
                    <a:ext uri="{9D8B030D-6E8A-4147-A177-3AD203B41FA5}">
                      <a16:colId xmlns:a16="http://schemas.microsoft.com/office/drawing/2014/main" val="292677193"/>
                    </a:ext>
                  </a:extLst>
                </a:gridCol>
                <a:gridCol w="686819">
                  <a:extLst>
                    <a:ext uri="{9D8B030D-6E8A-4147-A177-3AD203B41FA5}">
                      <a16:colId xmlns:a16="http://schemas.microsoft.com/office/drawing/2014/main" val="20001"/>
                    </a:ext>
                  </a:extLst>
                </a:gridCol>
                <a:gridCol w="686819">
                  <a:extLst>
                    <a:ext uri="{9D8B030D-6E8A-4147-A177-3AD203B41FA5}">
                      <a16:colId xmlns:a16="http://schemas.microsoft.com/office/drawing/2014/main" val="20002"/>
                    </a:ext>
                  </a:extLst>
                </a:gridCol>
              </a:tblGrid>
              <a:tr h="198962">
                <a:tc>
                  <a:txBody>
                    <a:bodyPr/>
                    <a:lstStyle/>
                    <a:p>
                      <a:pPr algn="ctr"/>
                      <a:r>
                        <a:rPr lang="ru-RU" sz="1200" b="1" i="1" u="none" strike="noStrike" dirty="0">
                          <a:solidFill>
                            <a:schemeClr val="tx1"/>
                          </a:solidFill>
                          <a:latin typeface="Times New Roman" pitchFamily="18" charset="0"/>
                          <a:cs typeface="Times New Roman" pitchFamily="18" charset="0"/>
                        </a:rPr>
                        <a:t>Целевые показатели  </a:t>
                      </a:r>
                      <a:r>
                        <a:rPr lang="ru-RU" sz="1200" b="1" i="1" dirty="0">
                          <a:solidFill>
                            <a:schemeClr val="tx1"/>
                          </a:solidFill>
                          <a:latin typeface="Times New Roman" pitchFamily="18" charset="0"/>
                          <a:cs typeface="Times New Roman" pitchFamily="18" charset="0"/>
                        </a:rPr>
                        <a:t>реализации государственной программы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2020 год (факт)</a:t>
                      </a:r>
                    </a:p>
                    <a:p>
                      <a:pPr algn="ctr" fontAlgn="b"/>
                      <a:endParaRPr lang="ru-RU" sz="1200" b="1" i="0" u="none" strike="noStrike" dirty="0">
                        <a:solidFill>
                          <a:schemeClr val="tx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2021 год (план)</a:t>
                      </a:r>
                    </a:p>
                    <a:p>
                      <a:pPr algn="ctr" fontAlgn="b"/>
                      <a:r>
                        <a:rPr lang="ru-RU" sz="1200" b="1" i="0" u="none" strike="noStrike" dirty="0">
                          <a:solidFill>
                            <a:schemeClr val="tx1"/>
                          </a:solidFill>
                          <a:latin typeface="Times New Roman" pitchFamily="18" charset="0"/>
                          <a:cs typeface="Times New Roman" pitchFamily="18" charset="0"/>
                        </a:rPr>
                        <a:t> </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2022 год</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u="none" strike="noStrike" dirty="0">
                          <a:solidFill>
                            <a:schemeClr val="tx1"/>
                          </a:solidFill>
                          <a:latin typeface="Times New Roman" pitchFamily="18" charset="0"/>
                          <a:cs typeface="Times New Roman" pitchFamily="18" charset="0"/>
                        </a:rPr>
                        <a:t>2023 год</a:t>
                      </a:r>
                      <a:endParaRPr lang="ru-RU" sz="1200" b="1" i="0" u="none" strike="noStrike" dirty="0">
                        <a:solidFill>
                          <a:schemeClr val="tx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u="none" strike="noStrike" dirty="0">
                          <a:solidFill>
                            <a:schemeClr val="tx1"/>
                          </a:solidFill>
                          <a:latin typeface="Times New Roman" pitchFamily="18" charset="0"/>
                          <a:cs typeface="Times New Roman" pitchFamily="18" charset="0"/>
                        </a:rPr>
                        <a:t>2024 год</a:t>
                      </a:r>
                      <a:endParaRPr lang="ru-RU" sz="1200" b="1" i="0" u="none" strike="noStrike" dirty="0">
                        <a:solidFill>
                          <a:schemeClr val="tx1"/>
                        </a:solidFill>
                        <a:latin typeface="Times New Roman" pitchFamily="18" charset="0"/>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3600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kern="1200" baseline="0" dirty="0">
                          <a:solidFill>
                            <a:schemeClr val="dk1"/>
                          </a:solidFill>
                          <a:effectLst/>
                          <a:latin typeface="Times New Roman" pitchFamily="18" charset="0"/>
                          <a:ea typeface="+mn-ea"/>
                          <a:cs typeface="Times New Roman" pitchFamily="18" charset="0"/>
                        </a:rPr>
                        <a:t>К</a:t>
                      </a:r>
                      <a:r>
                        <a:rPr lang="ru-RU" sz="1200" baseline="0" dirty="0">
                          <a:latin typeface="Times New Roman" pitchFamily="18" charset="0"/>
                          <a:cs typeface="Times New Roman" pitchFamily="18" charset="0"/>
                        </a:rPr>
                        <a:t>оличество выступлений в средствах массовой информации представителей   общественных организаций и традиционных </a:t>
                      </a:r>
                      <a:r>
                        <a:rPr lang="ru-RU" sz="1200" baseline="0" dirty="0" err="1">
                          <a:latin typeface="Times New Roman" pitchFamily="18" charset="0"/>
                          <a:cs typeface="Times New Roman" pitchFamily="18" charset="0"/>
                        </a:rPr>
                        <a:t>конфессий</a:t>
                      </a:r>
                      <a:r>
                        <a:rPr lang="ru-RU" sz="1200" baseline="0" dirty="0">
                          <a:latin typeface="Times New Roman" pitchFamily="18" charset="0"/>
                          <a:cs typeface="Times New Roman" pitchFamily="18" charset="0"/>
                        </a:rPr>
                        <a:t> на темы межнационального и межконфессионального согласия, шт.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3770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effectLst/>
                          <a:latin typeface="Times New Roman" panose="02020603050405020304" pitchFamily="18" charset="0"/>
                          <a:ea typeface="+mn-ea"/>
                          <a:cs typeface="Times New Roman" panose="02020603050405020304" pitchFamily="18" charset="0"/>
                        </a:rPr>
                        <a:t> Численность участников мероприятий, направленных на патриотическое воспитание жителей Республики Адыгея, чел.</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4000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17500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18000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18500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19000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428737">
                <a:tc>
                  <a:txBody>
                    <a:bodyPr/>
                    <a:lstStyle/>
                    <a:p>
                      <a:r>
                        <a:rPr lang="ru-RU" sz="12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kern="1200" baseline="0" dirty="0">
                          <a:solidFill>
                            <a:schemeClr val="dk1"/>
                          </a:solidFill>
                          <a:effectLst/>
                          <a:latin typeface="Times New Roman" pitchFamily="18" charset="0"/>
                          <a:ea typeface="+mn-ea"/>
                          <a:cs typeface="Times New Roman" pitchFamily="18" charset="0"/>
                        </a:rPr>
                        <a:t>К</a:t>
                      </a:r>
                      <a:r>
                        <a:rPr lang="ru-RU" sz="1200" baseline="0" dirty="0">
                          <a:latin typeface="Times New Roman" pitchFamily="18" charset="0"/>
                          <a:cs typeface="Times New Roman" pitchFamily="18" charset="0"/>
                        </a:rPr>
                        <a:t>оличество соотечественников, принявших участие в мероприятиях по социально-культурной адаптации, шт.</a:t>
                      </a: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 180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256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ru-RU" sz="1200" kern="1200" dirty="0">
                          <a:solidFill>
                            <a:schemeClr val="dk1"/>
                          </a:solidFill>
                          <a:effectLst/>
                          <a:latin typeface="Times New Roman" panose="02020603050405020304" pitchFamily="18" charset="0"/>
                          <a:ea typeface="+mn-ea"/>
                          <a:cs typeface="Times New Roman" panose="02020603050405020304" pitchFamily="18" charset="0"/>
                        </a:rPr>
                        <a:t>Объем теле- и радиопрограмм тематической направленности, часов</a:t>
                      </a:r>
                      <a:endParaRPr lang="ru-RU" sz="1200" b="0" kern="1200" baseline="0" dirty="0">
                        <a:solidFill>
                          <a:schemeClr val="dk1"/>
                        </a:solidFill>
                        <a:latin typeface="Times New Roman" pitchFamily="18" charset="0"/>
                        <a:ea typeface="+mn-ea"/>
                        <a:cs typeface="Times New Roman" pitchFamily="18" charset="0"/>
                      </a:endParaRPr>
                    </a:p>
                  </a:txBody>
                  <a:tcPr marL="6195" marR="6195" marT="6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116,4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116,4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116,4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116,4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116,4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256554">
                <a:tc>
                  <a:txBody>
                    <a:bodyPr/>
                    <a:lstStyle/>
                    <a:p>
                      <a:pPr algn="l">
                        <a:lnSpc>
                          <a:spcPct val="115000"/>
                        </a:lnSpc>
                        <a:spcAft>
                          <a:spcPts val="0"/>
                        </a:spcAft>
                      </a:pPr>
                      <a:r>
                        <a:rPr lang="ru-RU" sz="1200" dirty="0">
                          <a:effectLst/>
                          <a:latin typeface="Times New Roman CYR" panose="02020603050405020304" pitchFamily="18" charset="0"/>
                          <a:ea typeface="Times New Roman" panose="02020603050405020304" pitchFamily="18" charset="0"/>
                        </a:rPr>
                        <a:t>Уровень достижения целевых показателей (индикаторов) государственной программы,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a:effectLst/>
                          <a:latin typeface="Times New Roman CYR"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a:effectLst/>
                          <a:latin typeface="Times New Roman CYR"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a:effectLst/>
                          <a:latin typeface="Times New Roman CYR"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a:effectLst/>
                          <a:latin typeface="Times New Roman CYR"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CYR"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11755391"/>
                  </a:ext>
                </a:extLst>
              </a:tr>
            </a:tbl>
          </a:graphicData>
        </a:graphic>
      </p:graphicFrame>
      <p:sp>
        <p:nvSpPr>
          <p:cNvPr id="14" name="Прямоугольник 13"/>
          <p:cNvSpPr/>
          <p:nvPr/>
        </p:nvSpPr>
        <p:spPr>
          <a:xfrm>
            <a:off x="113004" y="6440274"/>
            <a:ext cx="89179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chemeClr val="tx1"/>
                </a:solidFill>
                <a:latin typeface="Times New Roman" pitchFamily="18" charset="0"/>
                <a:cs typeface="Times New Roman" pitchFamily="18" charset="0"/>
              </a:rPr>
              <a:t>         Ответственный исполнитель ГП РА:    </a:t>
            </a:r>
            <a:r>
              <a:rPr lang="ru-RU" sz="1000" i="1" dirty="0">
                <a:solidFill>
                  <a:schemeClr val="tx1"/>
                </a:solidFill>
                <a:latin typeface="Times New Roman" pitchFamily="18" charset="0"/>
                <a:cs typeface="Times New Roman" pitchFamily="18" charset="0"/>
              </a:rPr>
              <a:t>Комитет Республики Адыгея по делам национальностей, связям с соотечественниками</a:t>
            </a:r>
          </a:p>
          <a:p>
            <a:r>
              <a:rPr lang="ru-RU" sz="1000" i="1" dirty="0">
                <a:solidFill>
                  <a:schemeClr val="tx1"/>
                </a:solidFill>
                <a:latin typeface="Times New Roman" pitchFamily="18" charset="0"/>
                <a:cs typeface="Times New Roman" pitchFamily="18" charset="0"/>
              </a:rPr>
              <a:t>                                                                               и средствам массовой информации</a:t>
            </a:r>
          </a:p>
        </p:txBody>
      </p:sp>
      <p:sp>
        <p:nvSpPr>
          <p:cNvPr id="15" name="Номер слайда 14"/>
          <p:cNvSpPr>
            <a:spLocks noGrp="1"/>
          </p:cNvSpPr>
          <p:nvPr>
            <p:ph type="sldNum" sz="quarter" idx="12"/>
          </p:nvPr>
        </p:nvSpPr>
        <p:spPr>
          <a:xfrm>
            <a:off x="8748464" y="6525344"/>
            <a:ext cx="360040" cy="293117"/>
          </a:xfrm>
        </p:spPr>
        <p:txBody>
          <a:bodyPr/>
          <a:lstStyle/>
          <a:p>
            <a:fld id="{562CBC98-693A-43E0-9527-6DBA59A2138E}" type="slidenum">
              <a:rPr lang="ru-RU" sz="1000" smtClean="0">
                <a:solidFill>
                  <a:schemeClr val="tx1"/>
                </a:solidFill>
                <a:latin typeface="Times New Roman" pitchFamily="18" charset="0"/>
                <a:cs typeface="Times New Roman" pitchFamily="18" charset="0"/>
              </a:rPr>
              <a:pPr/>
              <a:t>66</a:t>
            </a:fld>
            <a:endParaRPr lang="ru-RU" sz="1000" dirty="0">
              <a:solidFill>
                <a:schemeClr val="tx1"/>
              </a:solidFill>
              <a:latin typeface="Times New Roman" pitchFamily="18" charset="0"/>
              <a:cs typeface="Times New Roman"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52278888"/>
              </p:ext>
            </p:extLst>
          </p:nvPr>
        </p:nvGraphicFramePr>
        <p:xfrm>
          <a:off x="5292079" y="1916168"/>
          <a:ext cx="3744416" cy="914400"/>
        </p:xfrm>
        <a:graphic>
          <a:graphicData uri="http://schemas.openxmlformats.org/drawingml/2006/table">
            <a:tbl>
              <a:tblPr firstRow="1" bandRow="1">
                <a:effectLst>
                  <a:outerShdw blurRad="50800" dist="38100" algn="l" rotWithShape="0">
                    <a:prstClr val="black">
                      <a:alpha val="40000"/>
                    </a:prstClr>
                  </a:outerShdw>
                </a:effectLst>
                <a:tableStyleId>{616DA210-FB5B-4158-B5E0-FEB733F419BA}</a:tableStyleId>
              </a:tblPr>
              <a:tblGrid>
                <a:gridCol w="1377455">
                  <a:extLst>
                    <a:ext uri="{9D8B030D-6E8A-4147-A177-3AD203B41FA5}">
                      <a16:colId xmlns:a16="http://schemas.microsoft.com/office/drawing/2014/main" val="20000"/>
                    </a:ext>
                  </a:extLst>
                </a:gridCol>
                <a:gridCol w="842117">
                  <a:extLst>
                    <a:ext uri="{9D8B030D-6E8A-4147-A177-3AD203B41FA5}">
                      <a16:colId xmlns:a16="http://schemas.microsoft.com/office/drawing/2014/main" val="1156618348"/>
                    </a:ext>
                  </a:extLst>
                </a:gridCol>
                <a:gridCol w="765561">
                  <a:extLst>
                    <a:ext uri="{9D8B030D-6E8A-4147-A177-3AD203B41FA5}">
                      <a16:colId xmlns:a16="http://schemas.microsoft.com/office/drawing/2014/main" val="20001"/>
                    </a:ext>
                  </a:extLst>
                </a:gridCol>
                <a:gridCol w="759283">
                  <a:extLst>
                    <a:ext uri="{9D8B030D-6E8A-4147-A177-3AD203B41FA5}">
                      <a16:colId xmlns:a16="http://schemas.microsoft.com/office/drawing/2014/main" val="20002"/>
                    </a:ext>
                  </a:extLst>
                </a:gridCol>
              </a:tblGrid>
              <a:tr h="22273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i="0" dirty="0">
                          <a:solidFill>
                            <a:schemeClr val="tx1"/>
                          </a:solidFill>
                          <a:latin typeface="Times New Roman" pitchFamily="18" charset="0"/>
                          <a:cs typeface="Times New Roman" pitchFamily="18" charset="0"/>
                        </a:rPr>
                        <a:t>Объем финансирования</a:t>
                      </a:r>
                      <a:r>
                        <a:rPr lang="ru-RU" sz="1100" b="1" i="0" baseline="0" dirty="0">
                          <a:solidFill>
                            <a:schemeClr val="tx1"/>
                          </a:solidFill>
                          <a:latin typeface="Times New Roman" pitchFamily="18" charset="0"/>
                          <a:cs typeface="Times New Roman" pitchFamily="18" charset="0"/>
                        </a:rPr>
                        <a:t> гос. прогр</a:t>
                      </a:r>
                      <a:r>
                        <a:rPr lang="ru-RU" sz="1100" b="1" i="0" dirty="0">
                          <a:solidFill>
                            <a:schemeClr val="tx1"/>
                          </a:solidFill>
                          <a:latin typeface="Times New Roman" pitchFamily="18" charset="0"/>
                          <a:cs typeface="Times New Roman" pitchFamily="18" charset="0"/>
                        </a:rPr>
                        <a:t>аммы (тыс. руб.) </a:t>
                      </a:r>
                      <a:endParaRPr lang="ru-RU" sz="1100" b="1" i="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sz="1000" b="1" i="1" dirty="0">
                        <a:solidFill>
                          <a:schemeClr val="accent4">
                            <a:lumMod val="50000"/>
                          </a:schemeClr>
                        </a:solidFill>
                        <a:latin typeface="Times New Roman" pitchFamily="18" charset="0"/>
                        <a:cs typeface="Times New Roman"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2022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2023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b="1" i="0" u="none" strike="noStrike" dirty="0">
                          <a:solidFill>
                            <a:schemeClr val="tx1"/>
                          </a:solidFill>
                          <a:latin typeface="Times New Roman" pitchFamily="18" charset="0"/>
                          <a:cs typeface="Times New Roman" pitchFamily="18" charset="0"/>
                        </a:rPr>
                        <a:t>2024 год</a:t>
                      </a:r>
                    </a:p>
                  </a:txBody>
                  <a:tcPr marL="6195" marR="6195" marT="6195"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546984">
                <a:tc vMerge="1">
                  <a:txBody>
                    <a:bodyPr/>
                    <a:lstStyle/>
                    <a:p>
                      <a:pPr algn="l" fontAlgn="t"/>
                      <a:endParaRPr lang="ru-RU" sz="1000" b="0" i="0" u="none" strike="noStrike" dirty="0">
                        <a:solidFill>
                          <a:srgbClr val="000000"/>
                        </a:solidFill>
                        <a:latin typeface="Times New Roman" pitchFamily="18" charset="0"/>
                        <a:cs typeface="Times New Roman" pitchFamily="18" charset="0"/>
                      </a:endParaRPr>
                    </a:p>
                  </a:txBody>
                  <a:tcPr marL="7620" marR="7620" marT="762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ru-RU" sz="1200" b="0" i="0" u="none" strike="noStrike" dirty="0">
                          <a:solidFill>
                            <a:schemeClr val="tx1"/>
                          </a:solidFill>
                          <a:latin typeface="Times New Roman"/>
                        </a:rPr>
                        <a:t>129625,9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b="0" i="0" u="none" strike="noStrike" dirty="0">
                          <a:solidFill>
                            <a:schemeClr val="tx1"/>
                          </a:solidFill>
                          <a:latin typeface="Times New Roman"/>
                        </a:rPr>
                        <a:t>127782,1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ru-RU" sz="1200" b="0" i="0" u="none" strike="noStrike" dirty="0">
                          <a:solidFill>
                            <a:schemeClr val="tx1"/>
                          </a:solidFill>
                          <a:latin typeface="Times New Roman"/>
                        </a:rPr>
                        <a:t>127612,9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
        <p:nvSpPr>
          <p:cNvPr id="19" name="Прямоугольник 18"/>
          <p:cNvSpPr/>
          <p:nvPr/>
        </p:nvSpPr>
        <p:spPr>
          <a:xfrm>
            <a:off x="1233186" y="23584"/>
            <a:ext cx="63367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lumMod val="75000"/>
                  </a:schemeClr>
                </a:solidFill>
                <a:latin typeface="Times New Roman" pitchFamily="18" charset="0"/>
                <a:cs typeface="Times New Roman" pitchFamily="18" charset="0"/>
                <a:hlinkClick r:id="rId3" action="ppaction://hlinksldjump"/>
              </a:rPr>
              <a:t>Государственная программа Республики Адыгея</a:t>
            </a:r>
            <a:endParaRPr lang="ru-RU" sz="1600" dirty="0">
              <a:solidFill>
                <a:schemeClr val="tx2">
                  <a:lumMod val="75000"/>
                </a:schemeClr>
              </a:solidFill>
              <a:latin typeface="Times New Roman" pitchFamily="18" charset="0"/>
              <a:cs typeface="Times New Roman" pitchFamily="18" charset="0"/>
            </a:endParaRPr>
          </a:p>
        </p:txBody>
      </p:sp>
      <p:sp>
        <p:nvSpPr>
          <p:cNvPr id="8" name="TextBox 7"/>
          <p:cNvSpPr txBox="1"/>
          <p:nvPr/>
        </p:nvSpPr>
        <p:spPr>
          <a:xfrm>
            <a:off x="1907704" y="980728"/>
            <a:ext cx="720080" cy="276999"/>
          </a:xfrm>
          <a:prstGeom prst="rect">
            <a:avLst/>
          </a:prstGeom>
          <a:noFill/>
        </p:spPr>
        <p:txBody>
          <a:bodyPr wrap="square" rtlCol="0">
            <a:spAutoFit/>
          </a:bodyPr>
          <a:lstStyle/>
          <a:p>
            <a:pPr algn="ctr"/>
            <a:r>
              <a:rPr lang="ru-RU" sz="1200" b="1" dirty="0">
                <a:solidFill>
                  <a:srgbClr val="C00000"/>
                </a:solidFill>
                <a:latin typeface="Times New Roman" panose="02020603050405020304" pitchFamily="18" charset="0"/>
                <a:cs typeface="Times New Roman" panose="02020603050405020304" pitchFamily="18" charset="0"/>
              </a:rPr>
              <a:t>Цель:</a:t>
            </a:r>
            <a:endParaRPr lang="ru-RU"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260649" y="1700809"/>
            <a:ext cx="3528393" cy="276999"/>
          </a:xfrm>
          <a:prstGeom prst="rect">
            <a:avLst/>
          </a:prstGeom>
          <a:noFill/>
        </p:spPr>
        <p:txBody>
          <a:bodyPr wrap="square" rtlCol="0">
            <a:spAutoFit/>
          </a:bodyPr>
          <a:lstStyle/>
          <a:p>
            <a:pPr algn="ctr"/>
            <a:r>
              <a:rPr lang="ru-RU" sz="1200" b="1" dirty="0">
                <a:solidFill>
                  <a:srgbClr val="C00000"/>
                </a:solidFill>
                <a:latin typeface="Times New Roman" panose="02020603050405020304" pitchFamily="18" charset="0"/>
                <a:cs typeface="Times New Roman" panose="02020603050405020304" pitchFamily="18" charset="0"/>
              </a:rPr>
              <a:t>ЗАДАЧИ</a:t>
            </a:r>
            <a:r>
              <a:rPr lang="ru-RU" sz="1200" dirty="0">
                <a:solidFill>
                  <a:srgbClr val="C00000"/>
                </a:solidFill>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548681"/>
            <a:ext cx="2833824" cy="1296144"/>
          </a:xfrm>
          <a:prstGeom prst="rect">
            <a:avLst/>
          </a:prstGeom>
          <a:effectLst>
            <a:softEdge rad="127000"/>
          </a:effectLst>
        </p:spPr>
      </p:pic>
      <p:sp>
        <p:nvSpPr>
          <p:cNvPr id="3" name="TextBox 2">
            <a:extLst>
              <a:ext uri="{FF2B5EF4-FFF2-40B4-BE49-F238E27FC236}">
                <a16:creationId xmlns:a16="http://schemas.microsoft.com/office/drawing/2014/main" id="{BA7C9801-872F-4753-91C8-E65E0D4A2FFE}"/>
              </a:ext>
            </a:extLst>
          </p:cNvPr>
          <p:cNvSpPr txBox="1"/>
          <p:nvPr/>
        </p:nvSpPr>
        <p:spPr>
          <a:xfrm>
            <a:off x="2464816" y="980728"/>
            <a:ext cx="3816426" cy="923330"/>
          </a:xfrm>
          <a:prstGeom prst="rect">
            <a:avLst/>
          </a:prstGeom>
          <a:noFill/>
        </p:spPr>
        <p:txBody>
          <a:bodyPr wrap="square" rtlCol="0">
            <a:spAutoFit/>
          </a:bodyPr>
          <a:lstStyle/>
          <a:p>
            <a:r>
              <a:rPr lang="ru-RU" sz="1000" dirty="0">
                <a:latin typeface="Times New Roman" pitchFamily="18" charset="0"/>
                <a:cs typeface="Times New Roman" pitchFamily="18" charset="0"/>
              </a:rPr>
              <a:t>1) гармонизация межнациональных и межконфессиональных отношений, воспитание граждан в духе патриотизма;</a:t>
            </a:r>
          </a:p>
          <a:p>
            <a:r>
              <a:rPr lang="ru-RU" sz="1000" dirty="0">
                <a:latin typeface="Times New Roman" pitchFamily="18" charset="0"/>
                <a:cs typeface="Times New Roman" pitchFamily="18" charset="0"/>
              </a:rPr>
              <a:t>2) содействие развитию средств массовой информации </a:t>
            </a:r>
            <a:r>
              <a:rPr lang="ru-RU" sz="1200" dirty="0"/>
              <a:t>и </a:t>
            </a:r>
            <a:r>
              <a:rPr lang="ru-RU" sz="1000" dirty="0">
                <a:latin typeface="Times New Roman" pitchFamily="18" charset="0"/>
                <a:cs typeface="Times New Roman" pitchFamily="18" charset="0"/>
              </a:rPr>
              <a:t>книгоиздания.</a:t>
            </a:r>
          </a:p>
          <a:p>
            <a:endParaRPr lang="ru-RU" sz="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B93E13-F037-4ADF-AA59-51C9814F56E9}"/>
              </a:ext>
            </a:extLst>
          </p:cNvPr>
          <p:cNvSpPr txBox="1"/>
          <p:nvPr/>
        </p:nvSpPr>
        <p:spPr>
          <a:xfrm>
            <a:off x="615278" y="1700808"/>
            <a:ext cx="6188970" cy="2123658"/>
          </a:xfrm>
          <a:prstGeom prst="rect">
            <a:avLst/>
          </a:prstGeom>
          <a:noFill/>
        </p:spPr>
        <p:txBody>
          <a:bodyPr wrap="square" rtlCol="0">
            <a:spAutoFit/>
          </a:bodyPr>
          <a:lstStyle/>
          <a:p>
            <a:pPr marL="228600" indent="-228600"/>
            <a:r>
              <a:rPr lang="ru-RU" sz="120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1) укрепление единства и этнокультурное развитие народов </a:t>
            </a:r>
          </a:p>
          <a:p>
            <a:pPr marL="228600" indent="-228600"/>
            <a:r>
              <a:rPr lang="ru-RU" sz="1000" dirty="0">
                <a:latin typeface="Times New Roman" panose="02020603050405020304" pitchFamily="18" charset="0"/>
                <a:cs typeface="Times New Roman" panose="02020603050405020304" pitchFamily="18" charset="0"/>
              </a:rPr>
              <a:t>        Республики Адыгея, противодействие проявлениям </a:t>
            </a:r>
          </a:p>
          <a:p>
            <a:pPr marL="228600" indent="-228600"/>
            <a:r>
              <a:rPr lang="ru-RU" sz="1000" dirty="0">
                <a:latin typeface="Times New Roman" panose="02020603050405020304" pitchFamily="18" charset="0"/>
                <a:cs typeface="Times New Roman" panose="02020603050405020304" pitchFamily="18" charset="0"/>
              </a:rPr>
              <a:t>        экстремизма и ксенофобии;</a:t>
            </a:r>
          </a:p>
          <a:p>
            <a:r>
              <a:rPr lang="ru-RU" sz="120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2) формирование общероссийской гражданской идентичности,  патриотизма;</a:t>
            </a:r>
          </a:p>
          <a:p>
            <a:r>
              <a:rPr lang="ru-RU" sz="120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3) развитие и укрепление связей с соотечественниками, проживающими </a:t>
            </a:r>
          </a:p>
          <a:p>
            <a:r>
              <a:rPr lang="ru-RU" sz="1000" dirty="0">
                <a:latin typeface="Times New Roman" panose="02020603050405020304" pitchFamily="18" charset="0"/>
                <a:cs typeface="Times New Roman" panose="02020603050405020304" pitchFamily="18" charset="0"/>
              </a:rPr>
              <a:t>        за рубежом, формирование системы социальной и культурной </a:t>
            </a:r>
          </a:p>
          <a:p>
            <a:r>
              <a:rPr lang="ru-RU" sz="1000" dirty="0">
                <a:latin typeface="Times New Roman" panose="02020603050405020304" pitchFamily="18" charset="0"/>
                <a:cs typeface="Times New Roman" panose="02020603050405020304" pitchFamily="18" charset="0"/>
              </a:rPr>
              <a:t>        адаптации соотечественников, прибывших на постоянное место жительства </a:t>
            </a:r>
          </a:p>
          <a:p>
            <a:r>
              <a:rPr lang="ru-RU" sz="1000" dirty="0">
                <a:latin typeface="Times New Roman" panose="02020603050405020304" pitchFamily="18" charset="0"/>
                <a:cs typeface="Times New Roman" panose="02020603050405020304" pitchFamily="18" charset="0"/>
              </a:rPr>
              <a:t>        в Республику Адыгея, и их интеграция в российское общество;</a:t>
            </a:r>
            <a:endParaRPr lang="ru-RU" sz="1200" dirty="0">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4) обеспечение доступности актуальной и достоверной информации о событиях</a:t>
            </a:r>
          </a:p>
          <a:p>
            <a:r>
              <a:rPr lang="ru-RU" sz="1000" dirty="0">
                <a:latin typeface="Times New Roman" panose="02020603050405020304" pitchFamily="18" charset="0"/>
                <a:cs typeface="Times New Roman" panose="02020603050405020304" pitchFamily="18" charset="0"/>
              </a:rPr>
              <a:t>        в  Республике Адыгея, а также социально-значимой литературы для населения  Республики Адыгея;</a:t>
            </a:r>
            <a:endParaRPr lang="ru-RU" sz="1200" dirty="0">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5) обеспечение исполнения государственных функций в сфере межнациональных отношений.</a:t>
            </a:r>
          </a:p>
          <a:p>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917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259632" y="260648"/>
            <a:ext cx="7056784" cy="432048"/>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latin typeface="Times New Roman" pitchFamily="18" charset="0"/>
                <a:cs typeface="Times New Roman" pitchFamily="18" charset="0"/>
              </a:rPr>
              <a:t>Государственный долг Республики Адыгея </a:t>
            </a:r>
            <a:endParaRPr lang="ru-RU" sz="2000" b="1" i="1" dirty="0">
              <a:solidFill>
                <a:schemeClr val="bg1"/>
              </a:solidFill>
              <a:latin typeface="Times New Roman" pitchFamily="18" charset="0"/>
              <a:cs typeface="Times New Roman" pitchFamily="18" charset="0"/>
            </a:endParaRPr>
          </a:p>
        </p:txBody>
      </p:sp>
      <p:sp>
        <p:nvSpPr>
          <p:cNvPr id="3" name="Прямоугольник 2"/>
          <p:cNvSpPr/>
          <p:nvPr/>
        </p:nvSpPr>
        <p:spPr>
          <a:xfrm>
            <a:off x="7668344" y="642392"/>
            <a:ext cx="1296144" cy="338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Times New Roman" pitchFamily="18" charset="0"/>
                <a:cs typeface="Times New Roman" pitchFamily="18" charset="0"/>
              </a:rPr>
              <a:t>млн. руб.</a:t>
            </a:r>
          </a:p>
        </p:txBody>
      </p:sp>
      <p:graphicFrame>
        <p:nvGraphicFramePr>
          <p:cNvPr id="4" name="Диаграмма 3"/>
          <p:cNvGraphicFramePr/>
          <p:nvPr>
            <p:extLst>
              <p:ext uri="{D42A27DB-BD31-4B8C-83A1-F6EECF244321}">
                <p14:modId xmlns:p14="http://schemas.microsoft.com/office/powerpoint/2010/main" val="391219618"/>
              </p:ext>
            </p:extLst>
          </p:nvPr>
        </p:nvGraphicFramePr>
        <p:xfrm>
          <a:off x="179512" y="980728"/>
          <a:ext cx="8712968"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extLst>
              <p:ext uri="{D42A27DB-BD31-4B8C-83A1-F6EECF244321}">
                <p14:modId xmlns:p14="http://schemas.microsoft.com/office/powerpoint/2010/main" val="3346754379"/>
              </p:ext>
            </p:extLst>
          </p:nvPr>
        </p:nvGraphicFramePr>
        <p:xfrm>
          <a:off x="971600" y="4972928"/>
          <a:ext cx="7128792" cy="1759744"/>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17"/>
          <p:cNvSpPr>
            <a:spLocks noGrp="1"/>
          </p:cNvSpPr>
          <p:nvPr>
            <p:ph type="sldNum" sz="quarter" idx="12"/>
          </p:nvPr>
        </p:nvSpPr>
        <p:spPr>
          <a:xfrm>
            <a:off x="8773616" y="6564883"/>
            <a:ext cx="370384" cy="293117"/>
          </a:xfrm>
        </p:spPr>
        <p:txBody>
          <a:bodyPr/>
          <a:lstStyle/>
          <a:p>
            <a:fld id="{562CBC98-693A-43E0-9527-6DBA59A2138E}" type="slidenum">
              <a:rPr lang="ru-RU" sz="900" smtClean="0">
                <a:solidFill>
                  <a:schemeClr val="tx1"/>
                </a:solidFill>
                <a:latin typeface="Times New Roman" pitchFamily="18" charset="0"/>
                <a:cs typeface="Times New Roman" pitchFamily="18" charset="0"/>
              </a:rPr>
              <a:pPr/>
              <a:t>67</a:t>
            </a:fld>
            <a:endParaRPr lang="ru-RU" sz="900" dirty="0">
              <a:solidFill>
                <a:schemeClr val="tx1"/>
              </a:solidFill>
              <a:latin typeface="Times New Roman" pitchFamily="18" charset="0"/>
              <a:cs typeface="Times New Roman" pitchFamily="18" charset="0"/>
            </a:endParaRPr>
          </a:p>
        </p:txBody>
      </p:sp>
      <p:sp>
        <p:nvSpPr>
          <p:cNvPr id="8" name="Прямоугольник 7"/>
          <p:cNvSpPr/>
          <p:nvPr/>
        </p:nvSpPr>
        <p:spPr>
          <a:xfrm>
            <a:off x="1907704" y="4849415"/>
            <a:ext cx="723275" cy="307777"/>
          </a:xfrm>
          <a:prstGeom prst="rect">
            <a:avLst/>
          </a:prstGeom>
        </p:spPr>
        <p:txBody>
          <a:bodyPr wrap="none">
            <a:spAutoFit/>
          </a:bodyPr>
          <a:lstStyle/>
          <a:p>
            <a:r>
              <a:rPr lang="ru-RU" sz="1400" b="1" dirty="0">
                <a:latin typeface="Times New Roman" pitchFamily="18" charset="0"/>
                <a:cs typeface="Times New Roman" pitchFamily="18" charset="0"/>
              </a:rPr>
              <a:t>3 726,8</a:t>
            </a:r>
          </a:p>
        </p:txBody>
      </p:sp>
      <p:sp>
        <p:nvSpPr>
          <p:cNvPr id="9" name="Прямоугольник 8"/>
          <p:cNvSpPr/>
          <p:nvPr/>
        </p:nvSpPr>
        <p:spPr>
          <a:xfrm>
            <a:off x="467544" y="4797152"/>
            <a:ext cx="1296144" cy="338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ВСЕГО</a:t>
            </a:r>
            <a:r>
              <a:rPr lang="ru-RU" sz="1400" dirty="0">
                <a:solidFill>
                  <a:schemeClr val="tx1"/>
                </a:solidFill>
                <a:latin typeface="Times New Roman" pitchFamily="18" charset="0"/>
                <a:cs typeface="Times New Roman" pitchFamily="18" charset="0"/>
              </a:rPr>
              <a:t>:</a:t>
            </a:r>
          </a:p>
        </p:txBody>
      </p:sp>
      <p:sp>
        <p:nvSpPr>
          <p:cNvPr id="10" name="Прямоугольник 9"/>
          <p:cNvSpPr/>
          <p:nvPr/>
        </p:nvSpPr>
        <p:spPr>
          <a:xfrm>
            <a:off x="4067944" y="4797152"/>
            <a:ext cx="723275" cy="307777"/>
          </a:xfrm>
          <a:prstGeom prst="rect">
            <a:avLst/>
          </a:prstGeom>
        </p:spPr>
        <p:txBody>
          <a:bodyPr wrap="none">
            <a:spAutoFit/>
          </a:bodyPr>
          <a:lstStyle/>
          <a:p>
            <a:r>
              <a:rPr lang="ru-RU" sz="1400" b="1" dirty="0">
                <a:latin typeface="Times New Roman" pitchFamily="18" charset="0"/>
                <a:cs typeface="Times New Roman" pitchFamily="18" charset="0"/>
              </a:rPr>
              <a:t>4 133,5</a:t>
            </a:r>
          </a:p>
        </p:txBody>
      </p:sp>
      <p:sp>
        <p:nvSpPr>
          <p:cNvPr id="11" name="Прямоугольник 10"/>
          <p:cNvSpPr/>
          <p:nvPr/>
        </p:nvSpPr>
        <p:spPr>
          <a:xfrm>
            <a:off x="6444208" y="4869160"/>
            <a:ext cx="678391" cy="307777"/>
          </a:xfrm>
          <a:prstGeom prst="rect">
            <a:avLst/>
          </a:prstGeom>
        </p:spPr>
        <p:txBody>
          <a:bodyPr wrap="none">
            <a:spAutoFit/>
          </a:bodyPr>
          <a:lstStyle/>
          <a:p>
            <a:r>
              <a:rPr lang="ru-RU" sz="1400" b="1" dirty="0">
                <a:latin typeface="Times New Roman" pitchFamily="18" charset="0"/>
                <a:cs typeface="Times New Roman" pitchFamily="18" charset="0"/>
              </a:rPr>
              <a:t>4250,5</a:t>
            </a:r>
          </a:p>
        </p:txBody>
      </p:sp>
      <p:sp>
        <p:nvSpPr>
          <p:cNvPr id="15" name="Скругленная прямоугольная выноска 14"/>
          <p:cNvSpPr/>
          <p:nvPr/>
        </p:nvSpPr>
        <p:spPr>
          <a:xfrm>
            <a:off x="7380312" y="5157192"/>
            <a:ext cx="1656184" cy="540640"/>
          </a:xfrm>
          <a:prstGeom prst="wedgeRoundRectCallout">
            <a:avLst>
              <a:gd name="adj1" fmla="val -79607"/>
              <a:gd name="adj2" fmla="val 77354"/>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solidFill>
                <a:latin typeface="Times New Roman" pitchFamily="18" charset="0"/>
                <a:cs typeface="Times New Roman" pitchFamily="18" charset="0"/>
              </a:rPr>
              <a:t>Уровень долговой нагрузки</a:t>
            </a:r>
          </a:p>
        </p:txBody>
      </p:sp>
      <p:cxnSp>
        <p:nvCxnSpPr>
          <p:cNvPr id="16" name="Прямая соединительная линия 15"/>
          <p:cNvCxnSpPr/>
          <p:nvPr/>
        </p:nvCxnSpPr>
        <p:spPr>
          <a:xfrm flipV="1">
            <a:off x="2771800" y="5661248"/>
            <a:ext cx="2016224"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4355976" y="5733256"/>
            <a:ext cx="9144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itchFamily="18" charset="0"/>
                <a:cs typeface="Times New Roman" pitchFamily="18" charset="0"/>
              </a:rPr>
              <a:t>28,8%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99392"/>
            <a:ext cx="9144000" cy="6957392"/>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526888" y="399331"/>
            <a:ext cx="4428492" cy="369332"/>
          </a:xfrm>
          <a:prstGeom prst="rect">
            <a:avLst/>
          </a:prstGeom>
          <a:noFill/>
        </p:spPr>
        <p:txBody>
          <a:bodyPr wrap="square" rtlCol="0">
            <a:spAutoFit/>
          </a:bodyPr>
          <a:lstStyle/>
          <a:p>
            <a:endParaRPr lang="ru-RU" dirty="0"/>
          </a:p>
        </p:txBody>
      </p:sp>
      <p:sp>
        <p:nvSpPr>
          <p:cNvPr id="3" name="TextBox 2"/>
          <p:cNvSpPr txBox="1"/>
          <p:nvPr/>
        </p:nvSpPr>
        <p:spPr>
          <a:xfrm>
            <a:off x="1043608" y="0"/>
            <a:ext cx="7128792" cy="476672"/>
          </a:xfrm>
          <a:prstGeom prst="rect">
            <a:avLst/>
          </a:prstGeom>
          <a:solidFill>
            <a:schemeClr val="tx2">
              <a:lumMod val="60000"/>
              <a:lumOff val="40000"/>
            </a:schemeClr>
          </a:solidFill>
          <a:ln w="38100">
            <a:solidFill>
              <a:schemeClr val="bg1"/>
            </a:solidFill>
          </a:ln>
          <a:scene3d>
            <a:camera prst="orthographicFront"/>
            <a:lightRig rig="threePt" dir="t"/>
          </a:scene3d>
          <a:sp3d>
            <a:bevelT prst="relaxedInset"/>
          </a:sp3d>
        </p:spPr>
        <p:txBody>
          <a:bodyPr wrap="square" rtlCol="0">
            <a:spAutoFit/>
          </a:bodyPr>
          <a:lstStyle/>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ФИНАНСОВАЯ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ГРАМОТНОСТЬ</a:t>
            </a:r>
          </a:p>
        </p:txBody>
      </p:sp>
      <p:sp>
        <p:nvSpPr>
          <p:cNvPr id="10" name="Прямоугольник 9"/>
          <p:cNvSpPr/>
          <p:nvPr/>
        </p:nvSpPr>
        <p:spPr>
          <a:xfrm>
            <a:off x="251520" y="620688"/>
            <a:ext cx="8712968"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indent="450850" algn="just" fontAlgn="base">
              <a:spcBef>
                <a:spcPct val="0"/>
              </a:spcBef>
              <a:spcAft>
                <a:spcPct val="0"/>
              </a:spcAft>
            </a:pPr>
            <a:r>
              <a:rPr lang="ru-RU" sz="1400" dirty="0">
                <a:solidFill>
                  <a:schemeClr val="tx1"/>
                </a:solidFill>
                <a:latin typeface="Times New Roman" pitchFamily="18" charset="0"/>
                <a:cs typeface="Times New Roman" pitchFamily="18" charset="0"/>
              </a:rPr>
              <a:t>В республике реализуется государственная программа Республики Адыгея «Повышение уровня финансовой грамотности населения в Республике Адыгея». Участниками государственной программы являются исполнительные органы государственной власти Республики Адыгея.</a:t>
            </a:r>
          </a:p>
          <a:p>
            <a:pPr lvl="0" indent="450850" algn="just" fontAlgn="base">
              <a:spcBef>
                <a:spcPct val="0"/>
              </a:spcBef>
              <a:spcAft>
                <a:spcPct val="0"/>
              </a:spcAft>
            </a:pPr>
            <a:r>
              <a:rPr lang="ru-RU" sz="1400" dirty="0">
                <a:solidFill>
                  <a:schemeClr val="tx1"/>
                </a:solidFill>
                <a:latin typeface="Times New Roman" pitchFamily="18" charset="0"/>
                <a:cs typeface="Times New Roman" pitchFamily="18" charset="0"/>
              </a:rPr>
              <a:t>Целью государственной программы является содействие формированию у населения разумного финансового поведения, ответственного отношения к личным финансам, а также повышение эффективности защиты их интересов как потребителей финансовых услуг.</a:t>
            </a:r>
          </a:p>
          <a:p>
            <a:pPr indent="450850" algn="just" fontAlgn="base">
              <a:spcBef>
                <a:spcPct val="0"/>
              </a:spcBef>
              <a:spcAft>
                <a:spcPct val="0"/>
              </a:spcAft>
            </a:pPr>
            <a:r>
              <a:rPr lang="ru-RU" sz="1400" dirty="0">
                <a:solidFill>
                  <a:schemeClr val="tx1"/>
                </a:solidFill>
                <a:latin typeface="Times New Roman" pitchFamily="18" charset="0"/>
                <a:cs typeface="Times New Roman" pitchFamily="18" charset="0"/>
              </a:rPr>
              <a:t>Финансовое обеспечение государственной программы в 2022 году за счет средств республиканского бюджета Республики Адыгея планируется в объеме</a:t>
            </a:r>
            <a:r>
              <a:rPr lang="en-US" sz="1400" dirty="0">
                <a:solidFill>
                  <a:schemeClr val="tx1"/>
                </a:solidFill>
                <a:latin typeface="Times New Roman" pitchFamily="18" charset="0"/>
                <a:cs typeface="Times New Roman" pitchFamily="18" charset="0"/>
              </a:rPr>
              <a:t> </a:t>
            </a:r>
            <a:r>
              <a:rPr lang="ru-RU" sz="1400" dirty="0">
                <a:solidFill>
                  <a:schemeClr val="tx1"/>
                </a:solidFill>
                <a:latin typeface="Times New Roman" pitchFamily="18" charset="0"/>
                <a:cs typeface="Times New Roman" pitchFamily="18" charset="0"/>
              </a:rPr>
              <a:t> 2000,0  тыс. рублей. </a:t>
            </a:r>
          </a:p>
          <a:p>
            <a:pPr indent="450850" algn="just" fontAlgn="base">
              <a:spcBef>
                <a:spcPct val="0"/>
              </a:spcBef>
              <a:spcAft>
                <a:spcPct val="0"/>
              </a:spcAft>
              <a:tabLst>
                <a:tab pos="4050665" algn="l"/>
              </a:tabLst>
            </a:pPr>
            <a:r>
              <a:rPr lang="ru-RU" sz="1400" dirty="0">
                <a:solidFill>
                  <a:schemeClr val="tx1"/>
                </a:solidFill>
                <a:latin typeface="Times New Roman" pitchFamily="18" charset="0"/>
                <a:cs typeface="Times New Roman" pitchFamily="18" charset="0"/>
              </a:rPr>
              <a:t>Фактическое исполнение государственной программы в 2020 году составило 1549,7 тыс. рублей или 99,98%.</a:t>
            </a:r>
          </a:p>
          <a:p>
            <a:pPr lvl="0" indent="450850" algn="just" fontAlgn="base">
              <a:spcBef>
                <a:spcPct val="0"/>
              </a:spcBef>
              <a:spcAft>
                <a:spcPct val="0"/>
              </a:spcAft>
            </a:pPr>
            <a:r>
              <a:rPr lang="ru-RU" sz="1400" dirty="0">
                <a:solidFill>
                  <a:schemeClr val="tx1"/>
                </a:solidFill>
                <a:latin typeface="Times New Roman" pitchFamily="18" charset="0"/>
                <a:cs typeface="Times New Roman" pitchFamily="18" charset="0"/>
              </a:rPr>
              <a:t>В 2022 году на базе федерального государственного бюджетного образовательного учреждения высшего образования «</a:t>
            </a:r>
            <a:r>
              <a:rPr lang="ru-RU" sz="1400" dirty="0" err="1">
                <a:solidFill>
                  <a:schemeClr val="tx1"/>
                </a:solidFill>
                <a:latin typeface="Times New Roman" pitchFamily="18" charset="0"/>
                <a:cs typeface="Times New Roman" pitchFamily="18" charset="0"/>
              </a:rPr>
              <a:t>Майкопский</a:t>
            </a:r>
            <a:r>
              <a:rPr lang="ru-RU" sz="1400" dirty="0">
                <a:solidFill>
                  <a:schemeClr val="tx1"/>
                </a:solidFill>
                <a:latin typeface="Times New Roman" pitchFamily="18" charset="0"/>
                <a:cs typeface="Times New Roman" pitchFamily="18" charset="0"/>
              </a:rPr>
              <a:t> </a:t>
            </a:r>
            <a:r>
              <a:rPr lang="ru-RU" sz="1400" dirty="0">
                <a:solidFill>
                  <a:schemeClr val="tx1"/>
                </a:solidFill>
                <a:latin typeface="Times New Roman" pitchFamily="18" charset="0"/>
                <a:ea typeface="Times New Roman" pitchFamily="18" charset="0"/>
                <a:cs typeface="Times New Roman" pitchFamily="18" charset="0"/>
              </a:rPr>
              <a:t>государственный технологический университет» </a:t>
            </a:r>
            <a:r>
              <a:rPr lang="ru-RU" sz="1400" dirty="0">
                <a:solidFill>
                  <a:schemeClr val="tx1"/>
                </a:solidFill>
                <a:latin typeface="Times New Roman" pitchFamily="18" charset="0"/>
                <a:cs typeface="Times New Roman" pitchFamily="18" charset="0"/>
              </a:rPr>
              <a:t>продолжит функционировать Региональный центр финансовой грамотности Республики Адыгея. </a:t>
            </a:r>
          </a:p>
          <a:p>
            <a:pPr lvl="0" indent="450850" algn="just" fontAlgn="base">
              <a:spcBef>
                <a:spcPct val="0"/>
              </a:spcBef>
              <a:spcAft>
                <a:spcPct val="0"/>
              </a:spcAft>
            </a:pPr>
            <a:r>
              <a:rPr lang="ru-RU" sz="1400" dirty="0">
                <a:solidFill>
                  <a:schemeClr val="tx1"/>
                </a:solidFill>
                <a:latin typeface="Times New Roman" pitchFamily="18" charset="0"/>
                <a:ea typeface="Times New Roman" pitchFamily="18" charset="0"/>
                <a:cs typeface="Times New Roman" pitchFamily="18" charset="0"/>
              </a:rPr>
              <a:t>В 2021 году Адыгейским республиканским институтом гуманитарных исследований им</a:t>
            </a:r>
            <a:r>
              <a:rPr lang="en-US" sz="1400" dirty="0">
                <a:solidFill>
                  <a:schemeClr val="tx1"/>
                </a:solidFill>
                <a:latin typeface="Times New Roman" pitchFamily="18" charset="0"/>
                <a:ea typeface="Times New Roman" pitchFamily="18" charset="0"/>
                <a:cs typeface="Times New Roman" pitchFamily="18" charset="0"/>
              </a:rPr>
              <a:t>. </a:t>
            </a:r>
            <a:r>
              <a:rPr lang="ru-RU" sz="1400" dirty="0">
                <a:solidFill>
                  <a:schemeClr val="tx1"/>
                </a:solidFill>
                <a:latin typeface="Times New Roman" pitchFamily="18" charset="0"/>
                <a:ea typeface="Times New Roman" pitchFamily="18" charset="0"/>
                <a:cs typeface="Times New Roman" pitchFamily="18" charset="0"/>
              </a:rPr>
              <a:t>Т.М. </a:t>
            </a:r>
            <a:r>
              <a:rPr lang="ru-RU" sz="1400" dirty="0" err="1">
                <a:solidFill>
                  <a:schemeClr val="tx1"/>
                </a:solidFill>
                <a:latin typeface="Times New Roman" pitchFamily="18" charset="0"/>
                <a:ea typeface="Times New Roman" pitchFamily="18" charset="0"/>
                <a:cs typeface="Times New Roman" pitchFamily="18" charset="0"/>
              </a:rPr>
              <a:t>Керашева</a:t>
            </a:r>
            <a:r>
              <a:rPr lang="ru-RU" sz="1400" dirty="0">
                <a:solidFill>
                  <a:schemeClr val="tx1"/>
                </a:solidFill>
                <a:latin typeface="Times New Roman" pitchFamily="18" charset="0"/>
                <a:ea typeface="Times New Roman" pitchFamily="18" charset="0"/>
                <a:cs typeface="Times New Roman" pitchFamily="18" charset="0"/>
              </a:rPr>
              <a:t> проведены исследования методом очного анкетирования. Исследования показали, что жители Республики Адыгея обладают удовлетворительным уровнем  финансовой грамотности.</a:t>
            </a:r>
          </a:p>
        </p:txBody>
      </p:sp>
      <p:pic>
        <p:nvPicPr>
          <p:cNvPr id="13316" name="Picture 4" descr="https://emiliagalim.ru/backend/uploads/finansovaya-gramotnost-obucheniye-planirovaniye-investirovaniye/12.jpg"/>
          <p:cNvPicPr>
            <a:picLocks noChangeAspect="1" noChangeArrowheads="1"/>
          </p:cNvPicPr>
          <p:nvPr/>
        </p:nvPicPr>
        <p:blipFill>
          <a:blip r:embed="rId2" cstate="print"/>
          <a:srcRect/>
          <a:stretch>
            <a:fillRect/>
          </a:stretch>
        </p:blipFill>
        <p:spPr bwMode="auto">
          <a:xfrm>
            <a:off x="539552" y="3861048"/>
            <a:ext cx="8064896" cy="2996952"/>
          </a:xfrm>
          <a:prstGeom prst="rect">
            <a:avLst/>
          </a:prstGeom>
          <a:noFill/>
          <a:effectLst>
            <a:softEdge rad="635000"/>
          </a:effectLst>
        </p:spPr>
      </p:pic>
      <p:sp>
        <p:nvSpPr>
          <p:cNvPr id="13" name="Номер слайда 12"/>
          <p:cNvSpPr>
            <a:spLocks noGrp="1"/>
          </p:cNvSpPr>
          <p:nvPr>
            <p:ph type="sldNum" sz="quarter" idx="12"/>
          </p:nvPr>
        </p:nvSpPr>
        <p:spPr>
          <a:xfrm>
            <a:off x="7010400" y="6492875"/>
            <a:ext cx="2133600" cy="365125"/>
          </a:xfrm>
        </p:spPr>
        <p:txBody>
          <a:bodyPr/>
          <a:lstStyle/>
          <a:p>
            <a:fld id="{055EE535-72A8-4E0F-A886-40F55435ED15}" type="slidenum">
              <a:rPr lang="ru-RU" smtClean="0"/>
              <a:pPr/>
              <a:t>68</a:t>
            </a:fld>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nvGraphicFramePr>
        <p:xfrm>
          <a:off x="1" y="404664"/>
          <a:ext cx="9143999" cy="6192689"/>
        </p:xfrm>
        <a:graphic>
          <a:graphicData uri="http://schemas.openxmlformats.org/drawingml/2006/table">
            <a:tbl>
              <a:tblPr/>
              <a:tblGrid>
                <a:gridCol w="221226">
                  <a:extLst>
                    <a:ext uri="{9D8B030D-6E8A-4147-A177-3AD203B41FA5}">
                      <a16:colId xmlns:a16="http://schemas.microsoft.com/office/drawing/2014/main" val="20000"/>
                    </a:ext>
                  </a:extLst>
                </a:gridCol>
                <a:gridCol w="150661">
                  <a:extLst>
                    <a:ext uri="{9D8B030D-6E8A-4147-A177-3AD203B41FA5}">
                      <a16:colId xmlns:a16="http://schemas.microsoft.com/office/drawing/2014/main" val="20001"/>
                    </a:ext>
                  </a:extLst>
                </a:gridCol>
                <a:gridCol w="4347597">
                  <a:extLst>
                    <a:ext uri="{9D8B030D-6E8A-4147-A177-3AD203B41FA5}">
                      <a16:colId xmlns:a16="http://schemas.microsoft.com/office/drawing/2014/main" val="20002"/>
                    </a:ext>
                  </a:extLst>
                </a:gridCol>
                <a:gridCol w="727540">
                  <a:extLst>
                    <a:ext uri="{9D8B030D-6E8A-4147-A177-3AD203B41FA5}">
                      <a16:colId xmlns:a16="http://schemas.microsoft.com/office/drawing/2014/main" val="20003"/>
                    </a:ext>
                  </a:extLst>
                </a:gridCol>
                <a:gridCol w="700019">
                  <a:extLst>
                    <a:ext uri="{9D8B030D-6E8A-4147-A177-3AD203B41FA5}">
                      <a16:colId xmlns:a16="http://schemas.microsoft.com/office/drawing/2014/main" val="20004"/>
                    </a:ext>
                  </a:extLst>
                </a:gridCol>
                <a:gridCol w="710957">
                  <a:extLst>
                    <a:ext uri="{9D8B030D-6E8A-4147-A177-3AD203B41FA5}">
                      <a16:colId xmlns:a16="http://schemas.microsoft.com/office/drawing/2014/main" val="20005"/>
                    </a:ext>
                  </a:extLst>
                </a:gridCol>
                <a:gridCol w="737419">
                  <a:extLst>
                    <a:ext uri="{9D8B030D-6E8A-4147-A177-3AD203B41FA5}">
                      <a16:colId xmlns:a16="http://schemas.microsoft.com/office/drawing/2014/main" val="20006"/>
                    </a:ext>
                  </a:extLst>
                </a:gridCol>
                <a:gridCol w="737419">
                  <a:extLst>
                    <a:ext uri="{9D8B030D-6E8A-4147-A177-3AD203B41FA5}">
                      <a16:colId xmlns:a16="http://schemas.microsoft.com/office/drawing/2014/main" val="20007"/>
                    </a:ext>
                  </a:extLst>
                </a:gridCol>
                <a:gridCol w="811161">
                  <a:extLst>
                    <a:ext uri="{9D8B030D-6E8A-4147-A177-3AD203B41FA5}">
                      <a16:colId xmlns:a16="http://schemas.microsoft.com/office/drawing/2014/main" val="20008"/>
                    </a:ext>
                  </a:extLst>
                </a:gridCol>
              </a:tblGrid>
              <a:tr h="838044">
                <a:tc gridSpan="9">
                  <a:txBody>
                    <a:bodyPr/>
                    <a:lstStyle/>
                    <a:p>
                      <a:pPr algn="ctr" fontAlgn="b"/>
                      <a:r>
                        <a:rPr lang="ru-RU" sz="2400" b="1" i="0" u="none" strike="noStrike" dirty="0">
                          <a:solidFill>
                            <a:srgbClr val="C00000"/>
                          </a:solidFill>
                          <a:latin typeface="Times New Roman" pitchFamily="18" charset="0"/>
                          <a:cs typeface="Times New Roman" pitchFamily="18" charset="0"/>
                        </a:rPr>
                        <a:t>Сведения о целевых показателях (индикаторах) </a:t>
                      </a:r>
                    </a:p>
                    <a:p>
                      <a:pPr algn="ctr" fontAlgn="b"/>
                      <a:r>
                        <a:rPr lang="ru-RU" sz="2400" b="1" i="0" u="none" strike="noStrike" dirty="0">
                          <a:solidFill>
                            <a:srgbClr val="C00000"/>
                          </a:solidFill>
                          <a:latin typeface="Times New Roman" pitchFamily="18" charset="0"/>
                          <a:cs typeface="Times New Roman" pitchFamily="18" charset="0"/>
                        </a:rPr>
                        <a:t>государственной программы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48727">
                <a:tc rowSpan="3" gridSpan="2">
                  <a:txBody>
                    <a:bodyPr/>
                    <a:lstStyle/>
                    <a:p>
                      <a:pPr algn="ctr" fontAlgn="ctr"/>
                      <a:r>
                        <a:rPr lang="ru-RU" sz="1800" b="0" i="0" u="none" strike="noStrike" dirty="0">
                          <a:solidFill>
                            <a:srgbClr val="000000"/>
                          </a:solidFill>
                          <a:latin typeface="+mn-lt"/>
                          <a:cs typeface="Times New Roman" pitchFamily="18" charset="0"/>
                        </a:rPr>
                        <a:t>№ </a:t>
                      </a:r>
                      <a:r>
                        <a:rPr lang="ru-RU" sz="1800" b="0" i="0" u="none" strike="noStrike" dirty="0" err="1">
                          <a:solidFill>
                            <a:srgbClr val="000000"/>
                          </a:solidFill>
                          <a:latin typeface="+mn-lt"/>
                          <a:cs typeface="Times New Roman" pitchFamily="18" charset="0"/>
                        </a:rPr>
                        <a:t>п</a:t>
                      </a:r>
                      <a:r>
                        <a:rPr lang="ru-RU" sz="1800" b="0" i="0" u="none" strike="noStrike" dirty="0">
                          <a:solidFill>
                            <a:srgbClr val="000000"/>
                          </a:solidFill>
                          <a:latin typeface="+mn-lt"/>
                          <a:cs typeface="Times New Roman" pitchFamily="18" charset="0"/>
                        </a:rPr>
                        <a:t>/</a:t>
                      </a:r>
                      <a:r>
                        <a:rPr lang="ru-RU" sz="1800" b="0" i="0" u="none" strike="noStrike" dirty="0" err="1">
                          <a:solidFill>
                            <a:srgbClr val="000000"/>
                          </a:solidFill>
                          <a:latin typeface="+mn-lt"/>
                          <a:cs typeface="Times New Roman" pitchFamily="18" charset="0"/>
                        </a:rPr>
                        <a:t>п</a:t>
                      </a:r>
                      <a:endParaRPr lang="ru-RU" sz="1800" b="0" i="0" u="none" strike="noStrike" dirty="0">
                        <a:solidFill>
                          <a:srgbClr val="000000"/>
                        </a:solidFill>
                        <a:latin typeface="+mn-lt"/>
                        <a:cs typeface="Times New Roman" pitchFamily="18" charset="0"/>
                      </a:endParaRP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3" hMerge="1">
                  <a:txBody>
                    <a:bodyPr/>
                    <a:lstStyle/>
                    <a:p>
                      <a:endParaRPr lang="ru-RU"/>
                    </a:p>
                  </a:txBody>
                  <a:tcPr/>
                </a:tc>
                <a:tc rowSpan="3">
                  <a:txBody>
                    <a:bodyPr/>
                    <a:lstStyle/>
                    <a:p>
                      <a:pPr algn="ctr" fontAlgn="ctr"/>
                      <a:r>
                        <a:rPr lang="ru-RU" sz="1600" b="0" i="0" u="none" strike="noStrike" dirty="0">
                          <a:solidFill>
                            <a:srgbClr val="000000"/>
                          </a:solidFill>
                          <a:latin typeface="+mn-lt"/>
                          <a:cs typeface="Times New Roman" pitchFamily="18" charset="0"/>
                        </a:rPr>
                        <a:t>Наименование целевого показателя (индикатора)</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3">
                  <a:txBody>
                    <a:bodyPr/>
                    <a:lstStyle/>
                    <a:p>
                      <a:pPr algn="ctr" fontAlgn="ctr"/>
                      <a:r>
                        <a:rPr lang="ru-RU" sz="1100" b="0" i="0" u="none" strike="noStrike" dirty="0">
                          <a:solidFill>
                            <a:srgbClr val="000000"/>
                          </a:solidFill>
                          <a:latin typeface="+mn-lt"/>
                          <a:cs typeface="Times New Roman" pitchFamily="18" charset="0"/>
                        </a:rPr>
                        <a:t>Единица измерения</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5">
                  <a:txBody>
                    <a:bodyPr/>
                    <a:lstStyle/>
                    <a:p>
                      <a:pPr algn="ctr" fontAlgn="b"/>
                      <a:r>
                        <a:rPr lang="ru-RU" sz="1400" b="0" i="0" u="none" strike="noStrike" dirty="0">
                          <a:solidFill>
                            <a:srgbClr val="000000"/>
                          </a:solidFill>
                          <a:latin typeface="Calibri"/>
                        </a:rPr>
                        <a:t>Значения показателей (индикаторов) государственной программы, подпрограммы государственной программы</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39407">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fontAlgn="b"/>
                      <a:r>
                        <a:rPr lang="ru-RU" sz="1400" b="0" i="0" u="none" strike="noStrike" dirty="0">
                          <a:solidFill>
                            <a:srgbClr val="000000"/>
                          </a:solidFill>
                          <a:latin typeface="Calibri"/>
                        </a:rPr>
                        <a:t>2020 год</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algn="ctr" fontAlgn="b"/>
                      <a:r>
                        <a:rPr lang="ru-RU" sz="1400" b="0" i="0" u="none" strike="noStrike" dirty="0">
                          <a:solidFill>
                            <a:srgbClr val="000000"/>
                          </a:solidFill>
                          <a:latin typeface="Calibri"/>
                        </a:rPr>
                        <a:t>2021 год</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Calibri"/>
                        </a:rPr>
                        <a:t>2022 год</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Calibri"/>
                        </a:rPr>
                        <a:t>2023 год</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16243">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400" b="0" i="0" u="none" strike="noStrike" dirty="0">
                          <a:solidFill>
                            <a:srgbClr val="000000"/>
                          </a:solidFill>
                          <a:latin typeface="Calibri"/>
                        </a:rPr>
                        <a:t>план</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Calibri"/>
                        </a:rPr>
                        <a:t>факт</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Calibri"/>
                        </a:rPr>
                        <a:t>план</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Calibri"/>
                        </a:rPr>
                        <a:t>план</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Calibri"/>
                        </a:rPr>
                        <a:t>план</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898718">
                <a:tc gridSpan="4">
                  <a:txBody>
                    <a:bodyPr/>
                    <a:lstStyle/>
                    <a:p>
                      <a:pPr algn="ctr" fontAlgn="b"/>
                      <a:r>
                        <a:rPr lang="ru-RU" sz="1600" b="1" i="0" u="none" strike="noStrike" dirty="0">
                          <a:solidFill>
                            <a:srgbClr val="000000"/>
                          </a:solidFill>
                          <a:latin typeface="Times New Roman" pitchFamily="18" charset="0"/>
                          <a:cs typeface="Times New Roman" pitchFamily="18" charset="0"/>
                        </a:rPr>
                        <a:t>Государственная программа Республики Адыгея «Повышение уровня финансовой грамотности населения в Республике Адыгея»</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800" b="0" i="0" u="none" strike="noStrike" dirty="0">
                          <a:solidFill>
                            <a:srgbClr val="000000"/>
                          </a:solidFill>
                          <a:latin typeface="Calibri"/>
                        </a:rPr>
                        <a:t> </a:t>
                      </a: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ru-RU" sz="800" b="0" i="0" u="none" strike="noStrike" dirty="0">
                          <a:solidFill>
                            <a:srgbClr val="000000"/>
                          </a:solidFill>
                          <a:latin typeface="Calibri"/>
                        </a:rPr>
                        <a:t> </a:t>
                      </a: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ru-RU" sz="800" b="0" i="0" u="none" strike="noStrike" dirty="0">
                          <a:solidFill>
                            <a:srgbClr val="000000"/>
                          </a:solidFill>
                          <a:latin typeface="Calibri"/>
                        </a:rPr>
                        <a:t> </a:t>
                      </a: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ru-RU" sz="800" b="0" i="0" u="none" strike="noStrike" dirty="0">
                          <a:solidFill>
                            <a:srgbClr val="000000"/>
                          </a:solidFill>
                          <a:latin typeface="Calibri"/>
                        </a:rPr>
                        <a:t> </a:t>
                      </a: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ru-RU" sz="800" b="0" i="0" u="none" strike="noStrike" dirty="0">
                          <a:solidFill>
                            <a:srgbClr val="000000"/>
                          </a:solidFill>
                          <a:latin typeface="Calibri"/>
                        </a:rPr>
                        <a:t> </a:t>
                      </a: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293367">
                <a:tc>
                  <a:txBody>
                    <a:bodyPr/>
                    <a:lstStyle/>
                    <a:p>
                      <a:pPr algn="l" fontAlgn="b"/>
                      <a:r>
                        <a:rPr lang="ru-RU" sz="800" b="0" i="0" u="none" strike="noStrike" dirty="0">
                          <a:solidFill>
                            <a:srgbClr val="000000"/>
                          </a:solidFill>
                          <a:latin typeface="Calibri"/>
                        </a:rPr>
                        <a:t> </a:t>
                      </a:r>
                      <a:r>
                        <a:rPr lang="ru-RU" sz="1400" b="0" i="0" u="none" strike="noStrike" dirty="0">
                          <a:solidFill>
                            <a:srgbClr val="000000"/>
                          </a:solidFill>
                          <a:latin typeface="Times New Roman" pitchFamily="18" charset="0"/>
                          <a:cs typeface="Times New Roman" pitchFamily="18" charset="0"/>
                        </a:rPr>
                        <a:t>1.</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gridSpan="2">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ru-RU" sz="800" b="0" i="0" u="none" strike="noStrike" dirty="0">
                          <a:solidFill>
                            <a:srgbClr val="000000"/>
                          </a:solidFill>
                          <a:latin typeface="Calibri"/>
                        </a:rPr>
                        <a:t>  </a:t>
                      </a:r>
                      <a:r>
                        <a:rPr lang="ru-RU" sz="1200" kern="1200" dirty="0">
                          <a:solidFill>
                            <a:schemeClr val="tx1"/>
                          </a:solidFill>
                          <a:latin typeface="Times New Roman" pitchFamily="18" charset="0"/>
                          <a:ea typeface="+mn-ea"/>
                          <a:cs typeface="Times New Roman" pitchFamily="18" charset="0"/>
                        </a:rPr>
                        <a:t>Количество подготовленных педагогических работников общеобразовательных организаций, профессиональных образовательных организаций и образовательных организаций высшего образования в Республике Адыгея, осуществляющих доведение до потребителя образовательных программ и инструментов повышения финансовой грамотности</a:t>
                      </a:r>
                    </a:p>
                    <a:p>
                      <a:pPr algn="l" fontAlgn="b"/>
                      <a:endParaRPr lang="ru-RU" sz="800" b="0" i="0" u="none" strike="noStrike" dirty="0">
                        <a:solidFill>
                          <a:srgbClr val="000000"/>
                        </a:solidFill>
                        <a:latin typeface="Calibri"/>
                      </a:endParaRP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pPr algn="l" fontAlgn="b"/>
                      <a:endParaRPr lang="ru-RU" sz="800" b="0" i="0" u="none" strike="noStrike" dirty="0">
                        <a:solidFill>
                          <a:srgbClr val="000000"/>
                        </a:solidFill>
                        <a:latin typeface="Calibri"/>
                      </a:endParaRP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Calibri"/>
                        </a:rPr>
                        <a:t> человек</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120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120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120 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120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120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971945">
                <a:tc>
                  <a:txBody>
                    <a:bodyPr/>
                    <a:lstStyle/>
                    <a:p>
                      <a:pPr algn="l" fontAlgn="b"/>
                      <a:r>
                        <a:rPr lang="ru-RU" sz="1400" b="0" i="0" u="none" strike="noStrike" dirty="0">
                          <a:solidFill>
                            <a:srgbClr val="000000"/>
                          </a:solidFill>
                          <a:latin typeface="Times New Roman" pitchFamily="18" charset="0"/>
                          <a:cs typeface="Times New Roman" pitchFamily="18" charset="0"/>
                        </a:rPr>
                        <a:t> 2.</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gridSpan="2">
                  <a:txBody>
                    <a:bodyPr/>
                    <a:lstStyle/>
                    <a:p>
                      <a:pPr algn="just" fontAlgn="b"/>
                      <a:r>
                        <a:rPr lang="ru-RU" sz="800" b="0" i="0" u="none" strike="noStrike" dirty="0">
                          <a:solidFill>
                            <a:srgbClr val="000000"/>
                          </a:solidFill>
                          <a:latin typeface="Calibri"/>
                        </a:rPr>
                        <a:t> </a:t>
                      </a:r>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Доля общеобразовательных организаций, профессиональных образовательных организаций и образовательных организаций высшего образования в Республике Адыгея, осуществляющих доведение до потребителя образовательных программ и инструментов повышения финансовой грамотности</a:t>
                      </a:r>
                      <a:endParaRPr lang="ru-RU" sz="1200" b="0" i="0" u="none" strike="noStrike" dirty="0">
                        <a:solidFill>
                          <a:srgbClr val="000000"/>
                        </a:solidFill>
                        <a:latin typeface="Times New Roman" pitchFamily="18" charset="0"/>
                        <a:cs typeface="Times New Roman" pitchFamily="18" charset="0"/>
                      </a:endParaRP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pPr algn="l" fontAlgn="b"/>
                      <a:endParaRPr lang="ru-RU" sz="800" b="0" i="0" u="none" strike="noStrike">
                        <a:solidFill>
                          <a:srgbClr val="000000"/>
                        </a:solidFill>
                        <a:latin typeface="Calibri"/>
                      </a:endParaRP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Calibri"/>
                        </a:rPr>
                        <a:t> процентов</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20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20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30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40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50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586238">
                <a:tc>
                  <a:txBody>
                    <a:bodyPr/>
                    <a:lstStyle/>
                    <a:p>
                      <a:pPr algn="l" fontAlgn="b"/>
                      <a:r>
                        <a:rPr lang="ru-RU" sz="1400" b="0" i="0" u="none" strike="noStrike" dirty="0">
                          <a:solidFill>
                            <a:srgbClr val="000000"/>
                          </a:solidFill>
                          <a:latin typeface="Times New Roman" pitchFamily="18" charset="0"/>
                          <a:cs typeface="Times New Roman" pitchFamily="18" charset="0"/>
                        </a:rPr>
                        <a:t> 3.</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gridSpan="2">
                  <a:txBody>
                    <a:bodyPr/>
                    <a:lstStyle/>
                    <a:p>
                      <a:pPr algn="l"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Наличие раздела «Повышение финансовой грамотности населения» на официальном Интернет-сайте исполнительных органов государственной власти Республики Адыгея</a:t>
                      </a:r>
                      <a:endParaRPr lang="ru-RU" sz="1200" b="0" i="0" u="none" strike="noStrike" dirty="0">
                        <a:solidFill>
                          <a:srgbClr val="000000"/>
                        </a:solidFill>
                        <a:latin typeface="Times New Roman" pitchFamily="18" charset="0"/>
                        <a:cs typeface="Times New Roman" pitchFamily="18" charset="0"/>
                      </a:endParaRP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pPr algn="l" fontAlgn="b"/>
                      <a:endParaRPr lang="ru-RU" sz="800" b="0" i="0" u="none" strike="noStrike">
                        <a:solidFill>
                          <a:srgbClr val="000000"/>
                        </a:solidFill>
                        <a:latin typeface="Calibri"/>
                      </a:endParaRPr>
                    </a:p>
                  </a:txBody>
                  <a:tcPr marL="7280" marR="7280" marT="7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Calibri"/>
                        </a:rPr>
                        <a:t> да/нет</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да</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да</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да</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да</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400" b="0" i="0" u="none" strike="noStrike" dirty="0">
                          <a:solidFill>
                            <a:srgbClr val="000000"/>
                          </a:solidFill>
                          <a:latin typeface="Times New Roman" pitchFamily="18" charset="0"/>
                          <a:cs typeface="Times New Roman" pitchFamily="18" charset="0"/>
                        </a:rPr>
                        <a:t> да</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1043608" y="0"/>
            <a:ext cx="7128792" cy="476672"/>
          </a:xfrm>
          <a:prstGeom prst="rect">
            <a:avLst/>
          </a:prstGeom>
          <a:solidFill>
            <a:schemeClr val="tx2">
              <a:lumMod val="60000"/>
              <a:lumOff val="40000"/>
            </a:schemeClr>
          </a:solidFill>
          <a:ln w="38100">
            <a:solidFill>
              <a:schemeClr val="bg1"/>
            </a:solidFill>
          </a:ln>
          <a:scene3d>
            <a:camera prst="orthographicFront"/>
            <a:lightRig rig="threePt" dir="t"/>
          </a:scene3d>
          <a:sp3d>
            <a:bevelT prst="relaxedInset"/>
          </a:sp3d>
        </p:spPr>
        <p:txBody>
          <a:bodyPr wrap="square" rtlCol="0">
            <a:spAutoFit/>
          </a:bodyPr>
          <a:lstStyle/>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ФИНАНСОВАЯ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ГРАМОТНОСТЬ</a:t>
            </a:r>
          </a:p>
        </p:txBody>
      </p:sp>
      <p:sp>
        <p:nvSpPr>
          <p:cNvPr id="15" name="Прямоугольник 14"/>
          <p:cNvSpPr/>
          <p:nvPr/>
        </p:nvSpPr>
        <p:spPr>
          <a:xfrm>
            <a:off x="5436096" y="2852936"/>
            <a:ext cx="3707904" cy="936104"/>
          </a:xfrm>
          <a:prstGeom prst="rect">
            <a:avLst/>
          </a:prstGeom>
          <a:solidFill>
            <a:schemeClr val="tx2">
              <a:lumMod val="20000"/>
              <a:lumOff val="8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a:off x="0" y="3789040"/>
            <a:ext cx="5436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Номер слайда 20"/>
          <p:cNvSpPr>
            <a:spLocks noGrp="1"/>
          </p:cNvSpPr>
          <p:nvPr>
            <p:ph type="sldNum" sz="quarter" idx="12"/>
          </p:nvPr>
        </p:nvSpPr>
        <p:spPr>
          <a:xfrm>
            <a:off x="6660704" y="6661869"/>
            <a:ext cx="2483296" cy="196131"/>
          </a:xfrm>
        </p:spPr>
        <p:txBody>
          <a:bodyPr/>
          <a:lstStyle/>
          <a:p>
            <a:fld id="{055EE535-72A8-4E0F-A886-40F55435ED15}" type="slidenum">
              <a:rPr lang="ru-RU" smtClean="0"/>
              <a:pPr/>
              <a:t>69</a:t>
            </a:fld>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35396"/>
            <a:ext cx="9144000" cy="7128792"/>
          </a:xfrm>
          <a:prstGeom prst="rect">
            <a:avLst/>
          </a:prstGeom>
          <a:solidFill>
            <a:schemeClr val="bg2"/>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r>
              <a:rPr lang="ru-RU" sz="1000" dirty="0">
                <a:solidFill>
                  <a:prstClr val="black"/>
                </a:solidFill>
                <a:latin typeface="Times New Roman" pitchFamily="18" charset="0"/>
                <a:cs typeface="Times New Roman" pitchFamily="18" charset="0"/>
              </a:rPr>
              <a:t> </a:t>
            </a:r>
          </a:p>
        </p:txBody>
      </p:sp>
      <p:sp>
        <p:nvSpPr>
          <p:cNvPr id="3" name="Прямоугольник 2"/>
          <p:cNvSpPr/>
          <p:nvPr/>
        </p:nvSpPr>
        <p:spPr>
          <a:xfrm>
            <a:off x="755576" y="188640"/>
            <a:ext cx="7704856" cy="836712"/>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itchFamily="18" charset="0"/>
                <a:cs typeface="Times New Roman" pitchFamily="18" charset="0"/>
              </a:rPr>
              <a:t>ОСНОВНЫЕ НАПРАВЛЕНИЯ НАЛОГОВОЙ ПОЛИТИКИ РЕСПУБЛИКИ АДЫГЕЯ НА 2022 ГОД И ПЛАНОВЫЙ </a:t>
            </a:r>
          </a:p>
          <a:p>
            <a:pPr algn="ctr"/>
            <a:r>
              <a:rPr lang="ru-RU" b="1" dirty="0">
                <a:latin typeface="Times New Roman" pitchFamily="18" charset="0"/>
                <a:cs typeface="Times New Roman" pitchFamily="18" charset="0"/>
              </a:rPr>
              <a:t>ПЕРИОД 2023 И 2024 ГОДОВ </a:t>
            </a:r>
          </a:p>
        </p:txBody>
      </p:sp>
      <p:pic>
        <p:nvPicPr>
          <p:cNvPr id="1030" name="Picture 6" descr="https://prodatkvartiry.ru/wp-content/uploads/2018/02/%D0%9D%D0%B0%D0%BB%D0%BE%D0%B3%D0%BE%D0%B2%D1%8B%D0%B9_%D0%9A%D0%BE%D0%B4%D0%B5%D0%BA%D1%81.jpg"/>
          <p:cNvPicPr>
            <a:picLocks noChangeAspect="1" noChangeArrowheads="1"/>
          </p:cNvPicPr>
          <p:nvPr/>
        </p:nvPicPr>
        <p:blipFill>
          <a:blip r:embed="rId2" cstate="print"/>
          <a:srcRect/>
          <a:stretch>
            <a:fillRect/>
          </a:stretch>
        </p:blipFill>
        <p:spPr bwMode="auto">
          <a:xfrm>
            <a:off x="611560" y="5085184"/>
            <a:ext cx="1512168" cy="1502371"/>
          </a:xfrm>
          <a:prstGeom prst="rect">
            <a:avLst/>
          </a:prstGeom>
          <a:noFill/>
          <a:effectLst>
            <a:outerShdw blurRad="76200" dir="13500000" sy="23000" kx="1200000" algn="br" rotWithShape="0">
              <a:prstClr val="black">
                <a:alpha val="20000"/>
              </a:prstClr>
            </a:outerShdw>
          </a:effectLst>
          <a:scene3d>
            <a:camera prst="perspectiveContrastingRightFacing"/>
            <a:lightRig rig="threePt" dir="t"/>
          </a:scene3d>
          <a:sp3d>
            <a:bevelT/>
          </a:sp3d>
        </p:spPr>
      </p:pic>
      <p:sp>
        <p:nvSpPr>
          <p:cNvPr id="5" name="Прямоугольник 4"/>
          <p:cNvSpPr/>
          <p:nvPr/>
        </p:nvSpPr>
        <p:spPr>
          <a:xfrm>
            <a:off x="539552" y="1196752"/>
            <a:ext cx="7920880" cy="583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0215" algn="just"/>
            <a:r>
              <a:rPr lang="ru-RU" sz="1100" dirty="0">
                <a:solidFill>
                  <a:prstClr val="black"/>
                </a:solidFill>
                <a:latin typeface="Times New Roman" pitchFamily="18" charset="0"/>
                <a:cs typeface="Times New Roman" pitchFamily="18" charset="0"/>
              </a:rPr>
              <a:t>Основными направлениями налоговой политики Республики Адыгея на 2022 год и на плановый период 2023 и 2024 годов являются:</a:t>
            </a:r>
          </a:p>
          <a:p>
            <a:pPr indent="450215" algn="just"/>
            <a:r>
              <a:rPr lang="ru-RU" sz="1100" dirty="0">
                <a:solidFill>
                  <a:prstClr val="black"/>
                </a:solidFill>
                <a:latin typeface="Times New Roman" pitchFamily="18" charset="0"/>
                <a:cs typeface="Times New Roman" pitchFamily="18" charset="0"/>
              </a:rPr>
              <a:t>совершенствование механизмов взаимодействия исполнительных органов государственной власти Республики Адыгея и территориальных органов федеральных органов государственной власти в части качественного администрирования доходов республиканского бюджета Республики Адыгея и повышения уровня собираемости налоговых и неналоговых доходов;</a:t>
            </a:r>
          </a:p>
          <a:p>
            <a:pPr indent="450215" algn="just"/>
            <a:r>
              <a:rPr lang="ru-RU" sz="1100" dirty="0">
                <a:solidFill>
                  <a:prstClr val="black"/>
                </a:solidFill>
                <a:latin typeface="Times New Roman" pitchFamily="18" charset="0"/>
                <a:cs typeface="Times New Roman" pitchFamily="18" charset="0"/>
              </a:rPr>
              <a:t>усиление </a:t>
            </a:r>
            <a:r>
              <a:rPr lang="ru-RU" sz="1100" dirty="0" err="1">
                <a:solidFill>
                  <a:prstClr val="black"/>
                </a:solidFill>
                <a:latin typeface="Times New Roman" pitchFamily="18" charset="0"/>
                <a:cs typeface="Times New Roman" pitchFamily="18" charset="0"/>
              </a:rPr>
              <a:t>претензионно-исковой</a:t>
            </a:r>
            <a:r>
              <a:rPr lang="ru-RU" sz="1100" dirty="0">
                <a:solidFill>
                  <a:prstClr val="black"/>
                </a:solidFill>
                <a:latin typeface="Times New Roman" pitchFamily="18" charset="0"/>
                <a:cs typeface="Times New Roman" pitchFamily="18" charset="0"/>
              </a:rPr>
              <a:t> работы с неплательщиками и осуществление мер принудительного взыскания задолженности по платежам в бюджеты всех уровней во взаимодействии с территориальными органами федеральных органов исполнительной власти;</a:t>
            </a:r>
          </a:p>
          <a:p>
            <a:pPr indent="450215" algn="just"/>
            <a:r>
              <a:rPr lang="ru-RU" sz="1100" dirty="0">
                <a:solidFill>
                  <a:prstClr val="black"/>
                </a:solidFill>
                <a:latin typeface="Times New Roman" pitchFamily="18" charset="0"/>
                <a:cs typeface="Times New Roman" pitchFamily="18" charset="0"/>
              </a:rPr>
              <a:t>повышение уровня ответственности главных администраторов доходов за прогнозирование поступления доходов консолидированного бюджета Республики Адыгея и выполнение в полном объеме утвержденных годовых бюджетных назначений;</a:t>
            </a:r>
          </a:p>
          <a:p>
            <a:pPr indent="450215" algn="just"/>
            <a:r>
              <a:rPr lang="ru-RU" sz="1100" dirty="0">
                <a:solidFill>
                  <a:prstClr val="black"/>
                </a:solidFill>
                <a:latin typeface="Times New Roman" pitchFamily="18" charset="0"/>
                <a:cs typeface="Times New Roman"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специального налогового режима «Налог на профессиональный доход»;</a:t>
            </a:r>
          </a:p>
          <a:p>
            <a:pPr indent="450215" algn="just"/>
            <a:r>
              <a:rPr lang="ru-RU" sz="1100" dirty="0">
                <a:solidFill>
                  <a:prstClr val="black"/>
                </a:solidFill>
                <a:latin typeface="Times New Roman" pitchFamily="18" charset="0"/>
                <a:cs typeface="Times New Roman" pitchFamily="18" charset="0"/>
              </a:rPr>
              <a:t>проведение ежегодной оценки эффективности налоговых расходов Республики Адыгея;</a:t>
            </a:r>
          </a:p>
          <a:p>
            <a:pPr indent="450215" algn="just"/>
            <a:r>
              <a:rPr lang="ru-RU" sz="1100" dirty="0">
                <a:solidFill>
                  <a:prstClr val="black"/>
                </a:solidFill>
                <a:latin typeface="Times New Roman" pitchFamily="18" charset="0"/>
                <a:cs typeface="Times New Roman" pitchFamily="18" charset="0"/>
              </a:rPr>
              <a:t>продолжение работы по обеспечению полноценного и достоверного учета имущества, находящегося в государственной собственности Республики Адыгея, а также земельных участков, предоставленных в аренду, государственная собственность на которые не разграничена и которые расположены в границах городских округов;</a:t>
            </a:r>
          </a:p>
          <a:p>
            <a:pPr indent="450215" algn="just"/>
            <a:r>
              <a:rPr lang="ru-RU" sz="1100" dirty="0">
                <a:solidFill>
                  <a:prstClr val="black"/>
                </a:solidFill>
                <a:latin typeface="Times New Roman" pitchFamily="18" charset="0"/>
                <a:cs typeface="Times New Roman" pitchFamily="18" charset="0"/>
              </a:rPr>
              <a:t>проведение мероприятий по сокращению задолженности по доходам:</a:t>
            </a:r>
          </a:p>
          <a:p>
            <a:pPr indent="450215" algn="just"/>
            <a:r>
              <a:rPr lang="ru-RU" sz="1100" dirty="0">
                <a:solidFill>
                  <a:prstClr val="black"/>
                </a:solidFill>
                <a:latin typeface="Times New Roman" pitchFamily="18" charset="0"/>
                <a:cs typeface="Times New Roman" pitchFamily="18" charset="0"/>
              </a:rPr>
              <a:t>от сдачи в аренду земельных участков, находящихся в государственной собственности Республики Адыгея;</a:t>
            </a:r>
          </a:p>
          <a:p>
            <a:pPr indent="450215" algn="just"/>
            <a:r>
              <a:rPr lang="ru-RU" sz="1100" dirty="0">
                <a:solidFill>
                  <a:prstClr val="black"/>
                </a:solidFill>
                <a:latin typeface="Times New Roman" pitchFamily="18" charset="0"/>
                <a:cs typeface="Times New Roman" pitchFamily="18" charset="0"/>
              </a:rPr>
              <a:t>от использования имущества, находящегося в государственной собственности Республики Адыгея;</a:t>
            </a:r>
          </a:p>
          <a:p>
            <a:pPr indent="450215" algn="just"/>
            <a:r>
              <a:rPr lang="ru-RU" sz="1100" dirty="0">
                <a:solidFill>
                  <a:prstClr val="black"/>
                </a:solidFill>
                <a:latin typeface="Times New Roman" pitchFamily="18" charset="0"/>
                <a:cs typeface="Times New Roman" pitchFamily="18" charset="0"/>
              </a:rPr>
              <a:t>от сдачи в аренду земельных участков, государственная собственность на которые не разграничена и которые расположены в границах городских округов.</a:t>
            </a:r>
          </a:p>
          <a:p>
            <a:pPr indent="450215" algn="just"/>
            <a:r>
              <a:rPr lang="ru-RU" sz="1100" dirty="0">
                <a:solidFill>
                  <a:prstClr val="black"/>
                </a:solidFill>
                <a:latin typeface="Times New Roman" pitchFamily="18" charset="0"/>
                <a:cs typeface="Times New Roman" pitchFamily="18" charset="0"/>
              </a:rPr>
              <a:t> </a:t>
            </a:r>
          </a:p>
        </p:txBody>
      </p:sp>
      <p:sp>
        <p:nvSpPr>
          <p:cNvPr id="7" name="Номер слайда 6"/>
          <p:cNvSpPr>
            <a:spLocks noGrp="1"/>
          </p:cNvSpPr>
          <p:nvPr>
            <p:ph type="sldNum" sz="quarter" idx="12"/>
          </p:nvPr>
        </p:nvSpPr>
        <p:spPr>
          <a:xfrm>
            <a:off x="7010400" y="6492875"/>
            <a:ext cx="2133600" cy="365125"/>
          </a:xfrm>
        </p:spPr>
        <p:txBody>
          <a:bodyPr/>
          <a:lstStyle/>
          <a:p>
            <a:fld id="{055EE535-72A8-4E0F-A886-40F55435ED15}" type="slidenum">
              <a:rPr lang="ru-RU" smtClean="0"/>
              <a:pPr/>
              <a:t>7</a:t>
            </a:fld>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2472" name="Picture 8" descr="https://static.tildacdn.com/tild3136-3938-4637-a432-326431316432/_.jpg"/>
          <p:cNvPicPr>
            <a:picLocks noChangeAspect="1" noChangeArrowheads="1"/>
          </p:cNvPicPr>
          <p:nvPr/>
        </p:nvPicPr>
        <p:blipFill>
          <a:blip r:embed="rId2" cstate="print"/>
          <a:srcRect/>
          <a:stretch>
            <a:fillRect/>
          </a:stretch>
        </p:blipFill>
        <p:spPr bwMode="auto">
          <a:xfrm>
            <a:off x="107504" y="3212976"/>
            <a:ext cx="8784976" cy="3528392"/>
          </a:xfrm>
          <a:prstGeom prst="rect">
            <a:avLst/>
          </a:prstGeom>
          <a:noFill/>
        </p:spPr>
      </p:pic>
      <p:sp>
        <p:nvSpPr>
          <p:cNvPr id="4" name="TextBox 3"/>
          <p:cNvSpPr txBox="1"/>
          <p:nvPr/>
        </p:nvSpPr>
        <p:spPr>
          <a:xfrm>
            <a:off x="1043608" y="0"/>
            <a:ext cx="7128792" cy="476672"/>
          </a:xfrm>
          <a:prstGeom prst="rect">
            <a:avLst/>
          </a:prstGeom>
          <a:solidFill>
            <a:schemeClr val="tx2">
              <a:lumMod val="60000"/>
              <a:lumOff val="40000"/>
            </a:schemeClr>
          </a:solidFill>
          <a:ln w="38100">
            <a:solidFill>
              <a:schemeClr val="bg1"/>
            </a:solidFill>
          </a:ln>
          <a:scene3d>
            <a:camera prst="orthographicFront"/>
            <a:lightRig rig="threePt" dir="t"/>
          </a:scene3d>
          <a:sp3d>
            <a:bevelT prst="relaxedInset"/>
          </a:sp3d>
        </p:spPr>
        <p:txBody>
          <a:bodyPr wrap="square" rtlCol="0">
            <a:spAutoFit/>
          </a:bodyPr>
          <a:lstStyle/>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ФИНАНСОВАЯ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ГРАМОТНОСТЬ</a:t>
            </a:r>
          </a:p>
        </p:txBody>
      </p:sp>
      <p:graphicFrame>
        <p:nvGraphicFramePr>
          <p:cNvPr id="5" name="Таблица 4"/>
          <p:cNvGraphicFramePr>
            <a:graphicFrameLocks noGrp="1"/>
          </p:cNvGraphicFramePr>
          <p:nvPr/>
        </p:nvGraphicFramePr>
        <p:xfrm>
          <a:off x="107505" y="692696"/>
          <a:ext cx="8784976" cy="3927836"/>
        </p:xfrm>
        <a:graphic>
          <a:graphicData uri="http://schemas.openxmlformats.org/drawingml/2006/table">
            <a:tbl>
              <a:tblPr/>
              <a:tblGrid>
                <a:gridCol w="216022">
                  <a:extLst>
                    <a:ext uri="{9D8B030D-6E8A-4147-A177-3AD203B41FA5}">
                      <a16:colId xmlns:a16="http://schemas.microsoft.com/office/drawing/2014/main" val="20000"/>
                    </a:ext>
                  </a:extLst>
                </a:gridCol>
                <a:gridCol w="3888431">
                  <a:extLst>
                    <a:ext uri="{9D8B030D-6E8A-4147-A177-3AD203B41FA5}">
                      <a16:colId xmlns:a16="http://schemas.microsoft.com/office/drawing/2014/main" val="20001"/>
                    </a:ext>
                  </a:extLst>
                </a:gridCol>
                <a:gridCol w="720079">
                  <a:extLst>
                    <a:ext uri="{9D8B030D-6E8A-4147-A177-3AD203B41FA5}">
                      <a16:colId xmlns:a16="http://schemas.microsoft.com/office/drawing/2014/main" val="20002"/>
                    </a:ext>
                  </a:extLst>
                </a:gridCol>
                <a:gridCol w="792089">
                  <a:extLst>
                    <a:ext uri="{9D8B030D-6E8A-4147-A177-3AD203B41FA5}">
                      <a16:colId xmlns:a16="http://schemas.microsoft.com/office/drawing/2014/main" val="20003"/>
                    </a:ext>
                  </a:extLst>
                </a:gridCol>
                <a:gridCol w="864097">
                  <a:extLst>
                    <a:ext uri="{9D8B030D-6E8A-4147-A177-3AD203B41FA5}">
                      <a16:colId xmlns:a16="http://schemas.microsoft.com/office/drawing/2014/main" val="20004"/>
                    </a:ext>
                  </a:extLst>
                </a:gridCol>
                <a:gridCol w="864097">
                  <a:extLst>
                    <a:ext uri="{9D8B030D-6E8A-4147-A177-3AD203B41FA5}">
                      <a16:colId xmlns:a16="http://schemas.microsoft.com/office/drawing/2014/main" val="20005"/>
                    </a:ext>
                  </a:extLst>
                </a:gridCol>
                <a:gridCol w="792089">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tblGrid>
              <a:tr h="648072">
                <a:tc>
                  <a:txBody>
                    <a:bodyPr/>
                    <a:lstStyle/>
                    <a:p>
                      <a:pPr algn="l" fontAlgn="b"/>
                      <a:r>
                        <a:rPr lang="ru-RU" sz="1400" b="0" i="0" u="none" strike="noStrike" dirty="0">
                          <a:solidFill>
                            <a:srgbClr val="000000"/>
                          </a:solidFill>
                          <a:latin typeface="Times New Roman" pitchFamily="18" charset="0"/>
                          <a:cs typeface="Times New Roman" pitchFamily="18" charset="0"/>
                        </a:rPr>
                        <a:t>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Количество учащихся и волонтеров, прошедших обучение основам финансовой грамотности за отчетный период</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человек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86287">
                <a:tc>
                  <a:txBody>
                    <a:bodyPr/>
                    <a:lstStyle/>
                    <a:p>
                      <a:pPr algn="l" fontAlgn="b"/>
                      <a:r>
                        <a:rPr lang="ru-RU" sz="1400" b="0" i="0" u="none" strike="noStrike" dirty="0">
                          <a:solidFill>
                            <a:srgbClr val="000000"/>
                          </a:solidFill>
                          <a:latin typeface="Times New Roman" pitchFamily="18" charset="0"/>
                          <a:cs typeface="Times New Roman" pitchFamily="18" charset="0"/>
                        </a:rPr>
                        <a:t>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Количество проведенных мероприятий, направленных на повышение финансовой грамотности за отчетный период</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штук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576064">
                <a:tc>
                  <a:txBody>
                    <a:bodyPr/>
                    <a:lstStyle/>
                    <a:p>
                      <a:pPr algn="l" fontAlgn="b"/>
                      <a:r>
                        <a:rPr lang="ru-RU" sz="1400" b="0" i="0" u="none" strike="noStrike" dirty="0">
                          <a:solidFill>
                            <a:srgbClr val="000000"/>
                          </a:solidFill>
                          <a:latin typeface="Times New Roman" pitchFamily="18" charset="0"/>
                          <a:cs typeface="Times New Roman" pitchFamily="18" charset="0"/>
                        </a:rPr>
                        <a:t>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Количество выпущенных брошюр, буклетов, </a:t>
                      </a:r>
                      <a:r>
                        <a:rPr lang="ru-RU" sz="1200" kern="1200" dirty="0" err="1">
                          <a:solidFill>
                            <a:schemeClr val="tx1"/>
                          </a:solidFill>
                          <a:latin typeface="Times New Roman" pitchFamily="18" charset="0"/>
                          <a:ea typeface="+mn-ea"/>
                          <a:cs typeface="Times New Roman" pitchFamily="18" charset="0"/>
                        </a:rPr>
                        <a:t>постеров</a:t>
                      </a:r>
                      <a:r>
                        <a:rPr lang="ru-RU" sz="1200" kern="1200" dirty="0">
                          <a:solidFill>
                            <a:schemeClr val="tx1"/>
                          </a:solidFill>
                          <a:latin typeface="Times New Roman" pitchFamily="18" charset="0"/>
                          <a:ea typeface="+mn-ea"/>
                          <a:cs typeface="Times New Roman" pitchFamily="18" charset="0"/>
                        </a:rPr>
                        <a:t>, видеосюжетов по вопросам финансовой грамотности</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штук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648072">
                <a:tc>
                  <a:txBody>
                    <a:bodyPr/>
                    <a:lstStyle/>
                    <a:p>
                      <a:pPr algn="l" fontAlgn="b"/>
                      <a:r>
                        <a:rPr lang="ru-RU" sz="1400" b="0" i="0" u="none" strike="noStrike" dirty="0">
                          <a:solidFill>
                            <a:srgbClr val="000000"/>
                          </a:solidFill>
                          <a:latin typeface="Times New Roman" pitchFamily="18" charset="0"/>
                          <a:cs typeface="Times New Roman" pitchFamily="18" charset="0"/>
                        </a:rPr>
                        <a:t>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Доля взрослого населения Республики Адыгея, осведомленного об организациях, занимающихся защитой прав потребителей финансовых услуг</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728296">
                <a:tc>
                  <a:txBody>
                    <a:bodyPr/>
                    <a:lstStyle/>
                    <a:p>
                      <a:pPr algn="l" fontAlgn="b"/>
                      <a:r>
                        <a:rPr lang="ru-RU" sz="1400" b="0" i="0" u="none" strike="noStrike" dirty="0">
                          <a:solidFill>
                            <a:srgbClr val="000000"/>
                          </a:solidFill>
                          <a:latin typeface="Times New Roman" pitchFamily="18" charset="0"/>
                          <a:cs typeface="Times New Roman" pitchFamily="18" charset="0"/>
                        </a:rPr>
                        <a:t>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Количество проведенных опросов, исследований в сфере повышения финансовой грамотности, защиты прав потребителей финансовых услуг и финансового образования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штук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728296">
                <a:tc>
                  <a:txBody>
                    <a:bodyPr/>
                    <a:lstStyle/>
                    <a:p>
                      <a:pPr algn="l" fontAlgn="b"/>
                      <a:r>
                        <a:rPr lang="ru-RU" sz="1400" b="0" i="0" u="none" strike="noStrike" dirty="0">
                          <a:solidFill>
                            <a:srgbClr val="000000"/>
                          </a:solidFill>
                          <a:latin typeface="Times New Roman" pitchFamily="18" charset="0"/>
                          <a:cs typeface="Times New Roman" pitchFamily="18" charset="0"/>
                        </a:rPr>
                        <a:t>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fontAlgn="b"/>
                      <a:r>
                        <a:rPr lang="ru-RU" sz="1200" b="0" i="0" u="none" strike="noStrike" dirty="0">
                          <a:solidFill>
                            <a:srgbClr val="000000"/>
                          </a:solidFill>
                          <a:latin typeface="Times New Roman" pitchFamily="18" charset="0"/>
                          <a:cs typeface="Times New Roman" pitchFamily="18" charset="0"/>
                        </a:rPr>
                        <a:t> </a:t>
                      </a:r>
                      <a:r>
                        <a:rPr lang="ru-RU" sz="1200" kern="1200" dirty="0">
                          <a:solidFill>
                            <a:schemeClr val="tx1"/>
                          </a:solidFill>
                          <a:latin typeface="Times New Roman" pitchFamily="18" charset="0"/>
                          <a:ea typeface="+mn-ea"/>
                          <a:cs typeface="Times New Roman" pitchFamily="18" charset="0"/>
                        </a:rPr>
                        <a:t>Доля достигнутых целевых показателей (индикаторов) государственной программы к общему количеству целевых показателей (индикаторов)</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200" b="0" i="0" u="none" strike="noStrike" dirty="0">
                          <a:solidFill>
                            <a:srgbClr val="000000"/>
                          </a:solidFill>
                          <a:latin typeface="Times New Roman" pitchFamily="18" charset="0"/>
                          <a:cs typeface="Times New Roman" pitchFamily="18" charset="0"/>
                        </a:rPr>
                        <a: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7236296" y="476672"/>
            <a:ext cx="1778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solidFill>
                <a:latin typeface="Times New Roman" pitchFamily="18" charset="0"/>
                <a:cs typeface="Times New Roman" pitchFamily="18" charset="0"/>
              </a:rPr>
              <a:t>продолжение</a:t>
            </a:r>
          </a:p>
        </p:txBody>
      </p:sp>
      <p:sp>
        <p:nvSpPr>
          <p:cNvPr id="13" name="Номер слайда 12"/>
          <p:cNvSpPr>
            <a:spLocks noGrp="1"/>
          </p:cNvSpPr>
          <p:nvPr>
            <p:ph type="sldNum" sz="quarter" idx="12"/>
          </p:nvPr>
        </p:nvSpPr>
        <p:spPr>
          <a:xfrm>
            <a:off x="8748464" y="6492875"/>
            <a:ext cx="395536" cy="365125"/>
          </a:xfrm>
        </p:spPr>
        <p:txBody>
          <a:bodyPr/>
          <a:lstStyle/>
          <a:p>
            <a:fld id="{055EE535-72A8-4E0F-A886-40F55435ED15}" type="slidenum">
              <a:rPr lang="ru-RU" smtClean="0"/>
              <a:pPr/>
              <a:t>70</a:t>
            </a:fld>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339752" y="548680"/>
            <a:ext cx="43924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cap="all" dirty="0">
                <a:solidFill>
                  <a:schemeClr val="accent2">
                    <a:lumMod val="75000"/>
                  </a:schemeClr>
                </a:solidFill>
                <a:latin typeface="Times New Roman" pitchFamily="18" charset="0"/>
                <a:cs typeface="Times New Roman" pitchFamily="18" charset="0"/>
              </a:rPr>
              <a:t>Республика  Адыгея </a:t>
            </a:r>
          </a:p>
        </p:txBody>
      </p:sp>
      <p:sp>
        <p:nvSpPr>
          <p:cNvPr id="4" name="Прямоугольник 3"/>
          <p:cNvSpPr/>
          <p:nvPr/>
        </p:nvSpPr>
        <p:spPr>
          <a:xfrm>
            <a:off x="1403648" y="0"/>
            <a:ext cx="6264696" cy="576064"/>
          </a:xfrm>
          <a:prstGeom prst="rect">
            <a:avLst/>
          </a:prstGeom>
          <a:solidFill>
            <a:schemeClr val="tx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chemeClr val="bg1">
                    <a:lumMod val="95000"/>
                  </a:schemeClr>
                </a:solidFill>
                <a:latin typeface="Times New Roman" pitchFamily="18" charset="0"/>
                <a:cs typeface="Times New Roman" pitchFamily="18" charset="0"/>
              </a:rPr>
              <a:t>Информация о рейтингах</a:t>
            </a:r>
          </a:p>
        </p:txBody>
      </p:sp>
      <p:sp>
        <p:nvSpPr>
          <p:cNvPr id="5" name="Овал 4"/>
          <p:cNvSpPr/>
          <p:nvPr/>
        </p:nvSpPr>
        <p:spPr>
          <a:xfrm>
            <a:off x="3707904" y="1484784"/>
            <a:ext cx="1872208" cy="626368"/>
          </a:xfrm>
          <a:prstGeom prst="ellipse">
            <a:avLst/>
          </a:prstGeom>
          <a:noFill/>
          <a:ln>
            <a:noFill/>
          </a:ln>
          <a:effectLst>
            <a:outerShdw blurRad="76200" dir="18900000" sy="23000" kx="-1200000" algn="bl" rotWithShape="0">
              <a:prstClr val="black">
                <a:alpha val="2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2020 год</a:t>
            </a:r>
          </a:p>
        </p:txBody>
      </p:sp>
      <p:sp>
        <p:nvSpPr>
          <p:cNvPr id="7" name="Скругленная прямоугольная выноска 6"/>
          <p:cNvSpPr/>
          <p:nvPr/>
        </p:nvSpPr>
        <p:spPr>
          <a:xfrm>
            <a:off x="827584" y="908720"/>
            <a:ext cx="7488832" cy="648072"/>
          </a:xfrm>
          <a:prstGeom prst="wedgeRoundRectCallout">
            <a:avLst>
              <a:gd name="adj1" fmla="val -5918"/>
              <a:gd name="adj2" fmla="val 86996"/>
              <a:gd name="adj3" fmla="val 16667"/>
            </a:avLst>
          </a:prstGeom>
          <a:solidFill>
            <a:schemeClr val="bg1"/>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lumMod val="95000"/>
                    <a:lumOff val="5000"/>
                  </a:schemeClr>
                </a:solidFill>
                <a:latin typeface="Times New Roman" pitchFamily="18" charset="0"/>
                <a:cs typeface="Times New Roman" pitchFamily="18" charset="0"/>
              </a:rPr>
              <a:t>В</a:t>
            </a:r>
            <a:r>
              <a:rPr lang="ru-RU" sz="1600" b="1" i="1" dirty="0">
                <a:solidFill>
                  <a:schemeClr val="tx1">
                    <a:lumMod val="95000"/>
                    <a:lumOff val="5000"/>
                  </a:schemeClr>
                </a:solidFill>
                <a:latin typeface="Times New Roman" pitchFamily="18" charset="0"/>
                <a:cs typeface="Times New Roman" pitchFamily="18" charset="0"/>
              </a:rPr>
              <a:t> </a:t>
            </a:r>
            <a:r>
              <a:rPr lang="ru-RU" sz="1600" dirty="0">
                <a:solidFill>
                  <a:schemeClr val="tx1">
                    <a:lumMod val="95000"/>
                    <a:lumOff val="5000"/>
                  </a:schemeClr>
                </a:solidFill>
                <a:latin typeface="Times New Roman" pitchFamily="18" charset="0"/>
                <a:cs typeface="Times New Roman" pitchFamily="18" charset="0"/>
              </a:rPr>
              <a:t>соответствии с  оценкой качества управления региональными финансами,</a:t>
            </a:r>
          </a:p>
          <a:p>
            <a:pPr algn="ctr"/>
            <a:r>
              <a:rPr lang="ru-RU" sz="1600" dirty="0">
                <a:solidFill>
                  <a:schemeClr val="tx1">
                    <a:lumMod val="95000"/>
                    <a:lumOff val="5000"/>
                  </a:schemeClr>
                </a:solidFill>
                <a:latin typeface="Times New Roman" pitchFamily="18" charset="0"/>
                <a:cs typeface="Times New Roman" pitchFamily="18" charset="0"/>
              </a:rPr>
              <a:t> проводимой  Минфином России</a:t>
            </a:r>
            <a:endParaRPr lang="ru-RU" sz="1600" dirty="0"/>
          </a:p>
        </p:txBody>
      </p:sp>
      <p:sp>
        <p:nvSpPr>
          <p:cNvPr id="8" name="Скругленная прямоугольная выноска 7"/>
          <p:cNvSpPr/>
          <p:nvPr/>
        </p:nvSpPr>
        <p:spPr>
          <a:xfrm>
            <a:off x="827584" y="5661248"/>
            <a:ext cx="7488832" cy="792088"/>
          </a:xfrm>
          <a:prstGeom prst="wedgeRoundRectCallout">
            <a:avLst>
              <a:gd name="adj1" fmla="val 6171"/>
              <a:gd name="adj2" fmla="val -94892"/>
              <a:gd name="adj3" fmla="val 16667"/>
            </a:avLst>
          </a:prstGeom>
          <a:solidFill>
            <a:schemeClr val="bg1"/>
          </a:solid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lumMod val="95000"/>
                    <a:lumOff val="5000"/>
                  </a:schemeClr>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По результатам мониторинга уровня открытости бюджетных данных,  проводимого Научно-исследовательским  финансовым институтом (НИФИ) по заказу Министерства финансов Российской Федерации</a:t>
            </a:r>
            <a:endParaRPr lang="ru-RU" sz="1600" b="1" dirty="0">
              <a:solidFill>
                <a:schemeClr val="accent2">
                  <a:lumMod val="75000"/>
                </a:schemeClr>
              </a:solidFill>
            </a:endParaRPr>
          </a:p>
        </p:txBody>
      </p:sp>
      <p:sp>
        <p:nvSpPr>
          <p:cNvPr id="10" name="Прямоугольник 9"/>
          <p:cNvSpPr/>
          <p:nvPr/>
        </p:nvSpPr>
        <p:spPr>
          <a:xfrm>
            <a:off x="3347864" y="2060848"/>
            <a:ext cx="2448272" cy="1368152"/>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solidFill>
                  <a:schemeClr val="tx1"/>
                </a:solidFill>
                <a:latin typeface="Times New Roman" pitchFamily="18" charset="0"/>
                <a:cs typeface="Times New Roman" pitchFamily="18" charset="0"/>
              </a:rPr>
              <a:t>Высокое качество управления региональными финансами</a:t>
            </a:r>
            <a:endParaRPr lang="ru-RU" dirty="0">
              <a:solidFill>
                <a:schemeClr val="tx1"/>
              </a:solidFill>
            </a:endParaRPr>
          </a:p>
        </p:txBody>
      </p:sp>
      <p:sp>
        <p:nvSpPr>
          <p:cNvPr id="11" name="Прямоугольник 10"/>
          <p:cNvSpPr/>
          <p:nvPr/>
        </p:nvSpPr>
        <p:spPr>
          <a:xfrm>
            <a:off x="3347864" y="3861048"/>
            <a:ext cx="2448272" cy="1368152"/>
          </a:xfrm>
          <a:prstGeom prst="rect">
            <a:avLst/>
          </a:prstGeom>
          <a:solidFill>
            <a:schemeClr val="accent3">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solidFill>
                  <a:schemeClr val="tx1"/>
                </a:solidFill>
                <a:latin typeface="Times New Roman" pitchFamily="18" charset="0"/>
                <a:cs typeface="Times New Roman" pitchFamily="18" charset="0"/>
              </a:rPr>
              <a:t>Очень высокий уровень открытости бюджетных данных</a:t>
            </a:r>
            <a:endParaRPr lang="ru-RU" dirty="0">
              <a:solidFill>
                <a:schemeClr val="tx1"/>
              </a:solidFill>
            </a:endParaRPr>
          </a:p>
        </p:txBody>
      </p:sp>
      <p:sp>
        <p:nvSpPr>
          <p:cNvPr id="9" name="Номер слайда 7"/>
          <p:cNvSpPr>
            <a:spLocks noGrp="1"/>
          </p:cNvSpPr>
          <p:nvPr>
            <p:ph type="sldNum" sz="quarter" idx="12"/>
          </p:nvPr>
        </p:nvSpPr>
        <p:spPr>
          <a:xfrm>
            <a:off x="8773616" y="6492875"/>
            <a:ext cx="370384" cy="365125"/>
          </a:xfrm>
        </p:spPr>
        <p:txBody>
          <a:bodyPr/>
          <a:lstStyle/>
          <a:p>
            <a:fld id="{3C087DD9-7422-4247-A9F9-381B31FDFDDE}" type="slidenum">
              <a:rPr lang="ru-RU" sz="800" smtClean="0">
                <a:solidFill>
                  <a:schemeClr val="tx1"/>
                </a:solidFill>
                <a:latin typeface="Times New Roman" pitchFamily="18" charset="0"/>
                <a:cs typeface="Times New Roman" pitchFamily="18" charset="0"/>
              </a:rPr>
              <a:pPr/>
              <a:t>71</a:t>
            </a:fld>
            <a:endParaRPr lang="ru-RU" sz="800" dirty="0">
              <a:solidFill>
                <a:schemeClr val="tx1"/>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1331640" y="1628800"/>
            <a:ext cx="4572000" cy="369332"/>
          </a:xfrm>
          <a:prstGeom prst="rect">
            <a:avLst/>
          </a:prstGeom>
        </p:spPr>
        <p:txBody>
          <a:bodyPr wrap="square">
            <a:spAutoFit/>
          </a:bodyPr>
          <a:lstStyle/>
          <a:p>
            <a:endParaRPr lang="ru-RU" dirty="0">
              <a:solidFill>
                <a:schemeClr val="accent3"/>
              </a:solidFill>
            </a:endParaRPr>
          </a:p>
        </p:txBody>
      </p:sp>
      <p:sp>
        <p:nvSpPr>
          <p:cNvPr id="7" name="Прямоугольник 6"/>
          <p:cNvSpPr/>
          <p:nvPr/>
        </p:nvSpPr>
        <p:spPr>
          <a:xfrm>
            <a:off x="755576" y="0"/>
            <a:ext cx="7560840" cy="404664"/>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itchFamily="18" charset="0"/>
                <a:cs typeface="Times New Roman" pitchFamily="18" charset="0"/>
              </a:rPr>
              <a:t>ИНИЦИАТИВНОЕ БЮДЖЕТИРОВАНИЕ</a:t>
            </a:r>
          </a:p>
        </p:txBody>
      </p:sp>
      <p:pic>
        <p:nvPicPr>
          <p:cNvPr id="10242" name="Picture 2" descr="https://static8.depositphotos.com/1339671/955/v/450/depositphotos_9554354-stock-illustration-blank-notepad.jpg"/>
          <p:cNvPicPr>
            <a:picLocks noChangeAspect="1" noChangeArrowheads="1"/>
          </p:cNvPicPr>
          <p:nvPr/>
        </p:nvPicPr>
        <p:blipFill>
          <a:blip r:embed="rId2" cstate="print"/>
          <a:srcRect/>
          <a:stretch>
            <a:fillRect/>
          </a:stretch>
        </p:blipFill>
        <p:spPr bwMode="auto">
          <a:xfrm>
            <a:off x="0" y="908720"/>
            <a:ext cx="9144000" cy="5661248"/>
          </a:xfrm>
          <a:prstGeom prst="rect">
            <a:avLst/>
          </a:prstGeom>
          <a:solidFill>
            <a:schemeClr val="bg2">
              <a:lumMod val="90000"/>
            </a:schemeClr>
          </a:solidFill>
          <a:ln>
            <a:noFill/>
          </a:ln>
        </p:spPr>
      </p:pic>
      <p:sp>
        <p:nvSpPr>
          <p:cNvPr id="9" name="Прямоугольник 8"/>
          <p:cNvSpPr/>
          <p:nvPr/>
        </p:nvSpPr>
        <p:spPr>
          <a:xfrm>
            <a:off x="179512" y="404664"/>
            <a:ext cx="8856984" cy="864096"/>
          </a:xfrm>
          <a:prstGeom prst="rect">
            <a:avLst/>
          </a:prstGeom>
          <a:solidFill>
            <a:schemeClr val="bg2">
              <a:lumMod val="9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200" b="1" dirty="0">
                <a:latin typeface="Times New Roman" pitchFamily="18" charset="0"/>
                <a:cs typeface="Times New Roman" pitchFamily="18" charset="0"/>
              </a:rPr>
              <a:t>          </a:t>
            </a:r>
            <a:r>
              <a:rPr lang="ru-RU" sz="1200" dirty="0">
                <a:solidFill>
                  <a:schemeClr val="tx1"/>
                </a:solidFill>
                <a:latin typeface="Times New Roman" pitchFamily="18" charset="0"/>
                <a:cs typeface="Times New Roman" pitchFamily="18" charset="0"/>
              </a:rPr>
              <a:t>Начиная с 2018 года, в Республике Адыгея реализуется проект «Инициативное </a:t>
            </a:r>
            <a:r>
              <a:rPr lang="ru-RU" sz="1200" dirty="0" err="1">
                <a:solidFill>
                  <a:schemeClr val="tx1"/>
                </a:solidFill>
                <a:latin typeface="Times New Roman" pitchFamily="18" charset="0"/>
                <a:cs typeface="Times New Roman" pitchFamily="18" charset="0"/>
              </a:rPr>
              <a:t>бюджетирование</a:t>
            </a:r>
            <a:r>
              <a:rPr lang="ru-RU" sz="1200" dirty="0">
                <a:solidFill>
                  <a:schemeClr val="tx1"/>
                </a:solidFill>
                <a:latin typeface="Times New Roman" pitchFamily="18" charset="0"/>
                <a:cs typeface="Times New Roman" pitchFamily="18" charset="0"/>
              </a:rPr>
              <a:t>».</a:t>
            </a:r>
          </a:p>
          <a:p>
            <a:r>
              <a:rPr lang="ru-RU" sz="1200" dirty="0">
                <a:solidFill>
                  <a:schemeClr val="tx1"/>
                </a:solidFill>
                <a:latin typeface="Times New Roman" pitchFamily="18" charset="0"/>
                <a:cs typeface="Times New Roman" pitchFamily="18" charset="0"/>
              </a:rPr>
              <a:t>          Порядок проведения конкурсного отбора проектов развития общественной инфраструктуры, основанных на местных</a:t>
            </a:r>
          </a:p>
          <a:p>
            <a:r>
              <a:rPr lang="ru-RU" sz="1200" dirty="0">
                <a:solidFill>
                  <a:schemeClr val="tx1"/>
                </a:solidFill>
                <a:latin typeface="Times New Roman" pitchFamily="18" charset="0"/>
                <a:cs typeface="Times New Roman" pitchFamily="18" charset="0"/>
              </a:rPr>
              <a:t>инициативах, реализуемых на территории городских, сельских поселения, утвержден постановлением Кабинета Министров</a:t>
            </a:r>
          </a:p>
          <a:p>
            <a:r>
              <a:rPr lang="ru-RU" sz="1200" dirty="0">
                <a:solidFill>
                  <a:schemeClr val="tx1"/>
                </a:solidFill>
                <a:latin typeface="Times New Roman" pitchFamily="18" charset="0"/>
                <a:cs typeface="Times New Roman" pitchFamily="18" charset="0"/>
              </a:rPr>
              <a:t>Республики Адыгея, от 10 октября 2018 года № 212</a:t>
            </a:r>
          </a:p>
        </p:txBody>
      </p:sp>
      <p:sp>
        <p:nvSpPr>
          <p:cNvPr id="11" name="Прямоугольник 10"/>
          <p:cNvSpPr/>
          <p:nvPr/>
        </p:nvSpPr>
        <p:spPr>
          <a:xfrm>
            <a:off x="611560" y="2348880"/>
            <a:ext cx="8064896" cy="3744416"/>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39552" y="1916832"/>
            <a:ext cx="806489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1</a:t>
            </a:r>
            <a:r>
              <a:rPr lang="ru-RU" dirty="0">
                <a:solidFill>
                  <a:schemeClr val="tx1"/>
                </a:solidFill>
                <a:latin typeface="Times New Roman" pitchFamily="18" charset="0"/>
                <a:cs typeface="Times New Roman" pitchFamily="18" charset="0"/>
              </a:rPr>
              <a:t>   Министерство финансов Республики Адыгея (организатор конкурса</a:t>
            </a:r>
            <a:r>
              <a:rPr lang="ru-RU" dirty="0"/>
              <a:t>)</a:t>
            </a:r>
          </a:p>
          <a:p>
            <a:pPr algn="ctr"/>
            <a:r>
              <a:rPr lang="ru-RU" dirty="0">
                <a:solidFill>
                  <a:schemeClr val="accent2">
                    <a:lumMod val="75000"/>
                  </a:schemeClr>
                </a:solidFill>
                <a:latin typeface="Times New Roman" pitchFamily="18" charset="0"/>
                <a:cs typeface="Times New Roman" pitchFamily="18" charset="0"/>
              </a:rPr>
              <a:t>ОБЪЯВЛЕНИЕ О ПРОВЕДЕНИИ КОНКУРСА</a:t>
            </a:r>
          </a:p>
        </p:txBody>
      </p:sp>
      <p:sp>
        <p:nvSpPr>
          <p:cNvPr id="13" name="Прямоугольник 12"/>
          <p:cNvSpPr/>
          <p:nvPr/>
        </p:nvSpPr>
        <p:spPr>
          <a:xfrm>
            <a:off x="539552" y="2420888"/>
            <a:ext cx="81369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ru-RU" dirty="0">
                <a:solidFill>
                  <a:schemeClr val="tx1"/>
                </a:solidFill>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2</a:t>
            </a:r>
            <a:r>
              <a:rPr lang="ru-RU" dirty="0">
                <a:solidFill>
                  <a:schemeClr val="tx1"/>
                </a:solidFill>
                <a:latin typeface="Times New Roman" pitchFamily="18" charset="0"/>
                <a:cs typeface="Times New Roman" pitchFamily="18" charset="0"/>
              </a:rPr>
              <a:t>   Городские и сельские поселения</a:t>
            </a:r>
          </a:p>
          <a:p>
            <a:pPr marL="342900" indent="-342900" algn="ctr"/>
            <a:r>
              <a:rPr lang="ru-RU" dirty="0">
                <a:solidFill>
                  <a:srgbClr val="0000FF"/>
                </a:solidFill>
                <a:latin typeface="Times New Roman" pitchFamily="18" charset="0"/>
                <a:cs typeface="Times New Roman" pitchFamily="18" charset="0"/>
              </a:rPr>
              <a:t>ПОДАЧА ЗАЯВОК</a:t>
            </a:r>
          </a:p>
        </p:txBody>
      </p:sp>
      <p:sp>
        <p:nvSpPr>
          <p:cNvPr id="14" name="Прямоугольник 13"/>
          <p:cNvSpPr/>
          <p:nvPr/>
        </p:nvSpPr>
        <p:spPr>
          <a:xfrm>
            <a:off x="539552" y="2924944"/>
            <a:ext cx="813690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FF0000"/>
                </a:solidFill>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3</a:t>
            </a:r>
            <a:r>
              <a:rPr lang="ru-RU" dirty="0">
                <a:solidFill>
                  <a:srgbClr val="FF0000"/>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Министерство финансов Республики Адыгея</a:t>
            </a:r>
          </a:p>
          <a:p>
            <a:pPr algn="ctr"/>
            <a:r>
              <a:rPr lang="ru-RU" dirty="0">
                <a:solidFill>
                  <a:schemeClr val="accent2">
                    <a:lumMod val="75000"/>
                  </a:schemeClr>
                </a:solidFill>
                <a:latin typeface="Times New Roman" pitchFamily="18" charset="0"/>
                <a:cs typeface="Times New Roman" pitchFamily="18" charset="0"/>
              </a:rPr>
              <a:t>ПРИЕМ И ОБРАБОТКА ЗАЯВОК</a:t>
            </a:r>
          </a:p>
        </p:txBody>
      </p:sp>
      <p:sp>
        <p:nvSpPr>
          <p:cNvPr id="15" name="Прямоугольник 14"/>
          <p:cNvSpPr/>
          <p:nvPr/>
        </p:nvSpPr>
        <p:spPr>
          <a:xfrm>
            <a:off x="539552" y="3429000"/>
            <a:ext cx="813690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4</a:t>
            </a:r>
            <a:r>
              <a:rPr lang="ru-RU" dirty="0">
                <a:solidFill>
                  <a:schemeClr val="tx1"/>
                </a:solidFill>
                <a:latin typeface="Times New Roman" pitchFamily="18" charset="0"/>
                <a:cs typeface="Times New Roman" pitchFamily="18" charset="0"/>
              </a:rPr>
              <a:t>   Конкурсная комиссия</a:t>
            </a:r>
          </a:p>
          <a:p>
            <a:pPr algn="ctr"/>
            <a:r>
              <a:rPr lang="ru-RU" dirty="0">
                <a:solidFill>
                  <a:srgbClr val="FF0000"/>
                </a:solidFill>
                <a:latin typeface="Times New Roman" pitchFamily="18" charset="0"/>
                <a:cs typeface="Times New Roman" pitchFamily="18" charset="0"/>
              </a:rPr>
              <a:t>КОНКУРСНЫЙ ОТБОР ЗАЯВОК</a:t>
            </a:r>
          </a:p>
        </p:txBody>
      </p:sp>
      <p:sp>
        <p:nvSpPr>
          <p:cNvPr id="16" name="Прямоугольник 15"/>
          <p:cNvSpPr/>
          <p:nvPr/>
        </p:nvSpPr>
        <p:spPr>
          <a:xfrm>
            <a:off x="539552" y="3933056"/>
            <a:ext cx="81369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5</a:t>
            </a:r>
            <a:r>
              <a:rPr lang="ru-RU" sz="2000" dirty="0">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Кабинет Министров Республики Адыгея</a:t>
            </a:r>
          </a:p>
          <a:p>
            <a:pPr algn="ctr"/>
            <a:r>
              <a:rPr lang="ru-RU" dirty="0">
                <a:solidFill>
                  <a:srgbClr val="7030A0"/>
                </a:solidFill>
                <a:latin typeface="Times New Roman" pitchFamily="18" charset="0"/>
                <a:cs typeface="Times New Roman" pitchFamily="18" charset="0"/>
              </a:rPr>
              <a:t>РАСПРЕДЕЛЕНИЕ СУБСИДИЙ</a:t>
            </a:r>
          </a:p>
        </p:txBody>
      </p:sp>
      <p:sp>
        <p:nvSpPr>
          <p:cNvPr id="17" name="Прямоугольник 16"/>
          <p:cNvSpPr/>
          <p:nvPr/>
        </p:nvSpPr>
        <p:spPr>
          <a:xfrm>
            <a:off x="539552" y="4365104"/>
            <a:ext cx="813690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6</a:t>
            </a:r>
            <a:r>
              <a:rPr lang="ru-RU" dirty="0">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Министерство финансов Республики Адыгея и поселения</a:t>
            </a:r>
          </a:p>
          <a:p>
            <a:pPr algn="ctr"/>
            <a:r>
              <a:rPr lang="ru-RU" dirty="0">
                <a:solidFill>
                  <a:schemeClr val="accent2">
                    <a:lumMod val="75000"/>
                  </a:schemeClr>
                </a:solidFill>
                <a:latin typeface="Times New Roman" pitchFamily="18" charset="0"/>
                <a:cs typeface="Times New Roman" pitchFamily="18" charset="0"/>
              </a:rPr>
              <a:t>ПОДПИСАНИЕ СОГЛАШЕНИЯ</a:t>
            </a:r>
          </a:p>
        </p:txBody>
      </p:sp>
      <p:sp>
        <p:nvSpPr>
          <p:cNvPr id="18" name="Прямоугольник 17"/>
          <p:cNvSpPr/>
          <p:nvPr/>
        </p:nvSpPr>
        <p:spPr>
          <a:xfrm>
            <a:off x="539552" y="4869160"/>
            <a:ext cx="813690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rgbClr val="FF0000"/>
                </a:solidFill>
                <a:latin typeface="Times New Roman" pitchFamily="18" charset="0"/>
                <a:cs typeface="Times New Roman" pitchFamily="18" charset="0"/>
              </a:rPr>
              <a:t> 7</a:t>
            </a:r>
            <a:r>
              <a:rPr lang="ru-RU" dirty="0">
                <a:solidFill>
                  <a:schemeClr val="tx1"/>
                </a:solidFill>
                <a:latin typeface="Times New Roman" pitchFamily="18" charset="0"/>
                <a:cs typeface="Times New Roman" pitchFamily="18" charset="0"/>
              </a:rPr>
              <a:t>   Министерство финансов Республики Адыгея</a:t>
            </a:r>
          </a:p>
          <a:p>
            <a:pPr algn="ctr"/>
            <a:r>
              <a:rPr lang="ru-RU" dirty="0">
                <a:solidFill>
                  <a:srgbClr val="C00000"/>
                </a:solidFill>
                <a:latin typeface="Times New Roman" pitchFamily="18" charset="0"/>
                <a:cs typeface="Times New Roman" pitchFamily="18" charset="0"/>
              </a:rPr>
              <a:t>ПРЕДОСТАВЛЕНИЕ СУБСИДИЙ</a:t>
            </a:r>
          </a:p>
        </p:txBody>
      </p:sp>
      <p:sp>
        <p:nvSpPr>
          <p:cNvPr id="19" name="Прямоугольник 18"/>
          <p:cNvSpPr/>
          <p:nvPr/>
        </p:nvSpPr>
        <p:spPr>
          <a:xfrm>
            <a:off x="539552" y="5301208"/>
            <a:ext cx="813690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8  </a:t>
            </a:r>
            <a:r>
              <a:rPr lang="ru-RU" dirty="0">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Городские (сельские) поселения</a:t>
            </a:r>
          </a:p>
          <a:p>
            <a:pPr algn="ctr"/>
            <a:r>
              <a:rPr lang="ru-RU" dirty="0">
                <a:solidFill>
                  <a:srgbClr val="0000FF"/>
                </a:solidFill>
                <a:latin typeface="Times New Roman" pitchFamily="18" charset="0"/>
                <a:cs typeface="Times New Roman" pitchFamily="18" charset="0"/>
              </a:rPr>
              <a:t>РЕАЛИЗАЦИЯ ПРОЕКТА</a:t>
            </a:r>
          </a:p>
        </p:txBody>
      </p:sp>
      <p:sp>
        <p:nvSpPr>
          <p:cNvPr id="20" name="Прямоугольник 19"/>
          <p:cNvSpPr/>
          <p:nvPr/>
        </p:nvSpPr>
        <p:spPr>
          <a:xfrm>
            <a:off x="179512" y="6021288"/>
            <a:ext cx="8784976" cy="720080"/>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latin typeface="Times New Roman" panose="02020603050405020304" pitchFamily="18" charset="0"/>
                <a:cs typeface="Times New Roman" panose="02020603050405020304" pitchFamily="18" charset="0"/>
              </a:rPr>
              <a:t>На реализацию проектов  инициативного бюджетирования в республиканском бюджета на 2021 год и плановый период 2022-2023 годов было предусмотрено 10 000 000 руб.</a:t>
            </a:r>
            <a:endParaRPr lang="ru-RU" dirty="0">
              <a:solidFill>
                <a:schemeClr val="tx1"/>
              </a:solidFill>
            </a:endParaRPr>
          </a:p>
        </p:txBody>
      </p:sp>
      <p:sp>
        <p:nvSpPr>
          <p:cNvPr id="22" name="Номер слайда 21"/>
          <p:cNvSpPr>
            <a:spLocks noGrp="1"/>
          </p:cNvSpPr>
          <p:nvPr>
            <p:ph type="sldNum" sz="quarter" idx="12"/>
          </p:nvPr>
        </p:nvSpPr>
        <p:spPr>
          <a:xfrm>
            <a:off x="7010400" y="6492875"/>
            <a:ext cx="2133600" cy="365125"/>
          </a:xfrm>
        </p:spPr>
        <p:txBody>
          <a:bodyPr/>
          <a:lstStyle/>
          <a:p>
            <a:fld id="{055EE535-72A8-4E0F-A886-40F55435ED15}" type="slidenum">
              <a:rPr lang="ru-RU" smtClean="0"/>
              <a:pPr/>
              <a:t>72</a:t>
            </a:fld>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55576" y="0"/>
            <a:ext cx="7560840" cy="404664"/>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itchFamily="18" charset="0"/>
                <a:cs typeface="Times New Roman" pitchFamily="18" charset="0"/>
              </a:rPr>
              <a:t>ИНИЦИАТИВНОЕ БЮДЖЕТИРОВАНИЕ</a:t>
            </a:r>
          </a:p>
        </p:txBody>
      </p:sp>
      <p:sp>
        <p:nvSpPr>
          <p:cNvPr id="4" name="Прямоугольник 3"/>
          <p:cNvSpPr/>
          <p:nvPr/>
        </p:nvSpPr>
        <p:spPr>
          <a:xfrm>
            <a:off x="215008" y="404664"/>
            <a:ext cx="8749480" cy="100811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Распределение субсидий из республиканского бюджета Республики Адыгея бюджетам городских, сельских поселений на </a:t>
            </a:r>
            <a:r>
              <a:rPr lang="ru-RU" sz="1600" dirty="0" err="1">
                <a:latin typeface="Times New Roman" pitchFamily="18" charset="0"/>
                <a:cs typeface="Times New Roman" pitchFamily="18" charset="0"/>
              </a:rPr>
              <a:t>софинансирование</a:t>
            </a:r>
            <a:r>
              <a:rPr lang="ru-RU" sz="1600" dirty="0">
                <a:latin typeface="Times New Roman" pitchFamily="18" charset="0"/>
                <a:cs typeface="Times New Roman" pitchFamily="18" charset="0"/>
              </a:rPr>
              <a:t> проектов развития общественной инфраструктуры, основанных на местных инициативах, реализуемых на территории городских, сельских поселений в 2021 году</a:t>
            </a:r>
          </a:p>
        </p:txBody>
      </p:sp>
      <p:graphicFrame>
        <p:nvGraphicFramePr>
          <p:cNvPr id="5" name="Таблица 4"/>
          <p:cNvGraphicFramePr>
            <a:graphicFrameLocks noGrp="1"/>
          </p:cNvGraphicFramePr>
          <p:nvPr/>
        </p:nvGraphicFramePr>
        <p:xfrm>
          <a:off x="107505" y="1412775"/>
          <a:ext cx="8928993" cy="5249645"/>
        </p:xfrm>
        <a:graphic>
          <a:graphicData uri="http://schemas.openxmlformats.org/drawingml/2006/table">
            <a:tbl>
              <a:tblPr/>
              <a:tblGrid>
                <a:gridCol w="2558307">
                  <a:extLst>
                    <a:ext uri="{9D8B030D-6E8A-4147-A177-3AD203B41FA5}">
                      <a16:colId xmlns:a16="http://schemas.microsoft.com/office/drawing/2014/main" val="20000"/>
                    </a:ext>
                  </a:extLst>
                </a:gridCol>
                <a:gridCol w="4882519">
                  <a:extLst>
                    <a:ext uri="{9D8B030D-6E8A-4147-A177-3AD203B41FA5}">
                      <a16:colId xmlns:a16="http://schemas.microsoft.com/office/drawing/2014/main" val="20001"/>
                    </a:ext>
                  </a:extLst>
                </a:gridCol>
                <a:gridCol w="1488167">
                  <a:extLst>
                    <a:ext uri="{9D8B030D-6E8A-4147-A177-3AD203B41FA5}">
                      <a16:colId xmlns:a16="http://schemas.microsoft.com/office/drawing/2014/main" val="20002"/>
                    </a:ext>
                  </a:extLst>
                </a:gridCol>
              </a:tblGrid>
              <a:tr h="454123">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Наименование муниципального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Наименование проекта</a:t>
                      </a:r>
                      <a:endParaRPr lang="ru-RU" sz="14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Times New Roman" pitchFamily="18" charset="0"/>
                          <a:cs typeface="Times New Roman" pitchFamily="18" charset="0"/>
                        </a:rPr>
                        <a:t> </a:t>
                      </a:r>
                      <a:r>
                        <a:rPr lang="ru-RU" sz="1400" dirty="0">
                          <a:latin typeface="Times New Roman" pitchFamily="18" charset="0"/>
                          <a:cs typeface="Times New Roman" pitchFamily="18" charset="0"/>
                        </a:rPr>
                        <a:t>Сумма субсидии (рублей) </a:t>
                      </a:r>
                      <a:endParaRPr lang="ru-RU" sz="14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Муниципальное образование «</a:t>
                      </a:r>
                      <a:r>
                        <a:rPr lang="ru-RU" sz="1100" dirty="0" err="1">
                          <a:latin typeface="Times New Roman" pitchFamily="18" charset="0"/>
                          <a:cs typeface="Times New Roman" pitchFamily="18" charset="0"/>
                        </a:rPr>
                        <a:t>Блечепсинское</a:t>
                      </a:r>
                      <a:r>
                        <a:rPr lang="ru-RU" sz="1100" dirty="0">
                          <a:latin typeface="Times New Roman" pitchFamily="18" charset="0"/>
                          <a:cs typeface="Times New Roman" pitchFamily="18" charset="0"/>
                        </a:rPr>
                        <a:t> сельское поселение»</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«Б</a:t>
                      </a:r>
                      <a:r>
                        <a:rPr lang="ru-RU" sz="1100" dirty="0">
                          <a:latin typeface="Times New Roman" pitchFamily="18" charset="0"/>
                          <a:cs typeface="Times New Roman" pitchFamily="18" charset="0"/>
                        </a:rPr>
                        <a:t>лагоустройство детской игровой площадки»</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755 992,07</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2. Муниципальное образование «</a:t>
                      </a:r>
                      <a:r>
                        <a:rPr lang="ru-RU" sz="1100" dirty="0" err="1">
                          <a:latin typeface="Times New Roman" pitchFamily="18" charset="0"/>
                          <a:cs typeface="Times New Roman" pitchFamily="18" charset="0"/>
                        </a:rPr>
                        <a:t>Келермесское</a:t>
                      </a:r>
                      <a:r>
                        <a:rPr lang="ru-RU" sz="1100" dirty="0">
                          <a:latin typeface="Times New Roman" pitchFamily="18" charset="0"/>
                          <a:cs typeface="Times New Roman" pitchFamily="18" charset="0"/>
                        </a:rPr>
                        <a:t> сельское </a:t>
                      </a:r>
                      <a:r>
                        <a:rPr lang="ru-RU" sz="1100" dirty="0" err="1">
                          <a:latin typeface="Times New Roman" pitchFamily="18" charset="0"/>
                          <a:cs typeface="Times New Roman" pitchFamily="18" charset="0"/>
                        </a:rPr>
                        <a:t>послеление</a:t>
                      </a:r>
                      <a:r>
                        <a:rPr lang="ru-RU" sz="1100" dirty="0">
                          <a:latin typeface="Times New Roman" pitchFamily="18" charset="0"/>
                          <a:cs typeface="Times New Roman" pitchFamily="18" charset="0"/>
                        </a:rPr>
                        <a:t>»</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Обустройство ограждения западной стороны кладбища ст. </a:t>
                      </a:r>
                      <a:r>
                        <a:rPr lang="ru-RU" sz="1100" dirty="0" err="1">
                          <a:latin typeface="Times New Roman" pitchFamily="18" charset="0"/>
                          <a:cs typeface="Times New Roman" pitchFamily="18" charset="0"/>
                        </a:rPr>
                        <a:t>Келермесской</a:t>
                      </a:r>
                      <a:r>
                        <a:rPr lang="ru-RU" sz="1100" dirty="0">
                          <a:latin typeface="Times New Roman" pitchFamily="18" charset="0"/>
                          <a:cs typeface="Times New Roman" pitchFamily="18" charset="0"/>
                        </a:rPr>
                        <a:t>»</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en-US" sz="1100" b="0" i="0" u="none" strike="noStrike" dirty="0">
                          <a:solidFill>
                            <a:srgbClr val="000000"/>
                          </a:solidFill>
                          <a:latin typeface="Times New Roman" pitchFamily="18" charset="0"/>
                          <a:cs typeface="Times New Roman" pitchFamily="18" charset="0"/>
                        </a:rPr>
                        <a:t>550 000,00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3. Муниципальное образование «</a:t>
                      </a:r>
                      <a:r>
                        <a:rPr lang="ru-RU" sz="1100" dirty="0" err="1">
                          <a:latin typeface="Times New Roman" pitchFamily="18" charset="0"/>
                          <a:cs typeface="Times New Roman" pitchFamily="18" charset="0"/>
                        </a:rPr>
                        <a:t>Шенджийское</a:t>
                      </a:r>
                      <a:r>
                        <a:rPr lang="ru-RU" sz="1100" dirty="0">
                          <a:latin typeface="Times New Roman" pitchFamily="18" charset="0"/>
                          <a:cs typeface="Times New Roman" pitchFamily="18" charset="0"/>
                        </a:rPr>
                        <a:t> сельское </a:t>
                      </a:r>
                      <a:r>
                        <a:rPr lang="ru-RU" sz="1100" dirty="0" err="1">
                          <a:latin typeface="Times New Roman" pitchFamily="18" charset="0"/>
                          <a:cs typeface="Times New Roman" pitchFamily="18" charset="0"/>
                        </a:rPr>
                        <a:t>послеление</a:t>
                      </a:r>
                      <a:r>
                        <a:rPr lang="ru-RU" sz="1100" dirty="0">
                          <a:latin typeface="Times New Roman" pitchFamily="18" charset="0"/>
                          <a:cs typeface="Times New Roman" pitchFamily="18" charset="0"/>
                        </a:rPr>
                        <a:t>»</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Благоустройство переулка Цея и ул. </a:t>
                      </a:r>
                      <a:r>
                        <a:rPr lang="ru-RU" sz="1100" dirty="0" err="1">
                          <a:latin typeface="Times New Roman" pitchFamily="18" charset="0"/>
                          <a:cs typeface="Times New Roman" pitchFamily="18" charset="0"/>
                        </a:rPr>
                        <a:t>Хакурате</a:t>
                      </a:r>
                      <a:r>
                        <a:rPr lang="ru-RU" sz="1100" dirty="0">
                          <a:latin typeface="Times New Roman" pitchFamily="18" charset="0"/>
                          <a:cs typeface="Times New Roman" pitchFamily="18" charset="0"/>
                        </a:rPr>
                        <a:t>»</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1 000 000,00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4. Муниципальное образование «</a:t>
                      </a:r>
                      <a:r>
                        <a:rPr lang="ru-RU" sz="1100" dirty="0" err="1">
                          <a:latin typeface="Times New Roman" pitchFamily="18" charset="0"/>
                          <a:cs typeface="Times New Roman" pitchFamily="18" charset="0"/>
                        </a:rPr>
                        <a:t>Дондуковское</a:t>
                      </a:r>
                      <a:r>
                        <a:rPr lang="ru-RU" sz="1100" dirty="0">
                          <a:latin typeface="Times New Roman" pitchFamily="18" charset="0"/>
                          <a:cs typeface="Times New Roman" pitchFamily="18" charset="0"/>
                        </a:rPr>
                        <a:t> сельское </a:t>
                      </a:r>
                      <a:r>
                        <a:rPr lang="ru-RU" sz="1100" dirty="0" err="1">
                          <a:latin typeface="Times New Roman" pitchFamily="18" charset="0"/>
                          <a:cs typeface="Times New Roman" pitchFamily="18" charset="0"/>
                        </a:rPr>
                        <a:t>послеление</a:t>
                      </a:r>
                      <a:r>
                        <a:rPr lang="ru-RU" sz="1100" dirty="0">
                          <a:latin typeface="Times New Roman" pitchFamily="18" charset="0"/>
                          <a:cs typeface="Times New Roman" pitchFamily="18" charset="0"/>
                        </a:rPr>
                        <a:t>»</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Ремонт тротуара по ул. </a:t>
                      </a:r>
                      <a:r>
                        <a:rPr lang="ru-RU" sz="1100" dirty="0" err="1">
                          <a:latin typeface="Times New Roman" pitchFamily="18" charset="0"/>
                          <a:cs typeface="Times New Roman" pitchFamily="18" charset="0"/>
                        </a:rPr>
                        <a:t>Ленина-Клубная-Ломоносова</a:t>
                      </a:r>
                      <a:r>
                        <a:rPr lang="ru-RU" sz="1100" dirty="0">
                          <a:latin typeface="Times New Roman" pitchFamily="18" charset="0"/>
                          <a:cs typeface="Times New Roman" pitchFamily="18" charset="0"/>
                        </a:rPr>
                        <a:t> к социально-значимому объекту: детский сад "Теремок»</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942 800,00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8422">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5. Муниципальное образование «</a:t>
                      </a:r>
                      <a:r>
                        <a:rPr lang="ru-RU" sz="1100" dirty="0" err="1">
                          <a:latin typeface="Times New Roman" pitchFamily="18" charset="0"/>
                          <a:cs typeface="Times New Roman" pitchFamily="18" charset="0"/>
                        </a:rPr>
                        <a:t>Игнатьевское</a:t>
                      </a:r>
                      <a:r>
                        <a:rPr lang="ru-RU" sz="1100" dirty="0">
                          <a:latin typeface="Times New Roman" pitchFamily="18" charset="0"/>
                          <a:cs typeface="Times New Roman" pitchFamily="18" charset="0"/>
                        </a:rPr>
                        <a:t> сельское </a:t>
                      </a:r>
                      <a:r>
                        <a:rPr lang="ru-RU" sz="1100" dirty="0" err="1">
                          <a:latin typeface="Times New Roman" pitchFamily="18" charset="0"/>
                          <a:cs typeface="Times New Roman" pitchFamily="18" charset="0"/>
                        </a:rPr>
                        <a:t>послеление</a:t>
                      </a:r>
                      <a:r>
                        <a:rPr lang="ru-RU" sz="1100" dirty="0">
                          <a:latin typeface="Times New Roman" pitchFamily="18" charset="0"/>
                          <a:cs typeface="Times New Roman" pitchFamily="18" charset="0"/>
                        </a:rPr>
                        <a:t>» </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Установка комплекса уличных спортивных силовых тренажеров на территории игровой площадки по ул. Ленина в х. </a:t>
                      </a:r>
                      <a:r>
                        <a:rPr lang="ru-RU" sz="1100" dirty="0" err="1">
                          <a:latin typeface="Times New Roman" pitchFamily="18" charset="0"/>
                          <a:cs typeface="Times New Roman" pitchFamily="18" charset="0"/>
                        </a:rPr>
                        <a:t>Игнатьевский</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Кошехабльского</a:t>
                      </a:r>
                      <a:r>
                        <a:rPr lang="ru-RU" sz="1100" dirty="0">
                          <a:latin typeface="Times New Roman" pitchFamily="18" charset="0"/>
                          <a:cs typeface="Times New Roman" pitchFamily="18" charset="0"/>
                        </a:rPr>
                        <a:t> района Республики Адыгея»</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444 000,00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6. Муниципальное образование «</a:t>
                      </a:r>
                      <a:r>
                        <a:rPr lang="ru-RU" sz="1100" dirty="0" err="1">
                          <a:latin typeface="Times New Roman" pitchFamily="18" charset="0"/>
                          <a:cs typeface="Times New Roman" pitchFamily="18" charset="0"/>
                        </a:rPr>
                        <a:t>Сергиевское</a:t>
                      </a:r>
                      <a:r>
                        <a:rPr lang="ru-RU" sz="1100" dirty="0">
                          <a:latin typeface="Times New Roman" pitchFamily="18" charset="0"/>
                          <a:cs typeface="Times New Roman" pitchFamily="18" charset="0"/>
                        </a:rPr>
                        <a:t> сельское </a:t>
                      </a:r>
                      <a:r>
                        <a:rPr lang="ru-RU" sz="1100" dirty="0" err="1">
                          <a:latin typeface="Times New Roman" pitchFamily="18" charset="0"/>
                          <a:cs typeface="Times New Roman" pitchFamily="18" charset="0"/>
                        </a:rPr>
                        <a:t>послеление</a:t>
                      </a:r>
                      <a:r>
                        <a:rPr lang="ru-RU" sz="1100" dirty="0">
                          <a:latin typeface="Times New Roman" pitchFamily="18" charset="0"/>
                          <a:cs typeface="Times New Roman" pitchFamily="18" charset="0"/>
                        </a:rPr>
                        <a:t>»</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Ремонт пешеходного мостика через реку Фарс хутор Тамбовский, ул. Партизанская»</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433 650,00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326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7. Муниципальное образование «</a:t>
                      </a:r>
                      <a:r>
                        <a:rPr lang="ru-RU" sz="1100" dirty="0" err="1">
                          <a:latin typeface="Times New Roman" pitchFamily="18" charset="0"/>
                          <a:cs typeface="Times New Roman" pitchFamily="18" charset="0"/>
                        </a:rPr>
                        <a:t>Каменномостское</a:t>
                      </a:r>
                      <a:r>
                        <a:rPr lang="ru-RU" sz="1100" dirty="0">
                          <a:latin typeface="Times New Roman" pitchFamily="18" charset="0"/>
                          <a:cs typeface="Times New Roman" pitchFamily="18" charset="0"/>
                        </a:rPr>
                        <a:t> сельское </a:t>
                      </a:r>
                      <a:r>
                        <a:rPr lang="ru-RU" sz="1100" dirty="0" err="1">
                          <a:latin typeface="Times New Roman" pitchFamily="18" charset="0"/>
                          <a:cs typeface="Times New Roman" pitchFamily="18" charset="0"/>
                        </a:rPr>
                        <a:t>послеление</a:t>
                      </a:r>
                      <a:r>
                        <a:rPr lang="ru-RU" sz="1100" dirty="0">
                          <a:latin typeface="Times New Roman" pitchFamily="18" charset="0"/>
                          <a:cs typeface="Times New Roman" pitchFamily="18" charset="0"/>
                        </a:rPr>
                        <a:t>»</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Создание условий для организации досуга и обеспечения жителей поселения услугами организаций культуры. Благоустройство парка культуры и отдыхаУстановка навеса на сцене в парке отдыха п. Каменномостского»</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870 000,00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8. Муниципальное образование»</a:t>
                      </a:r>
                    </a:p>
                    <a:p>
                      <a:pPr algn="ctr" fontAlgn="b"/>
                      <a:r>
                        <a:rPr lang="ru-RU" sz="1100" dirty="0">
                          <a:latin typeface="Times New Roman" pitchFamily="18" charset="0"/>
                          <a:cs typeface="Times New Roman" pitchFamily="18" charset="0"/>
                        </a:rPr>
                        <a:t>«</a:t>
                      </a:r>
                      <a:r>
                        <a:rPr lang="ru-RU" sz="1100" dirty="0" err="1">
                          <a:latin typeface="Times New Roman" pitchFamily="18" charset="0"/>
                          <a:cs typeface="Times New Roman" pitchFamily="18" charset="0"/>
                        </a:rPr>
                        <a:t>Гиагинское</a:t>
                      </a:r>
                      <a:r>
                        <a:rPr lang="ru-RU" sz="1100" dirty="0">
                          <a:latin typeface="Times New Roman" pitchFamily="18" charset="0"/>
                          <a:cs typeface="Times New Roman" pitchFamily="18" charset="0"/>
                        </a:rPr>
                        <a:t> сельское поселение» </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Ремонт дорожного покрытия ул.Западная с обустройством остановочной площадки для ожидания школьного автобуса по ул. Колхозная»</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1 000 000,00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9. Муниципальное образование «</a:t>
                      </a:r>
                      <a:r>
                        <a:rPr lang="ru-RU" sz="1100" dirty="0" err="1">
                          <a:latin typeface="Times New Roman" pitchFamily="18" charset="0"/>
                          <a:cs typeface="Times New Roman" pitchFamily="18" charset="0"/>
                        </a:rPr>
                        <a:t>Егерухайское</a:t>
                      </a:r>
                      <a:r>
                        <a:rPr lang="ru-RU" sz="1100" dirty="0">
                          <a:latin typeface="Times New Roman" pitchFamily="18" charset="0"/>
                          <a:cs typeface="Times New Roman" pitchFamily="18" charset="0"/>
                        </a:rPr>
                        <a:t> сельское поселение» </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Благоустройство общественной территорий по </a:t>
                      </a:r>
                      <a:r>
                        <a:rPr lang="ru-RU" sz="1100" dirty="0" err="1">
                          <a:latin typeface="Times New Roman" pitchFamily="18" charset="0"/>
                          <a:cs typeface="Times New Roman" pitchFamily="18" charset="0"/>
                        </a:rPr>
                        <a:t>ул.Шовгенова</a:t>
                      </a:r>
                      <a:r>
                        <a:rPr lang="ru-RU" sz="1100" dirty="0">
                          <a:latin typeface="Times New Roman" pitchFamily="18" charset="0"/>
                          <a:cs typeface="Times New Roman" pitchFamily="18" charset="0"/>
                        </a:rPr>
                        <a:t>, а. </a:t>
                      </a:r>
                      <a:r>
                        <a:rPr lang="ru-RU" sz="1100" dirty="0" err="1">
                          <a:latin typeface="Times New Roman" pitchFamily="18" charset="0"/>
                          <a:cs typeface="Times New Roman" pitchFamily="18" charset="0"/>
                        </a:rPr>
                        <a:t>Егерухай</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Кошехабльского</a:t>
                      </a:r>
                      <a:r>
                        <a:rPr lang="ru-RU" sz="1100" dirty="0">
                          <a:latin typeface="Times New Roman" pitchFamily="18" charset="0"/>
                          <a:cs typeface="Times New Roman" pitchFamily="18" charset="0"/>
                        </a:rPr>
                        <a:t> района»</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1 000 000,00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10. Муниципальное образование «</a:t>
                      </a:r>
                      <a:r>
                        <a:rPr lang="ru-RU" sz="1100" dirty="0" err="1">
                          <a:latin typeface="Times New Roman" pitchFamily="18" charset="0"/>
                          <a:cs typeface="Times New Roman" pitchFamily="18" charset="0"/>
                        </a:rPr>
                        <a:t>Тлюстенхабльское</a:t>
                      </a:r>
                      <a:r>
                        <a:rPr lang="ru-RU" sz="1100" dirty="0">
                          <a:latin typeface="Times New Roman" pitchFamily="18" charset="0"/>
                          <a:cs typeface="Times New Roman" pitchFamily="18" charset="0"/>
                        </a:rPr>
                        <a:t> городское поселение»</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Благоустройство прилегающей территории к памятнику «Воинам землякам»</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1 000 000,00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8508">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11. Муниципальное образование «</a:t>
                      </a:r>
                      <a:r>
                        <a:rPr lang="ru-RU" sz="1100" dirty="0" err="1">
                          <a:latin typeface="Times New Roman" pitchFamily="18" charset="0"/>
                          <a:cs typeface="Times New Roman" pitchFamily="18" charset="0"/>
                        </a:rPr>
                        <a:t>Кошехабльское</a:t>
                      </a:r>
                      <a:r>
                        <a:rPr lang="ru-RU" sz="1100" dirty="0">
                          <a:latin typeface="Times New Roman" pitchFamily="18" charset="0"/>
                          <a:cs typeface="Times New Roman" pitchFamily="18" charset="0"/>
                        </a:rPr>
                        <a:t> сельское поселение»</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a:latin typeface="Times New Roman" pitchFamily="18" charset="0"/>
                          <a:cs typeface="Times New Roman" pitchFamily="18" charset="0"/>
                        </a:rPr>
                        <a:t>Ремонт ул. Степная на участке км 0+000-км 0+335 в а. Кошехабль, </a:t>
                      </a:r>
                      <a:r>
                        <a:rPr lang="ru-RU" sz="1100" dirty="0" err="1">
                          <a:latin typeface="Times New Roman" pitchFamily="18" charset="0"/>
                          <a:cs typeface="Times New Roman" pitchFamily="18" charset="0"/>
                        </a:rPr>
                        <a:t>Кошехабльского</a:t>
                      </a:r>
                      <a:r>
                        <a:rPr lang="ru-RU" sz="1100" dirty="0">
                          <a:latin typeface="Times New Roman" pitchFamily="18" charset="0"/>
                          <a:cs typeface="Times New Roman" pitchFamily="18" charset="0"/>
                        </a:rPr>
                        <a:t> района, Республики Адыгея»</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1 000 000,00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95663">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12. Муниципальное образование «</a:t>
                      </a:r>
                      <a:r>
                        <a:rPr lang="ru-RU" sz="1100" dirty="0" err="1">
                          <a:latin typeface="Times New Roman" pitchFamily="18" charset="0"/>
                          <a:cs typeface="Times New Roman" pitchFamily="18" charset="0"/>
                        </a:rPr>
                        <a:t>Айрюмовское</a:t>
                      </a:r>
                      <a:r>
                        <a:rPr lang="ru-RU" sz="1100" dirty="0">
                          <a:latin typeface="Times New Roman" pitchFamily="18" charset="0"/>
                          <a:cs typeface="Times New Roman" pitchFamily="18" charset="0"/>
                        </a:rPr>
                        <a:t> сельское поселение»</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a:t>
                      </a:r>
                      <a:r>
                        <a:rPr lang="ru-RU" sz="1100" dirty="0" err="1">
                          <a:latin typeface="Times New Roman" pitchFamily="18" charset="0"/>
                          <a:cs typeface="Times New Roman" pitchFamily="18" charset="0"/>
                        </a:rPr>
                        <a:t>Благоустройсто</a:t>
                      </a:r>
                      <a:r>
                        <a:rPr lang="ru-RU" sz="1100" dirty="0">
                          <a:latin typeface="Times New Roman" pitchFamily="18" charset="0"/>
                          <a:cs typeface="Times New Roman" pitchFamily="18" charset="0"/>
                        </a:rPr>
                        <a:t> аллеи парка в х. Прогресс»</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pitchFamily="18" charset="0"/>
                          <a:cs typeface="Times New Roman" pitchFamily="18" charset="0"/>
                        </a:rPr>
                        <a:t> </a:t>
                      </a:r>
                      <a:r>
                        <a:rPr lang="ru-RU" sz="1100" dirty="0">
                          <a:latin typeface="Times New Roman" pitchFamily="18" charset="0"/>
                          <a:cs typeface="Times New Roman" pitchFamily="18" charset="0"/>
                        </a:rPr>
                        <a:t>999 629,00</a:t>
                      </a:r>
                      <a:endParaRPr lang="ru-RU" sz="1100" b="0"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3383">
                <a:tc>
                  <a:txBody>
                    <a:bodyPr/>
                    <a:lstStyle/>
                    <a:p>
                      <a:pPr algn="ctr" fontAlgn="b"/>
                      <a:r>
                        <a:rPr lang="ru-RU" sz="1100" b="1" dirty="0">
                          <a:latin typeface="Times New Roman" pitchFamily="18" charset="0"/>
                          <a:cs typeface="Times New Roman" pitchFamily="18" charset="0"/>
                        </a:rPr>
                        <a:t>ИТОГО</a:t>
                      </a:r>
                      <a:endParaRPr lang="ru-RU" sz="1100" b="1"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dirty="0">
                        <a:solidFill>
                          <a:srgbClr val="000000"/>
                        </a:solidFill>
                        <a:latin typeface="Times New Roman" pitchFamily="18" charset="0"/>
                        <a:cs typeface="Times New Roman" pitchFamily="18" charset="0"/>
                      </a:endParaRP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dirty="0">
                          <a:latin typeface="Times New Roman" pitchFamily="18" charset="0"/>
                          <a:cs typeface="Times New Roman" pitchFamily="18" charset="0"/>
                        </a:rPr>
                        <a:t>9 996 071,07</a:t>
                      </a:r>
                      <a:endParaRPr lang="ru-RU" sz="1100" b="1" i="0" u="none" strike="noStrike" dirty="0">
                        <a:solidFill>
                          <a:srgbClr val="000000"/>
                        </a:solidFill>
                        <a:latin typeface="Times New Roman" pitchFamily="18" charset="0"/>
                        <a:cs typeface="Times New Roman" pitchFamily="18" charset="0"/>
                      </a:endParaRPr>
                    </a:p>
                  </a:txBody>
                  <a:tcPr marL="8562" marR="8562" marT="8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7" name="Номер слайда 6"/>
          <p:cNvSpPr>
            <a:spLocks noGrp="1"/>
          </p:cNvSpPr>
          <p:nvPr>
            <p:ph type="sldNum" sz="quarter" idx="12"/>
          </p:nvPr>
        </p:nvSpPr>
        <p:spPr>
          <a:xfrm>
            <a:off x="6948736" y="6492875"/>
            <a:ext cx="2195264" cy="365125"/>
          </a:xfrm>
        </p:spPr>
        <p:txBody>
          <a:bodyPr/>
          <a:lstStyle/>
          <a:p>
            <a:fld id="{055EE535-72A8-4E0F-A886-40F55435ED15}" type="slidenum">
              <a:rPr lang="ru-RU" smtClean="0"/>
              <a:pPr/>
              <a:t>73</a:t>
            </a:fld>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55576" y="0"/>
            <a:ext cx="7560840" cy="692696"/>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itchFamily="18" charset="0"/>
                <a:cs typeface="Times New Roman" pitchFamily="18" charset="0"/>
              </a:rPr>
              <a:t>ИНИЦИАТИВНОЕ БЮДЖЕТИРОВАНИЕ</a:t>
            </a:r>
          </a:p>
        </p:txBody>
      </p:sp>
      <p:sp>
        <p:nvSpPr>
          <p:cNvPr id="7" name="Прямоугольник 6"/>
          <p:cNvSpPr/>
          <p:nvPr/>
        </p:nvSpPr>
        <p:spPr>
          <a:xfrm>
            <a:off x="467544" y="980728"/>
            <a:ext cx="8208912" cy="156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Times New Roman" pitchFamily="18" charset="0"/>
              <a:cs typeface="Times New Roman" pitchFamily="18" charset="0"/>
            </a:endParaRPr>
          </a:p>
        </p:txBody>
      </p:sp>
      <p:sp>
        <p:nvSpPr>
          <p:cNvPr id="4" name="Прямоугольник 3"/>
          <p:cNvSpPr/>
          <p:nvPr/>
        </p:nvSpPr>
        <p:spPr>
          <a:xfrm>
            <a:off x="899592" y="3212976"/>
            <a:ext cx="7344816" cy="2016224"/>
          </a:xfrm>
          <a:prstGeom prst="rect">
            <a:avLst/>
          </a:prstGeom>
          <a:solidFill>
            <a:schemeClr val="accent1">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На реализацию проектов  инициативного бюджетирования в республиканском бюджете на 2022 год и плановый период</a:t>
            </a:r>
          </a:p>
          <a:p>
            <a:pPr algn="ctr"/>
            <a:r>
              <a:rPr lang="ru-RU" sz="2000" dirty="0">
                <a:solidFill>
                  <a:schemeClr val="tx1"/>
                </a:solidFill>
                <a:latin typeface="Times New Roman" panose="02020603050405020304" pitchFamily="18" charset="0"/>
                <a:cs typeface="Times New Roman" panose="02020603050405020304" pitchFamily="18" charset="0"/>
              </a:rPr>
              <a:t> 2023-2024 годов предусмотрено 15 000,0 тысяч руб</a:t>
            </a:r>
            <a:r>
              <a:rPr lang="ru-RU" sz="1600" dirty="0">
                <a:solidFill>
                  <a:schemeClr val="tx1"/>
                </a:solidFill>
                <a:latin typeface="Times New Roman" panose="02020603050405020304" pitchFamily="18" charset="0"/>
                <a:cs typeface="Times New Roman" panose="02020603050405020304" pitchFamily="18" charset="0"/>
              </a:rPr>
              <a:t>. </a:t>
            </a:r>
          </a:p>
        </p:txBody>
      </p:sp>
      <p:sp>
        <p:nvSpPr>
          <p:cNvPr id="8" name="Номер слайда 7"/>
          <p:cNvSpPr>
            <a:spLocks noGrp="1"/>
          </p:cNvSpPr>
          <p:nvPr>
            <p:ph type="sldNum" sz="quarter" idx="12"/>
          </p:nvPr>
        </p:nvSpPr>
        <p:spPr>
          <a:xfrm>
            <a:off x="7010400" y="6492875"/>
            <a:ext cx="2133600" cy="365125"/>
          </a:xfrm>
        </p:spPr>
        <p:txBody>
          <a:bodyPr/>
          <a:lstStyle/>
          <a:p>
            <a:fld id="{055EE535-72A8-4E0F-A886-40F55435ED15}" type="slidenum">
              <a:rPr lang="ru-RU" smtClean="0"/>
              <a:pPr/>
              <a:t>74</a:t>
            </a:fld>
            <a:endParaRPr lang="ru-RU" dirty="0"/>
          </a:p>
        </p:txBody>
      </p:sp>
      <p:sp>
        <p:nvSpPr>
          <p:cNvPr id="9" name="Овал 8"/>
          <p:cNvSpPr/>
          <p:nvPr/>
        </p:nvSpPr>
        <p:spPr>
          <a:xfrm>
            <a:off x="539552" y="908720"/>
            <a:ext cx="7920880" cy="18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rot="10800000" flipV="1">
            <a:off x="1763688" y="1342582"/>
            <a:ext cx="5616624" cy="923330"/>
          </a:xfrm>
          <a:prstGeom prst="rect">
            <a:avLst/>
          </a:prstGeom>
          <a:solidFill>
            <a:schemeClr val="accent1">
              <a:lumMod val="20000"/>
              <a:lumOff val="80000"/>
            </a:schemeClr>
          </a:solidFill>
          <a:effectLst>
            <a:softEdge rad="317500"/>
          </a:effectLst>
        </p:spPr>
        <p:txBody>
          <a:bodyPr wrap="square">
            <a:spAutoFit/>
          </a:bodyPr>
          <a:lstStyle/>
          <a:p>
            <a:pPr algn="ctr"/>
            <a:r>
              <a:rPr lang="ru-RU" dirty="0">
                <a:latin typeface="Times New Roman" pitchFamily="18" charset="0"/>
                <a:cs typeface="Times New Roman" pitchFamily="18" charset="0"/>
              </a:rPr>
              <a:t>В 2021 году из республиканского бюджета Республики Адыгея предоставлены субсидии на общую сумму  </a:t>
            </a:r>
          </a:p>
          <a:p>
            <a:pPr algn="ctr"/>
            <a:r>
              <a:rPr lang="ru-RU" dirty="0">
                <a:latin typeface="Times New Roman" pitchFamily="18" charset="0"/>
                <a:cs typeface="Times New Roman" pitchFamily="18" charset="0"/>
              </a:rPr>
              <a:t>9 126,1 тысяч рублей</a:t>
            </a:r>
          </a:p>
        </p:txBody>
      </p:sp>
      <p:sp>
        <p:nvSpPr>
          <p:cNvPr id="15" name="Овал 14"/>
          <p:cNvSpPr/>
          <p:nvPr/>
        </p:nvSpPr>
        <p:spPr>
          <a:xfrm>
            <a:off x="683568" y="3068960"/>
            <a:ext cx="7920880" cy="24482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1403648" y="116632"/>
            <a:ext cx="6192688" cy="504056"/>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itchFamily="18" charset="0"/>
                <a:cs typeface="Times New Roman" pitchFamily="18" charset="0"/>
              </a:rPr>
              <a:t>ЧАСТО ЗАДАВАЕМЫЕ ВОПРОСЫ</a:t>
            </a:r>
          </a:p>
        </p:txBody>
      </p:sp>
      <p:graphicFrame>
        <p:nvGraphicFramePr>
          <p:cNvPr id="4" name="Таблица 3"/>
          <p:cNvGraphicFramePr>
            <a:graphicFrameLocks noGrp="1"/>
          </p:cNvGraphicFramePr>
          <p:nvPr>
            <p:extLst>
              <p:ext uri="{D42A27DB-BD31-4B8C-83A1-F6EECF244321}">
                <p14:modId xmlns:p14="http://schemas.microsoft.com/office/powerpoint/2010/main" val="2851466644"/>
              </p:ext>
            </p:extLst>
          </p:nvPr>
        </p:nvGraphicFramePr>
        <p:xfrm>
          <a:off x="395536" y="692697"/>
          <a:ext cx="8280920" cy="5660622"/>
        </p:xfrm>
        <a:graphic>
          <a:graphicData uri="http://schemas.openxmlformats.org/drawingml/2006/table">
            <a:tbl>
              <a:tblPr/>
              <a:tblGrid>
                <a:gridCol w="2539217">
                  <a:extLst>
                    <a:ext uri="{9D8B030D-6E8A-4147-A177-3AD203B41FA5}">
                      <a16:colId xmlns:a16="http://schemas.microsoft.com/office/drawing/2014/main" val="20000"/>
                    </a:ext>
                  </a:extLst>
                </a:gridCol>
                <a:gridCol w="5741703">
                  <a:extLst>
                    <a:ext uri="{9D8B030D-6E8A-4147-A177-3AD203B41FA5}">
                      <a16:colId xmlns:a16="http://schemas.microsoft.com/office/drawing/2014/main" val="20001"/>
                    </a:ext>
                  </a:extLst>
                </a:gridCol>
              </a:tblGrid>
              <a:tr h="835115">
                <a:tc>
                  <a:txBody>
                    <a:bodyPr/>
                    <a:lstStyle/>
                    <a:p>
                      <a:pPr algn="l" fontAlgn="b"/>
                      <a:r>
                        <a:rPr lang="ru-RU" sz="1100" b="0" i="0" u="none" strike="noStrike" dirty="0">
                          <a:solidFill>
                            <a:srgbClr val="000000"/>
                          </a:solidFill>
                          <a:latin typeface="Calibri"/>
                        </a:rPr>
                        <a:t> </a:t>
                      </a:r>
                      <a:r>
                        <a:rPr lang="ru-RU" sz="1400" b="0" i="0" u="none" strike="noStrike" dirty="0">
                          <a:solidFill>
                            <a:srgbClr val="C00000"/>
                          </a:solidFill>
                          <a:latin typeface="+mn-lt"/>
                        </a:rPr>
                        <a:t>НА</a:t>
                      </a:r>
                      <a:r>
                        <a:rPr lang="ru-RU" sz="1400" b="0" i="0" u="none" strike="noStrike" baseline="0" dirty="0">
                          <a:solidFill>
                            <a:srgbClr val="C00000"/>
                          </a:solidFill>
                          <a:latin typeface="+mn-lt"/>
                        </a:rPr>
                        <a:t> КАКОЙ СРОК УТВЕРЖДАЕТСЯ РЕСПУБЛИКАНСКИЙ БЮДЖЕТ?</a:t>
                      </a:r>
                      <a:endParaRPr lang="ru-RU" sz="1400" b="0" i="0" u="none" strike="noStrike" dirty="0">
                        <a:solidFill>
                          <a:srgbClr val="C00000"/>
                        </a:solidFill>
                        <a:latin typeface="+mn-lt"/>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0" i="0" u="none" strike="noStrike" dirty="0">
                          <a:solidFill>
                            <a:srgbClr val="000000"/>
                          </a:solidFill>
                          <a:latin typeface="Calibri"/>
                        </a:rPr>
                        <a:t> </a:t>
                      </a:r>
                      <a:r>
                        <a:rPr lang="ru-RU" sz="1600" b="0" i="0" u="none" strike="noStrike" baseline="0" dirty="0">
                          <a:solidFill>
                            <a:srgbClr val="000000"/>
                          </a:solidFill>
                          <a:latin typeface="Times New Roman" pitchFamily="18" charset="0"/>
                          <a:cs typeface="Times New Roman" pitchFamily="18" charset="0"/>
                        </a:rPr>
                        <a:t> Р</a:t>
                      </a:r>
                      <a:r>
                        <a:rPr lang="ru-RU" sz="1600" b="0" i="0" u="none" strike="noStrike" dirty="0">
                          <a:solidFill>
                            <a:srgbClr val="000000"/>
                          </a:solidFill>
                          <a:latin typeface="Times New Roman" pitchFamily="18" charset="0"/>
                          <a:cs typeface="Times New Roman" pitchFamily="18" charset="0"/>
                        </a:rPr>
                        <a:t>еспубликанский</a:t>
                      </a:r>
                      <a:r>
                        <a:rPr lang="ru-RU" sz="1600" b="0" i="0" u="none" strike="noStrike" baseline="0" dirty="0">
                          <a:solidFill>
                            <a:srgbClr val="000000"/>
                          </a:solidFill>
                          <a:latin typeface="Times New Roman" pitchFamily="18" charset="0"/>
                          <a:cs typeface="Times New Roman" pitchFamily="18" charset="0"/>
                        </a:rPr>
                        <a:t> бюджет Республики Адыгея утверждается</a:t>
                      </a:r>
                    </a:p>
                    <a:p>
                      <a:pPr algn="ctr" fontAlgn="b"/>
                      <a:r>
                        <a:rPr lang="ru-RU" sz="1600" b="0" i="0" u="none" strike="noStrike" baseline="0" dirty="0">
                          <a:solidFill>
                            <a:srgbClr val="000000"/>
                          </a:solidFill>
                          <a:latin typeface="Times New Roman" pitchFamily="18" charset="0"/>
                          <a:cs typeface="Times New Roman" pitchFamily="18" charset="0"/>
                        </a:rPr>
                        <a:t> на 3 года (очередной финансовый год и плановый период)</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010596">
                <a:tc>
                  <a:txBody>
                    <a:bodyPr/>
                    <a:lstStyle/>
                    <a:p>
                      <a:pPr algn="l" fontAlgn="b"/>
                      <a:r>
                        <a:rPr lang="ru-RU" sz="1100" b="0" i="0" u="none" strike="noStrike" dirty="0">
                          <a:solidFill>
                            <a:srgbClr val="000000"/>
                          </a:solidFill>
                          <a:latin typeface="Calibri"/>
                        </a:rPr>
                        <a:t> </a:t>
                      </a:r>
                      <a:r>
                        <a:rPr lang="ru-RU" sz="1400" b="0" i="0" u="none" strike="noStrike" dirty="0">
                          <a:solidFill>
                            <a:srgbClr val="C00000"/>
                          </a:solidFill>
                          <a:latin typeface="Calibri"/>
                        </a:rPr>
                        <a:t>ГДЕ Я МОГУ УЗНАТЬ О ТЕКУЩЕМ ИСПОЛНЕНИИ БЮДЖЕТА?</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0" i="0" u="none" strike="noStrike" dirty="0">
                          <a:solidFill>
                            <a:srgbClr val="000000"/>
                          </a:solidFill>
                          <a:latin typeface="Calibri"/>
                        </a:rPr>
                        <a:t> </a:t>
                      </a:r>
                      <a:r>
                        <a:rPr lang="ru-RU" sz="1400" b="0" i="0" u="none" strike="noStrike" dirty="0">
                          <a:solidFill>
                            <a:srgbClr val="000000"/>
                          </a:solidFill>
                          <a:latin typeface="Times New Roman" pitchFamily="18" charset="0"/>
                          <a:cs typeface="Times New Roman" pitchFamily="18" charset="0"/>
                        </a:rPr>
                        <a:t>Информация</a:t>
                      </a:r>
                      <a:r>
                        <a:rPr lang="ru-RU" sz="1600" b="0" i="0" u="none" strike="noStrike" baseline="0" dirty="0">
                          <a:solidFill>
                            <a:srgbClr val="000000"/>
                          </a:solidFill>
                          <a:latin typeface="Times New Roman" pitchFamily="18" charset="0"/>
                          <a:cs typeface="Times New Roman" pitchFamily="18" charset="0"/>
                        </a:rPr>
                        <a:t> о текущем  исполнении бюджета </a:t>
                      </a:r>
                    </a:p>
                    <a:p>
                      <a:pPr algn="ctr" fontAlgn="b"/>
                      <a:r>
                        <a:rPr lang="ru-RU" sz="1600" b="0" i="0" u="none" strike="noStrike" baseline="0" dirty="0">
                          <a:solidFill>
                            <a:srgbClr val="000000"/>
                          </a:solidFill>
                          <a:latin typeface="Times New Roman" pitchFamily="18" charset="0"/>
                          <a:cs typeface="Times New Roman" pitchFamily="18" charset="0"/>
                        </a:rPr>
                        <a:t>Республики Адыгея размещается на Портале управления общественными финансами Республики Адыгея </a:t>
                      </a:r>
                    </a:p>
                    <a:p>
                      <a:pPr algn="ctr" fontAlgn="b"/>
                      <a:r>
                        <a:rPr lang="ru-RU" sz="1600" b="0" i="0" u="none" strike="noStrike" baseline="0" dirty="0">
                          <a:solidFill>
                            <a:srgbClr val="000000"/>
                          </a:solidFill>
                          <a:latin typeface="Times New Roman" pitchFamily="18" charset="0"/>
                          <a:cs typeface="Times New Roman" pitchFamily="18" charset="0"/>
                        </a:rPr>
                        <a:t>в разделе «Аналитика»/»Исполнение бюджета»</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205528">
                <a:tc>
                  <a:txBody>
                    <a:bodyPr/>
                    <a:lstStyle/>
                    <a:p>
                      <a:pPr algn="l" fontAlgn="b"/>
                      <a:r>
                        <a:rPr lang="ru-RU" sz="1100" b="0" i="0" u="none" strike="noStrike" dirty="0">
                          <a:solidFill>
                            <a:srgbClr val="000000"/>
                          </a:solidFill>
                          <a:latin typeface="Calibri"/>
                        </a:rPr>
                        <a:t> </a:t>
                      </a:r>
                      <a:r>
                        <a:rPr lang="ru-RU" sz="1400" b="0" i="0" u="none" strike="noStrike" dirty="0">
                          <a:solidFill>
                            <a:srgbClr val="C00000"/>
                          </a:solidFill>
                          <a:latin typeface="Calibri"/>
                        </a:rPr>
                        <a:t>ГДЕ</a:t>
                      </a:r>
                      <a:r>
                        <a:rPr lang="ru-RU" sz="1400" b="0" i="0" u="none" strike="noStrike" baseline="0" dirty="0">
                          <a:solidFill>
                            <a:srgbClr val="C00000"/>
                          </a:solidFill>
                          <a:latin typeface="Calibri"/>
                        </a:rPr>
                        <a:t> МОЖНО ОЗНАКОМИТЬСЯ</a:t>
                      </a:r>
                    </a:p>
                    <a:p>
                      <a:pPr algn="l" fontAlgn="b"/>
                      <a:r>
                        <a:rPr lang="ru-RU" sz="1400" b="0" i="0" u="none" strike="noStrike" baseline="0" dirty="0">
                          <a:solidFill>
                            <a:srgbClr val="C00000"/>
                          </a:solidFill>
                          <a:latin typeface="Calibri"/>
                        </a:rPr>
                        <a:t>С ИНФОРМАЦИЕЙ ОБ ИНИЦИАТИВНОМ БЮДЖЕТИРОВАНИИ?</a:t>
                      </a:r>
                      <a:endParaRPr lang="ru-RU" sz="1400" b="0" i="0" u="none" strike="noStrike" dirty="0">
                        <a:solidFill>
                          <a:srgbClr val="C00000"/>
                        </a:solidFill>
                        <a:latin typeface="Calibri"/>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0" i="0" u="none" strike="noStrike" dirty="0">
                          <a:solidFill>
                            <a:srgbClr val="000000"/>
                          </a:solidFill>
                          <a:latin typeface="Calibri"/>
                        </a:rPr>
                        <a:t> </a:t>
                      </a:r>
                      <a:r>
                        <a:rPr lang="ru-RU" sz="1400" b="0" i="0" u="none" strike="noStrike" dirty="0">
                          <a:solidFill>
                            <a:srgbClr val="000000"/>
                          </a:solidFill>
                          <a:latin typeface="Times New Roman" pitchFamily="18" charset="0"/>
                          <a:cs typeface="Times New Roman" pitchFamily="18" charset="0"/>
                        </a:rPr>
                        <a:t>Информация о реализации проектов развития общественной инфраструктуры, основанной на местных инициативах, размещается </a:t>
                      </a:r>
                    </a:p>
                    <a:p>
                      <a:pPr algn="ctr" fontAlgn="b"/>
                      <a:r>
                        <a:rPr lang="ru-RU" sz="1400" b="0" i="0" u="none" strike="noStrike" dirty="0">
                          <a:solidFill>
                            <a:srgbClr val="000000"/>
                          </a:solidFill>
                          <a:latin typeface="Times New Roman" pitchFamily="18" charset="0"/>
                          <a:cs typeface="Times New Roman" pitchFamily="18" charset="0"/>
                        </a:rPr>
                        <a:t>на Портале управления общественными финансами Республики Адыгея</a:t>
                      </a:r>
                    </a:p>
                    <a:p>
                      <a:pPr algn="ctr" fontAlgn="b"/>
                      <a:r>
                        <a:rPr lang="ru-RU" sz="1400" b="0" i="0" u="none" strike="noStrike" dirty="0">
                          <a:solidFill>
                            <a:srgbClr val="000000"/>
                          </a:solidFill>
                          <a:latin typeface="Times New Roman" pitchFamily="18" charset="0"/>
                          <a:cs typeface="Times New Roman" pitchFamily="18" charset="0"/>
                        </a:rPr>
                        <a:t> в разделе «Инициативное </a:t>
                      </a:r>
                      <a:r>
                        <a:rPr lang="ru-RU" sz="1400" b="0" i="0" u="none" strike="noStrike" dirty="0" err="1">
                          <a:solidFill>
                            <a:srgbClr val="000000"/>
                          </a:solidFill>
                          <a:latin typeface="Times New Roman" pitchFamily="18" charset="0"/>
                          <a:cs typeface="Times New Roman" pitchFamily="18" charset="0"/>
                        </a:rPr>
                        <a:t>бюджетирование</a:t>
                      </a:r>
                      <a:r>
                        <a:rPr lang="ru-RU" sz="1400" b="0" i="0" u="none" strike="noStrike" dirty="0">
                          <a:solidFill>
                            <a:srgbClr val="000000"/>
                          </a:solidFill>
                          <a:latin typeface="Times New Roman" pitchFamily="18" charset="0"/>
                          <a:cs typeface="Times New Roman" pitchFamily="18"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946785">
                <a:tc>
                  <a:txBody>
                    <a:bodyPr/>
                    <a:lstStyle/>
                    <a:p>
                      <a:pPr algn="l" fontAlgn="b"/>
                      <a:r>
                        <a:rPr lang="ru-RU" sz="1100" b="0" i="0" u="none" strike="noStrike" dirty="0">
                          <a:solidFill>
                            <a:srgbClr val="000000"/>
                          </a:solidFill>
                          <a:latin typeface="Calibri"/>
                        </a:rPr>
                        <a:t> </a:t>
                      </a:r>
                      <a:r>
                        <a:rPr lang="ru-RU" sz="1400" b="0" i="0" u="none" strike="noStrike" dirty="0">
                          <a:solidFill>
                            <a:srgbClr val="C00000"/>
                          </a:solidFill>
                          <a:latin typeface="Calibri"/>
                        </a:rPr>
                        <a:t>ЧТО ТАКОЕ ДЕФИЦИТ БЮДЖЕТА?</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0" i="0" u="none" strike="noStrike" dirty="0">
                          <a:solidFill>
                            <a:srgbClr val="000000"/>
                          </a:solidFill>
                          <a:latin typeface="Calibri"/>
                        </a:rPr>
                        <a:t> </a:t>
                      </a:r>
                      <a:r>
                        <a:rPr lang="ru-RU" sz="1400" b="0" i="0" u="none" strike="noStrike" dirty="0">
                          <a:solidFill>
                            <a:srgbClr val="000000"/>
                          </a:solidFill>
                          <a:latin typeface="Times New Roman" pitchFamily="18" charset="0"/>
                          <a:cs typeface="Times New Roman" pitchFamily="18" charset="0"/>
                        </a:rPr>
                        <a:t>Дефицит бюджета - превышение расходов бюджета над его доходами</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662598">
                <a:tc>
                  <a:txBody>
                    <a:bodyPr/>
                    <a:lstStyle/>
                    <a:p>
                      <a:pPr algn="l" fontAlgn="b"/>
                      <a:r>
                        <a:rPr lang="ru-RU" sz="1100" b="0" i="0" u="none" strike="noStrike" dirty="0">
                          <a:solidFill>
                            <a:srgbClr val="000000"/>
                          </a:solidFill>
                          <a:latin typeface="Calibri"/>
                        </a:rPr>
                        <a:t> </a:t>
                      </a:r>
                      <a:r>
                        <a:rPr lang="ru-RU" sz="1400" b="0" i="0" u="none" strike="noStrike" dirty="0">
                          <a:solidFill>
                            <a:srgbClr val="C00000"/>
                          </a:solidFill>
                          <a:latin typeface="Calibri"/>
                        </a:rPr>
                        <a:t>КАКИЕ РАСХОДЫ</a:t>
                      </a:r>
                      <a:r>
                        <a:rPr lang="ru-RU" sz="1400" b="0" i="0" u="none" strike="noStrike" baseline="0" dirty="0">
                          <a:solidFill>
                            <a:srgbClr val="C00000"/>
                          </a:solidFill>
                          <a:latin typeface="Calibri"/>
                        </a:rPr>
                        <a:t> СОСТАВЛЯЮТ БОЛЬШУЮ ЧАСТЬ РАСХОДОВ БЮДЖЕТА?</a:t>
                      </a:r>
                      <a:endParaRPr lang="ru-RU" sz="1400" b="0" i="0" u="none" strike="noStrike" dirty="0">
                        <a:solidFill>
                          <a:srgbClr val="C00000"/>
                        </a:solidFill>
                        <a:latin typeface="Calibri"/>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1100" b="0" i="0" u="none" strike="noStrike" dirty="0">
                          <a:solidFill>
                            <a:srgbClr val="000000"/>
                          </a:solidFill>
                          <a:latin typeface="Calibri"/>
                        </a:rPr>
                        <a:t> </a:t>
                      </a:r>
                      <a:r>
                        <a:rPr lang="ru-RU" sz="1400" b="0" i="0" u="none" strike="noStrike" dirty="0">
                          <a:solidFill>
                            <a:srgbClr val="000000"/>
                          </a:solidFill>
                          <a:latin typeface="Times New Roman" pitchFamily="18" charset="0"/>
                          <a:cs typeface="Times New Roman" pitchFamily="18" charset="0"/>
                        </a:rPr>
                        <a:t>Расходы</a:t>
                      </a:r>
                      <a:r>
                        <a:rPr lang="ru-RU" sz="1400" b="0" i="0" u="none" strike="noStrike" baseline="0" dirty="0">
                          <a:solidFill>
                            <a:srgbClr val="000000"/>
                          </a:solidFill>
                          <a:latin typeface="Times New Roman" pitchFamily="18" charset="0"/>
                          <a:cs typeface="Times New Roman" pitchFamily="18" charset="0"/>
                        </a:rPr>
                        <a:t> направленные на социальную сферу, составляют большую часть расходов республиканского бюджета. К ним относятся расходы на здравоохранение, образование, культуру, кинематографию, социальную политику, средства массовой информации, физическую культуру и спорт (расходы на социальную сферу в 2022 году составят 56,1% в общей сумме расходов республиканского бюджета)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5" name="Стрелка вниз 4"/>
          <p:cNvSpPr/>
          <p:nvPr/>
        </p:nvSpPr>
        <p:spPr>
          <a:xfrm rot="16200000">
            <a:off x="2241452" y="863004"/>
            <a:ext cx="412624" cy="936104"/>
          </a:xfrm>
          <a:prstGeom prst="downArrow">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единительная линия 6"/>
          <p:cNvCxnSpPr/>
          <p:nvPr/>
        </p:nvCxnSpPr>
        <p:spPr>
          <a:xfrm>
            <a:off x="2987824" y="692696"/>
            <a:ext cx="0" cy="56886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Стрелка вправо 9"/>
          <p:cNvSpPr/>
          <p:nvPr/>
        </p:nvSpPr>
        <p:spPr>
          <a:xfrm>
            <a:off x="1979712" y="2060848"/>
            <a:ext cx="936104" cy="432048"/>
          </a:xfrm>
          <a:prstGeom prst="rightArrow">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1979712" y="4077072"/>
            <a:ext cx="936104" cy="432048"/>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1979712" y="5877272"/>
            <a:ext cx="936104" cy="432048"/>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1979712" y="3284984"/>
            <a:ext cx="936104" cy="432048"/>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Номер слайда 25"/>
          <p:cNvSpPr>
            <a:spLocks noGrp="1"/>
          </p:cNvSpPr>
          <p:nvPr>
            <p:ph type="sldNum" sz="quarter" idx="12"/>
          </p:nvPr>
        </p:nvSpPr>
        <p:spPr>
          <a:xfrm>
            <a:off x="7010400" y="6492875"/>
            <a:ext cx="2133600" cy="365125"/>
          </a:xfrm>
        </p:spPr>
        <p:txBody>
          <a:bodyPr/>
          <a:lstStyle/>
          <a:p>
            <a:fld id="{055EE535-72A8-4E0F-A886-40F55435ED15}" type="slidenum">
              <a:rPr lang="ru-RU" smtClean="0"/>
              <a:pPr/>
              <a:t>75</a:t>
            </a:fld>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835696" y="44624"/>
            <a:ext cx="5184576" cy="504056"/>
          </a:xfrm>
          <a:prstGeom prst="rect">
            <a:avLst/>
          </a:prstGeom>
          <a:solidFill>
            <a:schemeClr val="tx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cap="all" dirty="0">
                <a:solidFill>
                  <a:schemeClr val="bg1"/>
                </a:solidFill>
                <a:latin typeface="Times New Roman" pitchFamily="18" charset="0"/>
                <a:cs typeface="Times New Roman" pitchFamily="18" charset="0"/>
              </a:rPr>
              <a:t>Глоссарий</a:t>
            </a:r>
          </a:p>
        </p:txBody>
      </p:sp>
      <p:sp>
        <p:nvSpPr>
          <p:cNvPr id="3" name="Прямоугольник 2"/>
          <p:cNvSpPr/>
          <p:nvPr/>
        </p:nvSpPr>
        <p:spPr>
          <a:xfrm>
            <a:off x="395536" y="548680"/>
            <a:ext cx="849694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000" b="1" u="sng" dirty="0"/>
          </a:p>
          <a:p>
            <a:pPr algn="just"/>
            <a:endParaRPr lang="ru-RU" sz="1000" b="1" i="1" dirty="0">
              <a:solidFill>
                <a:schemeClr val="accent2">
                  <a:lumMod val="75000"/>
                </a:schemeClr>
              </a:solidFill>
              <a:latin typeface="Times New Roman" pitchFamily="18" charset="0"/>
              <a:cs typeface="Times New Roman" pitchFamily="18" charset="0"/>
            </a:endParaRPr>
          </a:p>
          <a:p>
            <a:pPr algn="just"/>
            <a:r>
              <a:rPr lang="ru-RU" sz="1000" b="1" i="1" dirty="0">
                <a:solidFill>
                  <a:srgbClr val="0000FF"/>
                </a:solidFill>
                <a:latin typeface="Times New Roman" pitchFamily="18" charset="0"/>
                <a:cs typeface="Times New Roman" pitchFamily="18" charset="0"/>
              </a:rPr>
              <a:t>Безвозмездные поступления </a:t>
            </a:r>
            <a:r>
              <a:rPr lang="ru-RU" sz="1000" dirty="0">
                <a:solidFill>
                  <a:schemeClr val="tx1"/>
                </a:solidFill>
                <a:latin typeface="Times New Roman" pitchFamily="18" charset="0"/>
                <a:cs typeface="Times New Roman" pitchFamily="18" charset="0"/>
              </a:rPr>
              <a:t>- 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algn="just"/>
            <a:endParaRPr lang="ru-RU" sz="1000" dirty="0">
              <a:solidFill>
                <a:schemeClr val="accent2">
                  <a:lumMod val="75000"/>
                </a:schemeClr>
              </a:solidFill>
              <a:latin typeface="Times New Roman" pitchFamily="18" charset="0"/>
              <a:cs typeface="Times New Roman" pitchFamily="18" charset="0"/>
            </a:endParaRPr>
          </a:p>
          <a:p>
            <a:pPr lvl="0" algn="just"/>
            <a:r>
              <a:rPr lang="ru-RU" sz="1000" b="1" i="1" dirty="0">
                <a:solidFill>
                  <a:srgbClr val="0000FF"/>
                </a:solidFill>
                <a:uFill>
                  <a:solidFill>
                    <a:schemeClr val="tx2"/>
                  </a:solidFill>
                </a:uFill>
                <a:latin typeface="Times New Roman" pitchFamily="18" charset="0"/>
                <a:ea typeface="Calibri" pitchFamily="34" charset="0"/>
                <a:cs typeface="MV Boli" pitchFamily="2" charset="0"/>
              </a:rPr>
              <a:t>Б</a:t>
            </a:r>
            <a:r>
              <a:rPr lang="ru-RU" sz="1000" b="1" i="1" dirty="0">
                <a:solidFill>
                  <a:srgbClr val="0000FF"/>
                </a:solidFill>
                <a:uFill>
                  <a:solidFill>
                    <a:schemeClr val="tx2"/>
                  </a:solidFill>
                </a:uFill>
                <a:latin typeface="Times New Roman" pitchFamily="18" charset="0"/>
                <a:ea typeface="Calibri" pitchFamily="34" charset="0"/>
                <a:cs typeface="Times New Roman" pitchFamily="18" charset="0"/>
              </a:rPr>
              <a:t>юджет</a:t>
            </a:r>
            <a:r>
              <a:rPr lang="ru-RU" sz="1000" i="1" dirty="0">
                <a:solidFill>
                  <a:schemeClr val="accent2">
                    <a:lumMod val="75000"/>
                  </a:schemeClr>
                </a:solidFill>
                <a:uFill>
                  <a:solidFill>
                    <a:schemeClr val="tx2"/>
                  </a:solidFill>
                </a:uFill>
                <a:latin typeface="Times New Roman" pitchFamily="18" charset="0"/>
                <a:ea typeface="Calibri" pitchFamily="34" charset="0"/>
                <a:cs typeface="Times New Roman" pitchFamily="18" charset="0"/>
              </a:rPr>
              <a:t> </a:t>
            </a:r>
            <a:r>
              <a:rPr lang="ru-RU" sz="1000" dirty="0">
                <a:solidFill>
                  <a:schemeClr val="tx1">
                    <a:lumMod val="95000"/>
                    <a:lumOff val="5000"/>
                  </a:schemeClr>
                </a:solidFill>
                <a:uFill>
                  <a:solidFill>
                    <a:schemeClr val="tx2"/>
                  </a:solidFill>
                </a:uFill>
                <a:latin typeface="Times New Roman" pitchFamily="18" charset="0"/>
                <a:ea typeface="Calibri" pitchFamily="34" charset="0"/>
                <a:cs typeface="Times New Roman" pitchFamily="18" charset="0"/>
              </a:rPr>
              <a:t>- это план расходов и предполагаемых источников доходов для их финансирования Это важнейший финансовый документ, в котором определяются т</a:t>
            </a:r>
            <a:r>
              <a:rPr lang="ru-RU" sz="1000" dirty="0">
                <a:solidFill>
                  <a:schemeClr val="tx1">
                    <a:lumMod val="95000"/>
                    <a:lumOff val="5000"/>
                  </a:schemeClr>
                </a:solidFill>
                <a:uFill>
                  <a:solidFill>
                    <a:schemeClr val="tx2"/>
                  </a:solidFill>
                </a:uFill>
                <a:latin typeface="Times New Roman" pitchFamily="18" charset="0"/>
                <a:ea typeface="Times New Roman" pitchFamily="18" charset="0"/>
                <a:cs typeface="Times New Roman" pitchFamily="18" charset="0"/>
              </a:rPr>
              <a:t>е потребности, которые подлежат удовлетворению за счет денежных средств государственной казны</a:t>
            </a:r>
            <a:endParaRPr lang="ru-RU" sz="1000" dirty="0">
              <a:solidFill>
                <a:schemeClr val="tx1">
                  <a:lumMod val="95000"/>
                  <a:lumOff val="5000"/>
                </a:schemeClr>
              </a:solidFill>
              <a:uFill>
                <a:solidFill>
                  <a:schemeClr val="tx2"/>
                </a:solidFill>
              </a:uFill>
              <a:latin typeface="Times New Roman" pitchFamily="18" charset="0"/>
              <a:cs typeface="Times New Roman" pitchFamily="18" charset="0"/>
            </a:endParaRPr>
          </a:p>
          <a:p>
            <a:pPr lvl="0" algn="just"/>
            <a:endParaRPr lang="ru-RU" sz="1000" u="sng" dirty="0">
              <a:solidFill>
                <a:schemeClr val="tx1">
                  <a:lumMod val="95000"/>
                  <a:lumOff val="5000"/>
                </a:schemeClr>
              </a:solidFill>
              <a:latin typeface="Times New Roman" pitchFamily="18" charset="0"/>
              <a:cs typeface="Times New Roman" pitchFamily="18" charset="0"/>
            </a:endParaRPr>
          </a:p>
        </p:txBody>
      </p:sp>
      <p:sp>
        <p:nvSpPr>
          <p:cNvPr id="5" name="Прямоугольник 4"/>
          <p:cNvSpPr/>
          <p:nvPr/>
        </p:nvSpPr>
        <p:spPr>
          <a:xfrm>
            <a:off x="395536" y="2060848"/>
            <a:ext cx="8424936" cy="1015663"/>
          </a:xfrm>
          <a:prstGeom prst="rect">
            <a:avLst/>
          </a:prstGeom>
        </p:spPr>
        <p:txBody>
          <a:bodyPr wrap="square">
            <a:spAutoFit/>
          </a:bodyPr>
          <a:lstStyle/>
          <a:p>
            <a:pPr algn="just"/>
            <a:r>
              <a:rPr lang="ru-RU" sz="1000" b="1" i="1" dirty="0">
                <a:solidFill>
                  <a:srgbClr val="0000FF"/>
                </a:solidFill>
                <a:latin typeface="Times New Roman" pitchFamily="18" charset="0"/>
                <a:cs typeface="Times New Roman" pitchFamily="18" charset="0"/>
              </a:rPr>
              <a:t>Дефицит</a:t>
            </a:r>
            <a:r>
              <a:rPr lang="ru-RU" sz="1000" dirty="0">
                <a:solidFill>
                  <a:schemeClr val="accent1">
                    <a:lumMod val="75000"/>
                  </a:schemeClr>
                </a:solidFill>
                <a:latin typeface="Times New Roman" pitchFamily="18" charset="0"/>
                <a:cs typeface="Times New Roman" pitchFamily="18" charset="0"/>
              </a:rPr>
              <a:t> </a:t>
            </a:r>
            <a:r>
              <a:rPr lang="ru-RU" sz="1000" dirty="0">
                <a:latin typeface="Times New Roman" pitchFamily="18" charset="0"/>
                <a:cs typeface="Times New Roman" pitchFamily="18" charset="0"/>
              </a:rPr>
              <a:t>– превышение  расходов бюджета над его доходами</a:t>
            </a:r>
          </a:p>
          <a:p>
            <a:pPr algn="just"/>
            <a:endParaRPr lang="ru-RU" sz="1000" b="1" i="1" dirty="0">
              <a:solidFill>
                <a:srgbClr val="C00000"/>
              </a:solidFill>
              <a:latin typeface="Times New Roman" pitchFamily="18" charset="0"/>
              <a:cs typeface="Times New Roman" pitchFamily="18" charset="0"/>
            </a:endParaRPr>
          </a:p>
          <a:p>
            <a:pPr algn="just"/>
            <a:r>
              <a:rPr lang="ru-RU" sz="1000" b="1" i="1" dirty="0">
                <a:solidFill>
                  <a:srgbClr val="0000FF"/>
                </a:solidFill>
                <a:latin typeface="Times New Roman" pitchFamily="18" charset="0"/>
                <a:cs typeface="Times New Roman" pitchFamily="18" charset="0"/>
              </a:rPr>
              <a:t>Дотации</a:t>
            </a:r>
            <a:r>
              <a:rPr lang="ru-RU" sz="1000" dirty="0">
                <a:solidFill>
                  <a:srgbClr val="C00000"/>
                </a:solidFill>
                <a:latin typeface="Times New Roman" pitchFamily="18" charset="0"/>
                <a:cs typeface="Times New Roman" pitchFamily="18" charset="0"/>
              </a:rPr>
              <a:t> </a:t>
            </a:r>
            <a:r>
              <a:rPr lang="ru-RU" sz="1000" dirty="0">
                <a:latin typeface="Times New Roman" pitchFamily="18" charset="0"/>
                <a:cs typeface="Times New Roman" pitchFamily="18" charset="0"/>
              </a:rPr>
              <a:t>-</a:t>
            </a:r>
            <a:r>
              <a:rPr lang="en-US" sz="1000" dirty="0">
                <a:latin typeface="Times New Roman" pitchFamily="18" charset="0"/>
                <a:cs typeface="Times New Roman" pitchFamily="18" charset="0"/>
              </a:rPr>
              <a:t> </a:t>
            </a:r>
            <a:r>
              <a:rPr lang="ru-RU" sz="1000" dirty="0">
                <a:latin typeface="Times New Roman" pitchFamily="18" charset="0"/>
                <a:cs typeface="Times New Roman" pitchFamily="18" charset="0"/>
              </a:rPr>
              <a:t> межбюджетные трансферты, предоставляемые на безвозмездной и безвозвратной основе без установления направлений и (или) условий их использования</a:t>
            </a:r>
            <a:r>
              <a:rPr lang="ru-RU" sz="1000" dirty="0"/>
              <a:t> </a:t>
            </a:r>
          </a:p>
          <a:p>
            <a:pPr algn="just"/>
            <a:endParaRPr lang="ru-RU" sz="1000" dirty="0">
              <a:solidFill>
                <a:srgbClr val="FFFF00"/>
              </a:solidFill>
              <a:latin typeface="Times New Roman" pitchFamily="18" charset="0"/>
              <a:cs typeface="Times New Roman" pitchFamily="18" charset="0"/>
            </a:endParaRPr>
          </a:p>
          <a:p>
            <a:pPr lvl="0" algn="just"/>
            <a:r>
              <a:rPr lang="ru-RU" sz="1000" b="1" i="1" dirty="0">
                <a:solidFill>
                  <a:srgbClr val="0000FF"/>
                </a:solidFill>
                <a:latin typeface="Times New Roman" pitchFamily="18" charset="0"/>
                <a:cs typeface="Times New Roman" pitchFamily="18" charset="0"/>
              </a:rPr>
              <a:t>Доходы</a:t>
            </a:r>
            <a:r>
              <a:rPr lang="ru-RU" sz="1000" b="1" i="1" cap="all" baseline="0" dirty="0">
                <a:solidFill>
                  <a:srgbClr val="C00000"/>
                </a:solidFill>
                <a:latin typeface="Times New Roman" pitchFamily="18" charset="0"/>
                <a:cs typeface="Times New Roman" pitchFamily="18" charset="0"/>
              </a:rPr>
              <a:t> </a:t>
            </a:r>
            <a:r>
              <a:rPr lang="ru-RU" sz="1000" cap="all" baseline="0" dirty="0">
                <a:latin typeface="Times New Roman" pitchFamily="18" charset="0"/>
                <a:cs typeface="Times New Roman" pitchFamily="18" charset="0"/>
              </a:rPr>
              <a:t>– </a:t>
            </a:r>
            <a:r>
              <a:rPr lang="ru-RU" sz="1000" cap="none" baseline="0" dirty="0">
                <a:latin typeface="Times New Roman" pitchFamily="18" charset="0"/>
                <a:cs typeface="Times New Roman" pitchFamily="18" charset="0"/>
              </a:rPr>
              <a:t>поступающие в бюджет средства</a:t>
            </a:r>
          </a:p>
        </p:txBody>
      </p:sp>
      <p:sp>
        <p:nvSpPr>
          <p:cNvPr id="6" name="Прямоугольник 5"/>
          <p:cNvSpPr/>
          <p:nvPr/>
        </p:nvSpPr>
        <p:spPr>
          <a:xfrm>
            <a:off x="395536" y="3085509"/>
            <a:ext cx="8424936" cy="415499"/>
          </a:xfrm>
          <a:prstGeom prst="rect">
            <a:avLst/>
          </a:prstGeom>
        </p:spPr>
        <p:txBody>
          <a:bodyPr wrap="square">
            <a:spAutoFit/>
          </a:bodyPr>
          <a:lstStyle/>
          <a:p>
            <a:pPr algn="just"/>
            <a:r>
              <a:rPr lang="ru-RU" sz="1000" b="1" i="1" dirty="0">
                <a:solidFill>
                  <a:srgbClr val="0000FF"/>
                </a:solidFill>
                <a:latin typeface="Times New Roman" pitchFamily="18" charset="0"/>
                <a:cs typeface="Times New Roman" pitchFamily="18" charset="0"/>
              </a:rPr>
              <a:t>Консолидированный бюджет субъекта Российской Федерации </a:t>
            </a:r>
            <a:r>
              <a:rPr lang="ru-RU" sz="1000" dirty="0">
                <a:latin typeface="Times New Roman" pitchFamily="18" charset="0"/>
                <a:cs typeface="Times New Roman" pitchFamily="18" charset="0"/>
              </a:rPr>
              <a:t>-</a:t>
            </a:r>
            <a:r>
              <a:rPr lang="ru-RU" sz="1000" dirty="0">
                <a:solidFill>
                  <a:srgbClr val="C00000"/>
                </a:solidFill>
                <a:latin typeface="Times New Roman" pitchFamily="18" charset="0"/>
                <a:cs typeface="Times New Roman" pitchFamily="18" charset="0"/>
              </a:rPr>
              <a:t> </a:t>
            </a:r>
            <a:r>
              <a:rPr lang="ru-RU" sz="1000" dirty="0">
                <a:latin typeface="Times New Roman" pitchFamily="18" charset="0"/>
                <a:cs typeface="Times New Roman" pitchFamily="18" charset="0"/>
              </a:rPr>
              <a:t>бюджет субъекта Российской Федерации и свод бюджетов муниципальных образований, входящих в состав субъекта Российской Федерации (без учета межбюджетных трансфертов между этими бюджетами)</a:t>
            </a:r>
            <a:endParaRPr lang="ru-RU" sz="1000" dirty="0"/>
          </a:p>
        </p:txBody>
      </p:sp>
      <p:sp>
        <p:nvSpPr>
          <p:cNvPr id="10" name="Прямоугольник 9"/>
          <p:cNvSpPr/>
          <p:nvPr/>
        </p:nvSpPr>
        <p:spPr>
          <a:xfrm>
            <a:off x="395536" y="3429000"/>
            <a:ext cx="84249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000" dirty="0">
              <a:solidFill>
                <a:schemeClr val="tx1"/>
              </a:solidFill>
              <a:latin typeface="Times New Roman" pitchFamily="18" charset="0"/>
              <a:cs typeface="Times New Roman" pitchFamily="18" charset="0"/>
            </a:endParaRPr>
          </a:p>
          <a:p>
            <a:pPr algn="just"/>
            <a:endParaRPr lang="ru-RU" sz="1000" b="1" dirty="0">
              <a:solidFill>
                <a:srgbClr val="671C0D"/>
              </a:solidFill>
              <a:latin typeface="Times New Roman" pitchFamily="18" charset="0"/>
              <a:cs typeface="Times New Roman" pitchFamily="18" charset="0"/>
            </a:endParaRPr>
          </a:p>
          <a:p>
            <a:pPr algn="just"/>
            <a:endParaRPr lang="ru-RU" sz="1000" b="1" dirty="0">
              <a:solidFill>
                <a:srgbClr val="671C0D"/>
              </a:solidFill>
              <a:latin typeface="Times New Roman" pitchFamily="18" charset="0"/>
              <a:cs typeface="Times New Roman" pitchFamily="18" charset="0"/>
            </a:endParaRPr>
          </a:p>
          <a:p>
            <a:pPr algn="just"/>
            <a:endParaRPr lang="ru-RU" sz="1000" dirty="0">
              <a:solidFill>
                <a:srgbClr val="C00000"/>
              </a:solidFill>
              <a:latin typeface="Times New Roman" pitchFamily="18" charset="0"/>
              <a:cs typeface="Times New Roman" pitchFamily="18" charset="0"/>
            </a:endParaRPr>
          </a:p>
          <a:p>
            <a:pPr algn="just"/>
            <a:r>
              <a:rPr lang="ru-RU" sz="1000" b="1" i="1" dirty="0">
                <a:solidFill>
                  <a:srgbClr val="0000FF"/>
                </a:solidFill>
                <a:latin typeface="Times New Roman" pitchFamily="18" charset="0"/>
                <a:cs typeface="Times New Roman" pitchFamily="18" charset="0"/>
              </a:rPr>
              <a:t>Межбюджетные трансферты </a:t>
            </a:r>
            <a:r>
              <a:rPr lang="ru-RU" sz="1000" dirty="0">
                <a:solidFill>
                  <a:schemeClr val="tx1"/>
                </a:solidFill>
                <a:latin typeface="Times New Roman" pitchFamily="18" charset="0"/>
                <a:cs typeface="Times New Roman"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p:txBody>
      </p:sp>
      <p:sp>
        <p:nvSpPr>
          <p:cNvPr id="11" name="Прямоугольник 10"/>
          <p:cNvSpPr/>
          <p:nvPr/>
        </p:nvSpPr>
        <p:spPr>
          <a:xfrm>
            <a:off x="395536" y="3925505"/>
            <a:ext cx="8424936" cy="861774"/>
          </a:xfrm>
          <a:prstGeom prst="rect">
            <a:avLst/>
          </a:prstGeom>
        </p:spPr>
        <p:txBody>
          <a:bodyPr wrap="square">
            <a:spAutoFit/>
          </a:bodyPr>
          <a:lstStyle/>
          <a:p>
            <a:pPr algn="just"/>
            <a:r>
              <a:rPr lang="ru-RU" sz="1000" b="1" i="1" dirty="0">
                <a:solidFill>
                  <a:srgbClr val="0000FF"/>
                </a:solidFill>
                <a:latin typeface="Times New Roman" pitchFamily="18" charset="0"/>
                <a:cs typeface="Times New Roman" pitchFamily="18" charset="0"/>
              </a:rPr>
              <a:t>Налоговые доходы </a:t>
            </a:r>
            <a:r>
              <a:rPr lang="ru-RU" sz="1000" b="1" dirty="0">
                <a:latin typeface="Times New Roman" pitchFamily="18" charset="0"/>
                <a:cs typeface="Times New Roman" pitchFamily="18" charset="0"/>
              </a:rPr>
              <a:t>- </a:t>
            </a:r>
            <a:r>
              <a:rPr lang="ru-RU" sz="1000" dirty="0">
                <a:latin typeface="Times New Roman" pitchFamily="18" charset="0"/>
                <a:cs typeface="Times New Roman" pitchFamily="18"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Республики Адыгея от региональных налогов  </a:t>
            </a:r>
          </a:p>
          <a:p>
            <a:pPr algn="just"/>
            <a:endParaRPr lang="ru-RU" sz="1000" dirty="0">
              <a:latin typeface="Times New Roman" pitchFamily="18" charset="0"/>
              <a:cs typeface="Times New Roman" pitchFamily="18" charset="0"/>
            </a:endParaRPr>
          </a:p>
          <a:p>
            <a:pPr algn="just"/>
            <a:r>
              <a:rPr lang="ru-RU" sz="1000" b="1" i="1" dirty="0">
                <a:solidFill>
                  <a:srgbClr val="0000FF"/>
                </a:solidFill>
                <a:latin typeface="Times New Roman" pitchFamily="18" charset="0"/>
                <a:cs typeface="Times New Roman" pitchFamily="18" charset="0"/>
              </a:rPr>
              <a:t>Неналоговые доходы </a:t>
            </a:r>
            <a:r>
              <a:rPr lang="ru-RU" sz="1000" b="1" dirty="0">
                <a:latin typeface="Times New Roman" pitchFamily="18" charset="0"/>
                <a:cs typeface="Times New Roman" pitchFamily="18" charset="0"/>
              </a:rPr>
              <a:t>- </a:t>
            </a:r>
            <a:r>
              <a:rPr lang="ru-RU" sz="1000" dirty="0">
                <a:latin typeface="Times New Roman" pitchFamily="18" charset="0"/>
                <a:cs typeface="Times New Roman" pitchFamily="18" charset="0"/>
              </a:rPr>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 </a:t>
            </a:r>
          </a:p>
        </p:txBody>
      </p:sp>
      <p:sp>
        <p:nvSpPr>
          <p:cNvPr id="12" name="Прямоугольник 11"/>
          <p:cNvSpPr/>
          <p:nvPr/>
        </p:nvSpPr>
        <p:spPr>
          <a:xfrm>
            <a:off x="395536" y="4869160"/>
            <a:ext cx="7632848" cy="400110"/>
          </a:xfrm>
          <a:prstGeom prst="rect">
            <a:avLst/>
          </a:prstGeom>
        </p:spPr>
        <p:txBody>
          <a:bodyPr wrap="square">
            <a:spAutoFit/>
          </a:bodyPr>
          <a:lstStyle/>
          <a:p>
            <a:pPr algn="just"/>
            <a:r>
              <a:rPr lang="ru-RU" sz="1000" b="1" i="1" baseline="0" dirty="0">
                <a:solidFill>
                  <a:srgbClr val="0000FF"/>
                </a:solidFill>
                <a:latin typeface="Times New Roman" pitchFamily="18" charset="0"/>
                <a:cs typeface="Times New Roman" pitchFamily="18" charset="0"/>
              </a:rPr>
              <a:t>Профицит</a:t>
            </a:r>
            <a:r>
              <a:rPr lang="ru-RU" sz="1000" b="1" dirty="0">
                <a:solidFill>
                  <a:schemeClr val="tx2">
                    <a:lumMod val="60000"/>
                    <a:lumOff val="40000"/>
                  </a:schemeClr>
                </a:solidFill>
                <a:latin typeface="Times New Roman" pitchFamily="18" charset="0"/>
                <a:cs typeface="Times New Roman" pitchFamily="18" charset="0"/>
              </a:rPr>
              <a:t> </a:t>
            </a:r>
            <a:r>
              <a:rPr lang="ru-RU" sz="1000" dirty="0">
                <a:latin typeface="Times New Roman" pitchFamily="18" charset="0"/>
                <a:cs typeface="Times New Roman" pitchFamily="18" charset="0"/>
              </a:rPr>
              <a:t>– превышение  доходов бюджета над его расходами</a:t>
            </a:r>
          </a:p>
          <a:p>
            <a:pPr lvl="0" algn="just"/>
            <a:endParaRPr lang="ru-RU" sz="1000" dirty="0">
              <a:latin typeface="Times New Roman" pitchFamily="18" charset="0"/>
              <a:cs typeface="Times New Roman" pitchFamily="18" charset="0"/>
            </a:endParaRPr>
          </a:p>
        </p:txBody>
      </p:sp>
      <p:sp>
        <p:nvSpPr>
          <p:cNvPr id="13" name="Прямоугольник 12"/>
          <p:cNvSpPr/>
          <p:nvPr/>
        </p:nvSpPr>
        <p:spPr>
          <a:xfrm>
            <a:off x="395536" y="5126995"/>
            <a:ext cx="3960440" cy="246221"/>
          </a:xfrm>
          <a:prstGeom prst="rect">
            <a:avLst/>
          </a:prstGeom>
        </p:spPr>
        <p:txBody>
          <a:bodyPr wrap="square">
            <a:spAutoFit/>
          </a:bodyPr>
          <a:lstStyle/>
          <a:p>
            <a:pPr lvl="0" algn="just"/>
            <a:r>
              <a:rPr lang="ru-RU" sz="1000" b="1" i="1" baseline="0" dirty="0">
                <a:solidFill>
                  <a:srgbClr val="0000FF"/>
                </a:solidFill>
                <a:latin typeface="Times New Roman" pitchFamily="18" charset="0"/>
                <a:cs typeface="Times New Roman" pitchFamily="18" charset="0"/>
              </a:rPr>
              <a:t>Расходы</a:t>
            </a:r>
            <a:r>
              <a:rPr lang="ru-RU" sz="1000" dirty="0">
                <a:solidFill>
                  <a:schemeClr val="accent2">
                    <a:lumMod val="75000"/>
                  </a:schemeClr>
                </a:solidFill>
                <a:latin typeface="Times New Roman" pitchFamily="18" charset="0"/>
                <a:cs typeface="Times New Roman" pitchFamily="18" charset="0"/>
              </a:rPr>
              <a:t> </a:t>
            </a:r>
            <a:r>
              <a:rPr lang="ru-RU" sz="1000" dirty="0">
                <a:latin typeface="Times New Roman" pitchFamily="18" charset="0"/>
                <a:cs typeface="Times New Roman" pitchFamily="18" charset="0"/>
              </a:rPr>
              <a:t>– выплачиваемые  из бюджета средства</a:t>
            </a:r>
          </a:p>
        </p:txBody>
      </p:sp>
      <p:sp>
        <p:nvSpPr>
          <p:cNvPr id="14" name="Прямоугольник 13"/>
          <p:cNvSpPr/>
          <p:nvPr/>
        </p:nvSpPr>
        <p:spPr>
          <a:xfrm>
            <a:off x="395536" y="5301208"/>
            <a:ext cx="84249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000" dirty="0">
              <a:solidFill>
                <a:schemeClr val="tx1"/>
              </a:solidFill>
              <a:latin typeface="Times New Roman" pitchFamily="18" charset="0"/>
              <a:cs typeface="Times New Roman" pitchFamily="18" charset="0"/>
            </a:endParaRPr>
          </a:p>
          <a:p>
            <a:pPr algn="just"/>
            <a:endParaRPr lang="ru-RU" sz="1000" b="1" dirty="0">
              <a:solidFill>
                <a:srgbClr val="671C0D"/>
              </a:solidFill>
              <a:latin typeface="Times New Roman" pitchFamily="18" charset="0"/>
              <a:cs typeface="Times New Roman" pitchFamily="18" charset="0"/>
            </a:endParaRPr>
          </a:p>
          <a:p>
            <a:pPr algn="just"/>
            <a:endParaRPr lang="ru-RU" sz="1000" b="1" dirty="0">
              <a:solidFill>
                <a:srgbClr val="671C0D"/>
              </a:solidFill>
              <a:latin typeface="Times New Roman" pitchFamily="18" charset="0"/>
              <a:cs typeface="Times New Roman" pitchFamily="18" charset="0"/>
            </a:endParaRPr>
          </a:p>
          <a:p>
            <a:pPr algn="just"/>
            <a:r>
              <a:rPr lang="ru-RU" sz="1000" b="1" i="1" dirty="0">
                <a:solidFill>
                  <a:srgbClr val="0000FF"/>
                </a:solidFill>
                <a:latin typeface="Times New Roman" pitchFamily="18" charset="0"/>
                <a:cs typeface="Times New Roman" pitchFamily="18" charset="0"/>
              </a:rPr>
              <a:t>Субсидии</a:t>
            </a:r>
            <a:r>
              <a:rPr lang="ru-RU" sz="1000" b="1" dirty="0">
                <a:solidFill>
                  <a:srgbClr val="C00000"/>
                </a:solidFill>
                <a:latin typeface="Times New Roman" pitchFamily="18" charset="0"/>
                <a:cs typeface="Times New Roman" pitchFamily="18" charset="0"/>
              </a:rPr>
              <a:t> </a:t>
            </a:r>
            <a:r>
              <a:rPr lang="ru-RU" sz="1000" dirty="0">
                <a:solidFill>
                  <a:schemeClr val="tx1"/>
                </a:solidFill>
                <a:latin typeface="Times New Roman" pitchFamily="18" charset="0"/>
                <a:cs typeface="Times New Roman" pitchFamily="18" charset="0"/>
              </a:rPr>
              <a:t>- межбюджетные трансферты, предоставляемые в целях софинансирования расходных обязательств,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 и расходных обязательств по выполнению полномочий органов местного самоуправления по вопросам местного значения</a:t>
            </a:r>
            <a:r>
              <a:rPr lang="ru-RU" sz="1000" dirty="0">
                <a:solidFill>
                  <a:schemeClr val="tx1"/>
                </a:solidFill>
              </a:rPr>
              <a:t> </a:t>
            </a: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395536" y="5949280"/>
            <a:ext cx="84249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000" dirty="0">
              <a:solidFill>
                <a:schemeClr val="tx1"/>
              </a:solidFill>
              <a:latin typeface="Times New Roman" pitchFamily="18" charset="0"/>
              <a:cs typeface="Times New Roman" pitchFamily="18" charset="0"/>
            </a:endParaRPr>
          </a:p>
          <a:p>
            <a:pPr algn="just"/>
            <a:endParaRPr lang="ru-RU" sz="1000" b="1" dirty="0">
              <a:solidFill>
                <a:srgbClr val="671C0D"/>
              </a:solidFill>
              <a:latin typeface="Times New Roman" pitchFamily="18" charset="0"/>
              <a:cs typeface="Times New Roman" pitchFamily="18" charset="0"/>
            </a:endParaRPr>
          </a:p>
          <a:p>
            <a:pPr algn="just"/>
            <a:endParaRPr lang="ru-RU" sz="1000" dirty="0">
              <a:solidFill>
                <a:srgbClr val="C00000"/>
              </a:solidFill>
              <a:latin typeface="Times New Roman" pitchFamily="18" charset="0"/>
              <a:cs typeface="Times New Roman" pitchFamily="18" charset="0"/>
            </a:endParaRPr>
          </a:p>
          <a:p>
            <a:pPr algn="just"/>
            <a:endParaRPr lang="ru-RU" sz="1000" dirty="0">
              <a:solidFill>
                <a:schemeClr val="accent1">
                  <a:lumMod val="75000"/>
                </a:schemeClr>
              </a:solidFill>
              <a:latin typeface="Times New Roman" pitchFamily="18" charset="0"/>
              <a:cs typeface="Times New Roman" pitchFamily="18" charset="0"/>
            </a:endParaRPr>
          </a:p>
          <a:p>
            <a:pPr algn="just"/>
            <a:r>
              <a:rPr lang="ru-RU" sz="1000" b="1" i="1" dirty="0">
                <a:solidFill>
                  <a:srgbClr val="0000FF"/>
                </a:solidFill>
                <a:latin typeface="Times New Roman" pitchFamily="18" charset="0"/>
                <a:cs typeface="Times New Roman" pitchFamily="18" charset="0"/>
              </a:rPr>
              <a:t>Субвенции </a:t>
            </a:r>
            <a:r>
              <a:rPr lang="ru-RU" sz="1000" dirty="0">
                <a:solidFill>
                  <a:schemeClr val="tx1"/>
                </a:solidFill>
                <a:latin typeface="Times New Roman" pitchFamily="18" charset="0"/>
                <a:cs typeface="Times New Roman" pitchFamily="18" charset="0"/>
              </a:rPr>
              <a:t>- межбюджетные трансферты, предоставляемые бюджетам субъектов Российской Федерации в целях финансового обеспечения расходных обязательств субъектов РФ и (или) муниципальных образований, возникающих при выполнении полномочий РФ, переданных для осуществления органам государственной власти субъектов РФ и (или) органам местного самоуправления</a:t>
            </a: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a:p>
            <a:pPr algn="just"/>
            <a:endParaRPr lang="ru-RU" sz="1000" dirty="0">
              <a:solidFill>
                <a:schemeClr val="tx1"/>
              </a:solidFill>
              <a:latin typeface="Times New Roman" pitchFamily="18" charset="0"/>
              <a:cs typeface="Times New Roman" pitchFamily="18" charset="0"/>
            </a:endParaRPr>
          </a:p>
        </p:txBody>
      </p:sp>
      <p:sp>
        <p:nvSpPr>
          <p:cNvPr id="17" name="Номер слайда 16"/>
          <p:cNvSpPr>
            <a:spLocks noGrp="1"/>
          </p:cNvSpPr>
          <p:nvPr>
            <p:ph type="sldNum" sz="quarter" idx="12"/>
          </p:nvPr>
        </p:nvSpPr>
        <p:spPr>
          <a:xfrm>
            <a:off x="8639944" y="6564883"/>
            <a:ext cx="504056" cy="293117"/>
          </a:xfrm>
        </p:spPr>
        <p:txBody>
          <a:bodyPr/>
          <a:lstStyle/>
          <a:p>
            <a:fld id="{C0AE8817-3CF4-4974-83A6-50598FDC1EFF}" type="slidenum">
              <a:rPr lang="ru-RU" sz="800" smtClean="0">
                <a:solidFill>
                  <a:schemeClr val="tx1"/>
                </a:solidFill>
                <a:latin typeface="Times New Roman" pitchFamily="18" charset="0"/>
                <a:cs typeface="Times New Roman" pitchFamily="18" charset="0"/>
              </a:rPr>
              <a:pPr/>
              <a:t>76</a:t>
            </a:fld>
            <a:endParaRPr lang="ru-RU" sz="800" dirty="0">
              <a:solidFill>
                <a:schemeClr val="tx1"/>
              </a:solidFill>
              <a:latin typeface="Times New Roman" pitchFamily="18" charset="0"/>
              <a:cs typeface="Times New Roman" pitchFamily="18" charset="0"/>
            </a:endParaRPr>
          </a:p>
        </p:txBody>
      </p:sp>
      <p:sp>
        <p:nvSpPr>
          <p:cNvPr id="20" name="Прямоугольник 19"/>
          <p:cNvSpPr/>
          <p:nvPr/>
        </p:nvSpPr>
        <p:spPr>
          <a:xfrm>
            <a:off x="395536" y="1538790"/>
            <a:ext cx="8424936" cy="861774"/>
          </a:xfrm>
          <a:prstGeom prst="rect">
            <a:avLst/>
          </a:prstGeom>
        </p:spPr>
        <p:txBody>
          <a:bodyPr wrap="square">
            <a:spAutoFit/>
          </a:bodyPr>
          <a:lstStyle/>
          <a:p>
            <a:pPr algn="just"/>
            <a:r>
              <a:rPr lang="ru-RU" sz="1000" b="1" i="1" baseline="0" dirty="0">
                <a:solidFill>
                  <a:srgbClr val="0000FF"/>
                </a:solidFill>
                <a:latin typeface="Times New Roman" pitchFamily="18" charset="0"/>
                <a:cs typeface="Times New Roman" pitchFamily="18" charset="0"/>
              </a:rPr>
              <a:t>Государственная программа </a:t>
            </a:r>
            <a:r>
              <a:rPr lang="ru-RU" sz="1000" dirty="0">
                <a:latin typeface="Times New Roman" pitchFamily="18" charset="0"/>
                <a:cs typeface="Times New Roman" pitchFamily="18" charset="0"/>
              </a:rPr>
              <a:t>–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a:t>
            </a:r>
          </a:p>
          <a:p>
            <a:pPr algn="just"/>
            <a:r>
              <a:rPr lang="ru-RU" sz="1000" dirty="0">
                <a:latin typeface="Times New Roman" pitchFamily="18" charset="0"/>
                <a:cs typeface="Times New Roman" pitchFamily="18" charset="0"/>
              </a:rPr>
              <a:t> </a:t>
            </a:r>
          </a:p>
          <a:p>
            <a:pPr lvl="0" algn="just"/>
            <a:endParaRPr lang="ru-RU" sz="10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Picture 1" descr="C:\Users\fbeshukova.MINFIN\Pictures\twitter.png">
            <a:hlinkClick r:id="rId3"/>
          </p:cNvPr>
          <p:cNvPicPr>
            <a:picLocks noChangeAspect="1" noChangeArrowheads="1"/>
          </p:cNvPicPr>
          <p:nvPr/>
        </p:nvPicPr>
        <p:blipFill>
          <a:blip r:embed="rId4" cstate="print"/>
          <a:srcRect/>
          <a:stretch>
            <a:fillRect/>
          </a:stretch>
        </p:blipFill>
        <p:spPr bwMode="auto">
          <a:xfrm>
            <a:off x="7884369" y="6021288"/>
            <a:ext cx="360040" cy="360041"/>
          </a:xfrm>
          <a:prstGeom prst="rect">
            <a:avLst/>
          </a:prstGeom>
          <a:noFill/>
        </p:spPr>
      </p:pic>
      <p:pic>
        <p:nvPicPr>
          <p:cNvPr id="13" name="Picture 2" descr="C:\Users\fbeshukova.MINFIN\Pictures\vk.png">
            <a:hlinkClick r:id="rId5"/>
          </p:cNvPr>
          <p:cNvPicPr>
            <a:picLocks noChangeAspect="1" noChangeArrowheads="1"/>
          </p:cNvPicPr>
          <p:nvPr/>
        </p:nvPicPr>
        <p:blipFill>
          <a:blip r:embed="rId6" cstate="print"/>
          <a:srcRect/>
          <a:stretch>
            <a:fillRect/>
          </a:stretch>
        </p:blipFill>
        <p:spPr bwMode="auto">
          <a:xfrm>
            <a:off x="8388424" y="6021288"/>
            <a:ext cx="360040" cy="360040"/>
          </a:xfrm>
          <a:prstGeom prst="rect">
            <a:avLst/>
          </a:prstGeom>
          <a:noFill/>
        </p:spPr>
      </p:pic>
      <p:sp>
        <p:nvSpPr>
          <p:cNvPr id="10" name="Прямоугольник 9"/>
          <p:cNvSpPr/>
          <p:nvPr/>
        </p:nvSpPr>
        <p:spPr>
          <a:xfrm>
            <a:off x="1403648" y="1052736"/>
            <a:ext cx="6696744" cy="338554"/>
          </a:xfrm>
          <a:prstGeom prst="rect">
            <a:avLst/>
          </a:prstGeom>
        </p:spPr>
        <p:txBody>
          <a:bodyPr wrap="square">
            <a:spAutoFit/>
          </a:bodyPr>
          <a:lstStyle/>
          <a:p>
            <a:pPr algn="ctr"/>
            <a:r>
              <a:rPr lang="ru-RU" sz="1600" b="1" cap="all" dirty="0">
                <a:solidFill>
                  <a:schemeClr val="tx2">
                    <a:lumMod val="75000"/>
                  </a:schemeClr>
                </a:solidFill>
                <a:latin typeface="Times New Roman" pitchFamily="18" charset="0"/>
                <a:cs typeface="Times New Roman" pitchFamily="18" charset="0"/>
              </a:rPr>
              <a:t>Министерство финансов Республики Адыгея</a:t>
            </a:r>
            <a:endParaRPr lang="ru-RU" sz="1600" b="1" dirty="0">
              <a:solidFill>
                <a:schemeClr val="tx2">
                  <a:lumMod val="75000"/>
                </a:schemeClr>
              </a:solidFill>
            </a:endParaRPr>
          </a:p>
        </p:txBody>
      </p:sp>
      <p:sp>
        <p:nvSpPr>
          <p:cNvPr id="11" name="Прямоугольник 10"/>
          <p:cNvSpPr/>
          <p:nvPr/>
        </p:nvSpPr>
        <p:spPr>
          <a:xfrm>
            <a:off x="2699792" y="1628800"/>
            <a:ext cx="4104456" cy="307777"/>
          </a:xfrm>
          <a:prstGeom prst="rect">
            <a:avLst/>
          </a:prstGeom>
        </p:spPr>
        <p:txBody>
          <a:bodyPr wrap="square">
            <a:spAutoFit/>
          </a:bodyPr>
          <a:lstStyle/>
          <a:p>
            <a:pPr>
              <a:defRPr/>
            </a:pPr>
            <a:r>
              <a:rPr lang="ru-RU" sz="1200" b="1" i="1" dirty="0">
                <a:latin typeface="Times New Roman" pitchFamily="18" charset="0"/>
                <a:cs typeface="Times New Roman" pitchFamily="18" charset="0"/>
              </a:rPr>
              <a:t>      г</a:t>
            </a:r>
            <a:r>
              <a:rPr lang="ru-RU" sz="1400" b="1" i="1" dirty="0">
                <a:latin typeface="Times New Roman" pitchFamily="18" charset="0"/>
                <a:cs typeface="Times New Roman" pitchFamily="18" charset="0"/>
              </a:rPr>
              <a:t>. Майкоп,  ул. Пионерская,199,  385000 </a:t>
            </a:r>
          </a:p>
        </p:txBody>
      </p:sp>
      <p:sp>
        <p:nvSpPr>
          <p:cNvPr id="16" name="Прямоугольник 15"/>
          <p:cNvSpPr/>
          <p:nvPr/>
        </p:nvSpPr>
        <p:spPr>
          <a:xfrm>
            <a:off x="3851920" y="1988840"/>
            <a:ext cx="1594667" cy="276999"/>
          </a:xfrm>
          <a:prstGeom prst="rect">
            <a:avLst/>
          </a:prstGeom>
        </p:spPr>
        <p:txBody>
          <a:bodyPr wrap="none">
            <a:spAutoFit/>
          </a:bodyPr>
          <a:lstStyle/>
          <a:p>
            <a:r>
              <a:rPr lang="ru-RU" sz="1200" i="1" dirty="0">
                <a:solidFill>
                  <a:schemeClr val="tx2"/>
                </a:solidFill>
                <a:latin typeface="Times New Roman" pitchFamily="18" charset="0"/>
                <a:cs typeface="Times New Roman" pitchFamily="18" charset="0"/>
              </a:rPr>
              <a:t>тел. 8(8772) 52-27-17</a:t>
            </a:r>
            <a:endParaRPr lang="ru-RU" sz="1200" i="1" dirty="0">
              <a:solidFill>
                <a:schemeClr val="tx2"/>
              </a:solidFill>
            </a:endParaRPr>
          </a:p>
        </p:txBody>
      </p:sp>
      <p:sp>
        <p:nvSpPr>
          <p:cNvPr id="17" name="Прямоугольник 16"/>
          <p:cNvSpPr/>
          <p:nvPr/>
        </p:nvSpPr>
        <p:spPr>
          <a:xfrm>
            <a:off x="2603781" y="2359913"/>
            <a:ext cx="3984443" cy="276999"/>
          </a:xfrm>
          <a:prstGeom prst="rect">
            <a:avLst/>
          </a:prstGeom>
        </p:spPr>
        <p:txBody>
          <a:bodyPr wrap="square">
            <a:spAutoFit/>
          </a:bodyPr>
          <a:lstStyle/>
          <a:p>
            <a:pPr algn="ctr">
              <a:defRPr/>
            </a:pPr>
            <a:r>
              <a:rPr lang="ru-RU" sz="1200" i="1" dirty="0">
                <a:solidFill>
                  <a:schemeClr val="tx2"/>
                </a:solidFill>
                <a:latin typeface="Times New Roman" pitchFamily="18" charset="0"/>
                <a:cs typeface="Times New Roman" pitchFamily="18" charset="0"/>
              </a:rPr>
              <a:t> Е</a:t>
            </a:r>
            <a:r>
              <a:rPr lang="fr-FR" sz="1200" i="1" dirty="0">
                <a:solidFill>
                  <a:schemeClr val="tx2"/>
                </a:solidFill>
                <a:latin typeface="Times New Roman" pitchFamily="18" charset="0"/>
                <a:cs typeface="Times New Roman" pitchFamily="18" charset="0"/>
              </a:rPr>
              <a:t>-mail: </a:t>
            </a:r>
            <a:r>
              <a:rPr lang="fr-FR" sz="1200" i="1" u="sng" dirty="0">
                <a:solidFill>
                  <a:schemeClr val="tx2"/>
                </a:solidFill>
                <a:latin typeface="Times New Roman" pitchFamily="18" charset="0"/>
                <a:cs typeface="Times New Roman" pitchFamily="18" charset="0"/>
                <a:hlinkClick r:id="rId7"/>
              </a:rPr>
              <a:t>mf@minfin-maykop.ru</a:t>
            </a:r>
            <a:endParaRPr lang="ru-RU" sz="1200" i="1" u="sng" dirty="0">
              <a:solidFill>
                <a:schemeClr val="tx2"/>
              </a:solidFill>
              <a:latin typeface="Times New Roman" pitchFamily="18" charset="0"/>
              <a:cs typeface="Times New Roman" pitchFamily="18" charset="0"/>
            </a:endParaRPr>
          </a:p>
        </p:txBody>
      </p:sp>
      <p:sp>
        <p:nvSpPr>
          <p:cNvPr id="20" name="Прямоугольник 19"/>
          <p:cNvSpPr/>
          <p:nvPr/>
        </p:nvSpPr>
        <p:spPr>
          <a:xfrm>
            <a:off x="2123728" y="2719953"/>
            <a:ext cx="5280587" cy="276999"/>
          </a:xfrm>
          <a:prstGeom prst="rect">
            <a:avLst/>
          </a:prstGeom>
        </p:spPr>
        <p:txBody>
          <a:bodyPr wrap="square">
            <a:spAutoFit/>
          </a:bodyPr>
          <a:lstStyle/>
          <a:p>
            <a:pPr>
              <a:defRPr/>
            </a:pPr>
            <a:r>
              <a:rPr lang="ru-RU" sz="1200" i="1" dirty="0">
                <a:solidFill>
                  <a:srgbClr val="22518A"/>
                </a:solidFill>
                <a:latin typeface="Times New Roman" pitchFamily="18" charset="0"/>
                <a:cs typeface="Times New Roman" pitchFamily="18" charset="0"/>
              </a:rPr>
              <a:t>Портал управления общественными финансами</a:t>
            </a:r>
            <a:r>
              <a:rPr lang="ru-RU" sz="1200" i="1" dirty="0">
                <a:solidFill>
                  <a:srgbClr val="22518A"/>
                </a:solidFill>
                <a:latin typeface="Times New Roman" pitchFamily="18" charset="0"/>
                <a:cs typeface="Times New Roman" pitchFamily="18" charset="0"/>
                <a:hlinkClick r:id="rId8"/>
              </a:rPr>
              <a:t>: </a:t>
            </a:r>
            <a:r>
              <a:rPr lang="en-US" sz="1200" i="1" u="sng" dirty="0">
                <a:solidFill>
                  <a:srgbClr val="22518A"/>
                </a:solidFill>
                <a:latin typeface="Times New Roman" pitchFamily="18" charset="0"/>
                <a:cs typeface="Times New Roman" pitchFamily="18" charset="0"/>
                <a:hlinkClick r:id="rId8"/>
              </a:rPr>
              <a:t>www.minfin01-maykop.ru</a:t>
            </a:r>
            <a:endParaRPr lang="ru-RU" sz="1200" i="1" u="sng" dirty="0">
              <a:solidFill>
                <a:srgbClr val="22518A"/>
              </a:solidFill>
              <a:latin typeface="Times New Roman" pitchFamily="18" charset="0"/>
              <a:cs typeface="Times New Roman" pitchFamily="18" charset="0"/>
            </a:endParaRPr>
          </a:p>
        </p:txBody>
      </p:sp>
      <p:sp>
        <p:nvSpPr>
          <p:cNvPr id="21" name="Прямоугольник 20"/>
          <p:cNvSpPr/>
          <p:nvPr/>
        </p:nvSpPr>
        <p:spPr>
          <a:xfrm>
            <a:off x="1115617" y="3068961"/>
            <a:ext cx="6768752" cy="738664"/>
          </a:xfrm>
          <a:prstGeom prst="rect">
            <a:avLst/>
          </a:prstGeom>
        </p:spPr>
        <p:txBody>
          <a:bodyPr wrap="square">
            <a:spAutoFit/>
          </a:bodyPr>
          <a:lstStyle/>
          <a:p>
            <a:pPr algn="ctr">
              <a:defRPr/>
            </a:pPr>
            <a:r>
              <a:rPr lang="ru-RU" sz="1400" b="1" i="1" dirty="0">
                <a:latin typeface="Times New Roman" pitchFamily="18" charset="0"/>
                <a:cs typeface="Times New Roman" pitchFamily="18" charset="0"/>
              </a:rPr>
              <a:t>График работы Министерства: </a:t>
            </a:r>
          </a:p>
          <a:p>
            <a:pPr algn="ctr">
              <a:defRPr/>
            </a:pPr>
            <a:r>
              <a:rPr lang="ru-RU" sz="1400" b="1" i="1" dirty="0">
                <a:latin typeface="Times New Roman" pitchFamily="18" charset="0"/>
                <a:cs typeface="Times New Roman" pitchFamily="18" charset="0"/>
              </a:rPr>
              <a:t>понедельник, вторник, среда, четверг - с 9.00 до 18.00,  пятница - с 9.00 до 17.00. </a:t>
            </a:r>
          </a:p>
          <a:p>
            <a:pPr algn="ctr">
              <a:defRPr/>
            </a:pPr>
            <a:r>
              <a:rPr lang="ru-RU" sz="1400" b="1" i="1" dirty="0">
                <a:latin typeface="Times New Roman" pitchFamily="18" charset="0"/>
                <a:cs typeface="Times New Roman" pitchFamily="18" charset="0"/>
              </a:rPr>
              <a:t>Перерыв - с 13.00 до 13.48.</a:t>
            </a:r>
          </a:p>
        </p:txBody>
      </p:sp>
      <p:sp>
        <p:nvSpPr>
          <p:cNvPr id="14" name="Номер слайда 7"/>
          <p:cNvSpPr>
            <a:spLocks noGrp="1"/>
          </p:cNvSpPr>
          <p:nvPr>
            <p:ph type="sldNum" sz="quarter" idx="12"/>
          </p:nvPr>
        </p:nvSpPr>
        <p:spPr>
          <a:xfrm>
            <a:off x="8773616" y="6492875"/>
            <a:ext cx="370384" cy="365125"/>
          </a:xfrm>
        </p:spPr>
        <p:txBody>
          <a:bodyPr>
            <a:normAutofit/>
          </a:bodyPr>
          <a:lstStyle/>
          <a:p>
            <a:fld id="{3C087DD9-7422-4247-A9F9-381B31FDFDDE}" type="slidenum">
              <a:rPr lang="ru-RU" sz="800" smtClean="0">
                <a:solidFill>
                  <a:schemeClr val="tx1"/>
                </a:solidFill>
                <a:latin typeface="Times New Roman" pitchFamily="18" charset="0"/>
                <a:cs typeface="Times New Roman" pitchFamily="18" charset="0"/>
              </a:rPr>
              <a:pPr/>
              <a:t>77</a:t>
            </a:fld>
            <a:endParaRPr lang="ru-RU" sz="800"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899592" y="0"/>
            <a:ext cx="7416824" cy="76470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itchFamily="18" charset="0"/>
                <a:cs typeface="Times New Roman" pitchFamily="18" charset="0"/>
              </a:rPr>
              <a:t>ОСНОВНЫЕ ПОКАЗАТЕЛИ СОЦИАЛЬНО-ЭКОНОМИЧЕСКОГО РАЗВИТИЯ РЕСПУБЛИКИ АДЫГЕЯ</a:t>
            </a:r>
          </a:p>
        </p:txBody>
      </p:sp>
      <p:graphicFrame>
        <p:nvGraphicFramePr>
          <p:cNvPr id="10" name="Таблица 9"/>
          <p:cNvGraphicFramePr>
            <a:graphicFrameLocks noGrp="1"/>
          </p:cNvGraphicFramePr>
          <p:nvPr>
            <p:extLst>
              <p:ext uri="{D42A27DB-BD31-4B8C-83A1-F6EECF244321}">
                <p14:modId xmlns:p14="http://schemas.microsoft.com/office/powerpoint/2010/main" val="1425568349"/>
              </p:ext>
            </p:extLst>
          </p:nvPr>
        </p:nvGraphicFramePr>
        <p:xfrm>
          <a:off x="359532" y="908720"/>
          <a:ext cx="8424936" cy="5509129"/>
        </p:xfrm>
        <a:graphic>
          <a:graphicData uri="http://schemas.openxmlformats.org/drawingml/2006/table">
            <a:tbl>
              <a:tblPr firstRow="1" bandRow="1">
                <a:tableStyleId>{5C22544A-7EE6-4342-B048-85BDC9FD1C3A}</a:tableStyleId>
              </a:tblPr>
              <a:tblGrid>
                <a:gridCol w="1548172">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gridCol w="1404156">
                  <a:extLst>
                    <a:ext uri="{9D8B030D-6E8A-4147-A177-3AD203B41FA5}">
                      <a16:colId xmlns:a16="http://schemas.microsoft.com/office/drawing/2014/main" val="20002"/>
                    </a:ext>
                  </a:extLst>
                </a:gridCol>
                <a:gridCol w="1404156">
                  <a:extLst>
                    <a:ext uri="{9D8B030D-6E8A-4147-A177-3AD203B41FA5}">
                      <a16:colId xmlns:a16="http://schemas.microsoft.com/office/drawing/2014/main" val="20003"/>
                    </a:ext>
                  </a:extLst>
                </a:gridCol>
                <a:gridCol w="1404156">
                  <a:extLst>
                    <a:ext uri="{9D8B030D-6E8A-4147-A177-3AD203B41FA5}">
                      <a16:colId xmlns:a16="http://schemas.microsoft.com/office/drawing/2014/main" val="20004"/>
                    </a:ext>
                  </a:extLst>
                </a:gridCol>
                <a:gridCol w="1404156">
                  <a:extLst>
                    <a:ext uri="{9D8B030D-6E8A-4147-A177-3AD203B41FA5}">
                      <a16:colId xmlns:a16="http://schemas.microsoft.com/office/drawing/2014/main" val="20005"/>
                    </a:ext>
                  </a:extLst>
                </a:gridCol>
              </a:tblGrid>
              <a:tr h="571870">
                <a:tc>
                  <a:txBody>
                    <a:bodyPr/>
                    <a:lstStyle/>
                    <a:p>
                      <a:pPr algn="just"/>
                      <a:r>
                        <a:rPr lang="ru-RU" sz="1600" dirty="0">
                          <a:solidFill>
                            <a:schemeClr val="accent1">
                              <a:lumMod val="75000"/>
                            </a:schemeClr>
                          </a:solidFill>
                          <a:latin typeface="Times New Roman" pitchFamily="18" charset="0"/>
                          <a:cs typeface="Times New Roman" pitchFamily="18" charset="0"/>
                        </a:rPr>
                        <a:t>Наименование показателей</a:t>
                      </a:r>
                    </a:p>
                  </a:txBody>
                  <a:tcPr anchor="ctr">
                    <a:solidFill>
                      <a:schemeClr val="accent3">
                        <a:lumMod val="60000"/>
                        <a:lumOff val="40000"/>
                      </a:schemeClr>
                    </a:solidFill>
                  </a:tcPr>
                </a:tc>
                <a:tc>
                  <a:txBody>
                    <a:bodyPr/>
                    <a:lstStyle/>
                    <a:p>
                      <a:pPr algn="ctr"/>
                      <a:r>
                        <a:rPr lang="ru-RU" sz="1600" dirty="0">
                          <a:solidFill>
                            <a:schemeClr val="accent1">
                              <a:lumMod val="75000"/>
                            </a:schemeClr>
                          </a:solidFill>
                          <a:latin typeface="Times New Roman" pitchFamily="18" charset="0"/>
                          <a:cs typeface="Times New Roman" pitchFamily="18" charset="0"/>
                        </a:rPr>
                        <a:t>2020  год                  (факт)</a:t>
                      </a:r>
                    </a:p>
                  </a:txBody>
                  <a:tcPr anchor="ctr">
                    <a:solidFill>
                      <a:schemeClr val="accent3">
                        <a:lumMod val="60000"/>
                        <a:lumOff val="40000"/>
                      </a:schemeClr>
                    </a:solidFill>
                  </a:tcPr>
                </a:tc>
                <a:tc>
                  <a:txBody>
                    <a:bodyPr/>
                    <a:lstStyle/>
                    <a:p>
                      <a:pPr algn="ctr"/>
                      <a:r>
                        <a:rPr lang="ru-RU" sz="1600" dirty="0">
                          <a:solidFill>
                            <a:schemeClr val="accent1">
                              <a:lumMod val="75000"/>
                            </a:schemeClr>
                          </a:solidFill>
                          <a:latin typeface="Times New Roman" pitchFamily="18" charset="0"/>
                          <a:cs typeface="Times New Roman" pitchFamily="18" charset="0"/>
                        </a:rPr>
                        <a:t>2021 год (оценка)</a:t>
                      </a:r>
                    </a:p>
                  </a:txBody>
                  <a:tcPr anchor="ctr">
                    <a:solidFill>
                      <a:schemeClr val="accent3">
                        <a:lumMod val="60000"/>
                        <a:lumOff val="40000"/>
                      </a:schemeClr>
                    </a:solidFill>
                  </a:tcPr>
                </a:tc>
                <a:tc>
                  <a:txBody>
                    <a:bodyPr/>
                    <a:lstStyle/>
                    <a:p>
                      <a:pPr algn="ctr"/>
                      <a:r>
                        <a:rPr lang="ru-RU" sz="1600" dirty="0">
                          <a:solidFill>
                            <a:schemeClr val="accent1">
                              <a:lumMod val="75000"/>
                            </a:schemeClr>
                          </a:solidFill>
                          <a:latin typeface="Times New Roman" pitchFamily="18" charset="0"/>
                          <a:cs typeface="Times New Roman" pitchFamily="18" charset="0"/>
                        </a:rPr>
                        <a:t>2022</a:t>
                      </a:r>
                      <a:r>
                        <a:rPr lang="ru-RU" sz="1600" baseline="0" dirty="0">
                          <a:solidFill>
                            <a:schemeClr val="accent1">
                              <a:lumMod val="75000"/>
                            </a:schemeClr>
                          </a:solidFill>
                          <a:latin typeface="Times New Roman" pitchFamily="18" charset="0"/>
                          <a:cs typeface="Times New Roman" pitchFamily="18" charset="0"/>
                        </a:rPr>
                        <a:t> год</a:t>
                      </a:r>
                    </a:p>
                    <a:p>
                      <a:pPr algn="ctr"/>
                      <a:endParaRPr lang="ru-RU" sz="1600" dirty="0">
                        <a:solidFill>
                          <a:schemeClr val="accent1">
                            <a:lumMod val="75000"/>
                          </a:schemeClr>
                        </a:solidFill>
                        <a:latin typeface="Times New Roman" pitchFamily="18" charset="0"/>
                        <a:cs typeface="Times New Roman" pitchFamily="18" charset="0"/>
                      </a:endParaRPr>
                    </a:p>
                  </a:txBody>
                  <a:tcPr anchor="ctr">
                    <a:solidFill>
                      <a:schemeClr val="accent3">
                        <a:lumMod val="60000"/>
                        <a:lumOff val="40000"/>
                      </a:schemeClr>
                    </a:solidFill>
                  </a:tcPr>
                </a:tc>
                <a:tc>
                  <a:txBody>
                    <a:bodyPr/>
                    <a:lstStyle/>
                    <a:p>
                      <a:pPr algn="ctr"/>
                      <a:r>
                        <a:rPr lang="ru-RU" sz="1600" dirty="0">
                          <a:solidFill>
                            <a:schemeClr val="accent1">
                              <a:lumMod val="75000"/>
                            </a:schemeClr>
                          </a:solidFill>
                          <a:latin typeface="Times New Roman" pitchFamily="18" charset="0"/>
                          <a:cs typeface="Times New Roman" pitchFamily="18" charset="0"/>
                        </a:rPr>
                        <a:t>2023 год</a:t>
                      </a:r>
                    </a:p>
                    <a:p>
                      <a:pPr algn="ctr"/>
                      <a:endParaRPr lang="ru-RU" sz="1600" dirty="0">
                        <a:solidFill>
                          <a:schemeClr val="accent1">
                            <a:lumMod val="75000"/>
                          </a:schemeClr>
                        </a:solidFill>
                        <a:latin typeface="Times New Roman" pitchFamily="18" charset="0"/>
                        <a:cs typeface="Times New Roman" pitchFamily="18" charset="0"/>
                      </a:endParaRPr>
                    </a:p>
                  </a:txBody>
                  <a:tcPr anchor="ctr">
                    <a:solidFill>
                      <a:schemeClr val="accent3">
                        <a:lumMod val="60000"/>
                        <a:lumOff val="40000"/>
                      </a:schemeClr>
                    </a:solidFill>
                  </a:tcPr>
                </a:tc>
                <a:tc>
                  <a:txBody>
                    <a:bodyPr/>
                    <a:lstStyle/>
                    <a:p>
                      <a:pPr algn="ctr"/>
                      <a:r>
                        <a:rPr lang="ru-RU" sz="1600" dirty="0">
                          <a:solidFill>
                            <a:schemeClr val="accent1">
                              <a:lumMod val="75000"/>
                            </a:schemeClr>
                          </a:solidFill>
                          <a:latin typeface="Times New Roman" pitchFamily="18" charset="0"/>
                          <a:cs typeface="Times New Roman" pitchFamily="18" charset="0"/>
                        </a:rPr>
                        <a:t>2024 год</a:t>
                      </a:r>
                    </a:p>
                    <a:p>
                      <a:pPr algn="ctr"/>
                      <a:endParaRPr lang="ru-RU" sz="1600" dirty="0">
                        <a:solidFill>
                          <a:schemeClr val="accent1">
                            <a:lumMod val="75000"/>
                          </a:schemeClr>
                        </a:solidFill>
                        <a:latin typeface="Times New Roman" pitchFamily="18" charset="0"/>
                        <a:cs typeface="Times New Roman" pitchFamily="18" charset="0"/>
                      </a:endParaRPr>
                    </a:p>
                  </a:txBody>
                  <a:tcPr anchor="ctr">
                    <a:solidFill>
                      <a:schemeClr val="accent3">
                        <a:lumMod val="60000"/>
                        <a:lumOff val="40000"/>
                      </a:schemeClr>
                    </a:solidFill>
                  </a:tcPr>
                </a:tc>
                <a:extLst>
                  <a:ext uri="{0D108BD9-81ED-4DB2-BD59-A6C34878D82A}">
                    <a16:rowId xmlns:a16="http://schemas.microsoft.com/office/drawing/2014/main" val="10000"/>
                  </a:ext>
                </a:extLst>
              </a:tr>
              <a:tr h="423621">
                <a:tc>
                  <a:txBody>
                    <a:bodyPr/>
                    <a:lstStyle/>
                    <a:p>
                      <a:r>
                        <a:rPr lang="ru-RU" sz="1100" dirty="0">
                          <a:latin typeface="Times New Roman" pitchFamily="18" charset="0"/>
                          <a:cs typeface="Times New Roman" pitchFamily="18" charset="0"/>
                        </a:rPr>
                        <a:t>Численность населения, тыс. чел</a:t>
                      </a:r>
                    </a:p>
                  </a:txBody>
                  <a:tcPr/>
                </a:tc>
                <a:tc>
                  <a:txBody>
                    <a:bodyPr/>
                    <a:lstStyle/>
                    <a:p>
                      <a:pPr algn="ctr"/>
                      <a:r>
                        <a:rPr lang="ru-RU" sz="1400" dirty="0">
                          <a:latin typeface="Times New Roman" panose="02020603050405020304" pitchFamily="18" charset="0"/>
                          <a:cs typeface="Times New Roman" panose="02020603050405020304" pitchFamily="18" charset="0"/>
                        </a:rPr>
                        <a:t>463,2</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463,2</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464,1</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465,0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465,8</a:t>
                      </a:r>
                    </a:p>
                  </a:txBody>
                  <a:tcPr anchor="ctr"/>
                </a:tc>
                <a:extLst>
                  <a:ext uri="{0D108BD9-81ED-4DB2-BD59-A6C34878D82A}">
                    <a16:rowId xmlns:a16="http://schemas.microsoft.com/office/drawing/2014/main" val="10001"/>
                  </a:ext>
                </a:extLst>
              </a:tr>
              <a:tr h="578336">
                <a:tc>
                  <a:txBody>
                    <a:bodyPr/>
                    <a:lstStyle/>
                    <a:p>
                      <a:pPr algn="l"/>
                      <a:r>
                        <a:rPr lang="ru-RU" sz="1100" dirty="0">
                          <a:latin typeface="Times New Roman" pitchFamily="18" charset="0"/>
                          <a:cs typeface="Times New Roman" pitchFamily="18" charset="0"/>
                        </a:rPr>
                        <a:t>Валовой региональный продукт (ВРП), млрд. руб.</a:t>
                      </a:r>
                    </a:p>
                  </a:txBody>
                  <a:tcPr/>
                </a:tc>
                <a:tc>
                  <a:txBody>
                    <a:bodyPr/>
                    <a:lstStyle/>
                    <a:p>
                      <a:pPr algn="ctr"/>
                      <a:r>
                        <a:rPr lang="ru-RU" sz="1400" dirty="0">
                          <a:latin typeface="Times New Roman" panose="02020603050405020304" pitchFamily="18" charset="0"/>
                          <a:cs typeface="Times New Roman" panose="02020603050405020304" pitchFamily="18" charset="0"/>
                        </a:rPr>
                        <a:t>140,1</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149,4</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162,5</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174,2</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187,5</a:t>
                      </a:r>
                    </a:p>
                  </a:txBody>
                  <a:tcPr anchor="ctr"/>
                </a:tc>
                <a:extLst>
                  <a:ext uri="{0D108BD9-81ED-4DB2-BD59-A6C34878D82A}">
                    <a16:rowId xmlns:a16="http://schemas.microsoft.com/office/drawing/2014/main" val="10002"/>
                  </a:ext>
                </a:extLst>
              </a:tr>
              <a:tr h="752461">
                <a:tc>
                  <a:txBody>
                    <a:bodyPr/>
                    <a:lstStyle/>
                    <a:p>
                      <a:pPr algn="l"/>
                      <a:r>
                        <a:rPr lang="ru-RU" sz="1100" dirty="0">
                          <a:latin typeface="Times New Roman" pitchFamily="18" charset="0"/>
                          <a:cs typeface="Times New Roman" pitchFamily="18" charset="0"/>
                        </a:rPr>
                        <a:t>ВРП на душу населения по Республике Адыгея, тыс. рублей</a:t>
                      </a:r>
                    </a:p>
                  </a:txBody>
                  <a:tcPr/>
                </a:tc>
                <a:tc>
                  <a:txBody>
                    <a:bodyPr/>
                    <a:lstStyle/>
                    <a:p>
                      <a:pPr algn="ctr"/>
                      <a:r>
                        <a:rPr lang="ru-RU" sz="1400" dirty="0">
                          <a:latin typeface="Times New Roman" panose="02020603050405020304" pitchFamily="18" charset="0"/>
                          <a:cs typeface="Times New Roman" panose="02020603050405020304" pitchFamily="18" charset="0"/>
                        </a:rPr>
                        <a:t>302,0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319,4</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337,5</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344,7</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369,9</a:t>
                      </a:r>
                    </a:p>
                  </a:txBody>
                  <a:tcPr anchor="ctr"/>
                </a:tc>
                <a:extLst>
                  <a:ext uri="{0D108BD9-81ED-4DB2-BD59-A6C34878D82A}">
                    <a16:rowId xmlns:a16="http://schemas.microsoft.com/office/drawing/2014/main" val="10003"/>
                  </a:ext>
                </a:extLst>
              </a:tr>
              <a:tr h="586919">
                <a:tc>
                  <a:txBody>
                    <a:bodyPr/>
                    <a:lstStyle/>
                    <a:p>
                      <a:r>
                        <a:rPr lang="ru-RU" sz="1100" dirty="0">
                          <a:latin typeface="Times New Roman" pitchFamily="18" charset="0"/>
                          <a:cs typeface="Times New Roman" pitchFamily="18" charset="0"/>
                        </a:rPr>
                        <a:t>Инвестиции в основной капитал, млн. руб. </a:t>
                      </a:r>
                    </a:p>
                  </a:txBody>
                  <a:tcPr/>
                </a:tc>
                <a:tc>
                  <a:txBody>
                    <a:bodyPr/>
                    <a:lstStyle/>
                    <a:p>
                      <a:pPr algn="ctr"/>
                      <a:r>
                        <a:rPr lang="ru-RU" sz="1400" dirty="0">
                          <a:latin typeface="Times New Roman" panose="02020603050405020304" pitchFamily="18" charset="0"/>
                          <a:cs typeface="Times New Roman" panose="02020603050405020304" pitchFamily="18" charset="0"/>
                        </a:rPr>
                        <a:t>38575,6</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34062,7</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37592,6</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41855,6</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46553,0</a:t>
                      </a:r>
                    </a:p>
                  </a:txBody>
                  <a:tcPr anchor="ctr"/>
                </a:tc>
                <a:extLst>
                  <a:ext uri="{0D108BD9-81ED-4DB2-BD59-A6C34878D82A}">
                    <a16:rowId xmlns:a16="http://schemas.microsoft.com/office/drawing/2014/main" val="10004"/>
                  </a:ext>
                </a:extLst>
              </a:tr>
              <a:tr h="499824">
                <a:tc>
                  <a:txBody>
                    <a:bodyPr/>
                    <a:lstStyle/>
                    <a:p>
                      <a:r>
                        <a:rPr lang="ru-RU" sz="1100" dirty="0">
                          <a:latin typeface="Times New Roman" pitchFamily="18" charset="0"/>
                          <a:cs typeface="Times New Roman" pitchFamily="18" charset="0"/>
                        </a:rPr>
                        <a:t>Сводный индекс потребительских цен, %</a:t>
                      </a:r>
                    </a:p>
                  </a:txBody>
                  <a:tcPr/>
                </a:tc>
                <a:tc>
                  <a:txBody>
                    <a:bodyPr/>
                    <a:lstStyle/>
                    <a:p>
                      <a:pPr algn="ctr"/>
                      <a:r>
                        <a:rPr lang="ru-RU" sz="1400" dirty="0">
                          <a:latin typeface="Times New Roman" panose="02020603050405020304" pitchFamily="18" charset="0"/>
                          <a:cs typeface="Times New Roman" panose="02020603050405020304" pitchFamily="18" charset="0"/>
                        </a:rPr>
                        <a:t>105,8</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104,2</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103,9</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104,0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104,0</a:t>
                      </a:r>
                    </a:p>
                  </a:txBody>
                  <a:tcPr anchor="ctr"/>
                </a:tc>
                <a:extLst>
                  <a:ext uri="{0D108BD9-81ED-4DB2-BD59-A6C34878D82A}">
                    <a16:rowId xmlns:a16="http://schemas.microsoft.com/office/drawing/2014/main" val="10005"/>
                  </a:ext>
                </a:extLst>
              </a:tr>
              <a:tr h="1249084">
                <a:tc>
                  <a:txBody>
                    <a:bodyPr/>
                    <a:lstStyle/>
                    <a:p>
                      <a:r>
                        <a:rPr lang="ru-RU" sz="1100" dirty="0">
                          <a:latin typeface="Times New Roman" pitchFamily="18" charset="0"/>
                          <a:cs typeface="Times New Roman" pitchFamily="18" charset="0"/>
                        </a:rPr>
                        <a:t>Среднемесячная номинальная начисленная заработная плата одного работника, всего по Республике Адыгея, руб.</a:t>
                      </a:r>
                    </a:p>
                  </a:txBody>
                  <a:tcPr/>
                </a:tc>
                <a:tc>
                  <a:txBody>
                    <a:bodyPr/>
                    <a:lstStyle/>
                    <a:p>
                      <a:pPr algn="ctr"/>
                      <a:r>
                        <a:rPr lang="ru-RU" sz="1400" dirty="0">
                          <a:latin typeface="Times New Roman" panose="02020603050405020304" pitchFamily="18" charset="0"/>
                          <a:cs typeface="Times New Roman" panose="02020603050405020304" pitchFamily="18" charset="0"/>
                        </a:rPr>
                        <a:t>32161,0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34701,7</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37061,4</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39766,9</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42669,9</a:t>
                      </a:r>
                    </a:p>
                  </a:txBody>
                  <a:tcPr anchor="ctr"/>
                </a:tc>
                <a:extLst>
                  <a:ext uri="{0D108BD9-81ED-4DB2-BD59-A6C34878D82A}">
                    <a16:rowId xmlns:a16="http://schemas.microsoft.com/office/drawing/2014/main" val="10006"/>
                  </a:ext>
                </a:extLst>
              </a:tr>
              <a:tr h="693289">
                <a:tc>
                  <a:txBody>
                    <a:bodyPr/>
                    <a:lstStyle/>
                    <a:p>
                      <a:pPr algn="l"/>
                      <a:r>
                        <a:rPr lang="ru-RU" sz="1100" dirty="0">
                          <a:latin typeface="Times New Roman" pitchFamily="18" charset="0"/>
                          <a:cs typeface="Times New Roman" pitchFamily="18" charset="0"/>
                        </a:rPr>
                        <a:t>Уровень регистрируемой безработицы, % </a:t>
                      </a:r>
                    </a:p>
                  </a:txBody>
                  <a:tcPr/>
                </a:tc>
                <a:tc>
                  <a:txBody>
                    <a:bodyPr/>
                    <a:lstStyle/>
                    <a:p>
                      <a:pPr algn="ctr"/>
                      <a:r>
                        <a:rPr lang="ru-RU" sz="1400" dirty="0">
                          <a:latin typeface="Times New Roman" panose="02020603050405020304" pitchFamily="18" charset="0"/>
                          <a:cs typeface="Times New Roman" panose="02020603050405020304" pitchFamily="18" charset="0"/>
                        </a:rPr>
                        <a:t>5,2</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0,8</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0,8</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0,8</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0,8</a:t>
                      </a:r>
                    </a:p>
                  </a:txBody>
                  <a:tcPr anchor="ctr"/>
                </a:tc>
                <a:extLst>
                  <a:ext uri="{0D108BD9-81ED-4DB2-BD59-A6C34878D82A}">
                    <a16:rowId xmlns:a16="http://schemas.microsoft.com/office/drawing/2014/main" val="10007"/>
                  </a:ext>
                </a:extLst>
              </a:tr>
            </a:tbl>
          </a:graphicData>
        </a:graphic>
      </p:graphicFrame>
      <p:sp>
        <p:nvSpPr>
          <p:cNvPr id="6" name="Номер слайда 5"/>
          <p:cNvSpPr>
            <a:spLocks noGrp="1"/>
          </p:cNvSpPr>
          <p:nvPr>
            <p:ph type="sldNum" sz="quarter" idx="12"/>
          </p:nvPr>
        </p:nvSpPr>
        <p:spPr>
          <a:xfrm>
            <a:off x="7010400" y="6492875"/>
            <a:ext cx="2133600" cy="365125"/>
          </a:xfrm>
        </p:spPr>
        <p:txBody>
          <a:bodyPr/>
          <a:lstStyle/>
          <a:p>
            <a:fld id="{055EE535-72A8-4E0F-A886-40F55435ED15}" type="slidenum">
              <a:rPr lang="ru-RU" smtClean="0"/>
              <a:pPr/>
              <a:t>8</a:t>
            </a:fld>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0" y="0"/>
            <a:ext cx="9144000" cy="6858000"/>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Line 106"/>
          <p:cNvSpPr>
            <a:spLocks noChangeShapeType="1"/>
          </p:cNvSpPr>
          <p:nvPr/>
        </p:nvSpPr>
        <p:spPr bwMode="auto">
          <a:xfrm>
            <a:off x="4463989" y="908720"/>
            <a:ext cx="6858000" cy="0"/>
          </a:xfrm>
          <a:prstGeom prst="line">
            <a:avLst/>
          </a:prstGeom>
          <a:noFill/>
          <a:ln w="3175" cap="rnd">
            <a:solidFill>
              <a:srgbClr val="DDDDDD"/>
            </a:solidFill>
            <a:prstDash val="sysDot"/>
            <a:round/>
            <a:headEnd/>
            <a:tailEn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endParaRPr>
          </a:p>
        </p:txBody>
      </p:sp>
      <p:sp>
        <p:nvSpPr>
          <p:cNvPr id="58" name="AutoShape 285"/>
          <p:cNvSpPr>
            <a:spLocks noChangeArrowheads="1"/>
          </p:cNvSpPr>
          <p:nvPr/>
        </p:nvSpPr>
        <p:spPr bwMode="auto">
          <a:xfrm>
            <a:off x="1493659" y="1196752"/>
            <a:ext cx="5994183" cy="4681538"/>
          </a:xfrm>
          <a:prstGeom prst="roundRect">
            <a:avLst>
              <a:gd name="adj" fmla="val 4815"/>
            </a:avLst>
          </a:prstGeom>
          <a:noFill/>
          <a:ln>
            <a:noFill/>
          </a:ln>
          <a:extLst>
            <a:ext uri="{91240B29-F687-4F45-9708-019B960494DF}">
              <a14:hiddenLine xmlns:a14="http://schemas.microsoft.com/office/drawing/2010/main" w="12700" algn="ctr">
                <a:solidFill>
                  <a:srgbClr val="000000"/>
                </a:solidFill>
                <a:prstDash val="dash"/>
                <a:round/>
                <a:headEnd/>
                <a:tailEnd/>
              </a14:hiddenLine>
            </a:ext>
          </a:extLst>
        </p:spPr>
        <p:txBody>
          <a:bodyPr wrap="none" lIns="87313" tIns="44450" rIns="87313" bIns="44450" anchor="ctr"/>
          <a:lstStyle/>
          <a:p>
            <a:pPr>
              <a:defRPr/>
            </a:pPr>
            <a:endParaRPr lang="zh-CN" altLang="zh-CN" kern="0">
              <a:solidFill>
                <a:sysClr val="windowText" lastClr="000000"/>
              </a:solidFill>
            </a:endParaRPr>
          </a:p>
        </p:txBody>
      </p:sp>
      <p:sp>
        <p:nvSpPr>
          <p:cNvPr id="59" name="AutoShape 286"/>
          <p:cNvSpPr>
            <a:spLocks noChangeArrowheads="1"/>
          </p:cNvSpPr>
          <p:nvPr/>
        </p:nvSpPr>
        <p:spPr bwMode="auto">
          <a:xfrm>
            <a:off x="1317212" y="2996952"/>
            <a:ext cx="6495148" cy="1224136"/>
          </a:xfrm>
          <a:prstGeom prst="roundRect">
            <a:avLst>
              <a:gd name="adj" fmla="val 16667"/>
            </a:avLst>
          </a:prstGeom>
          <a:solidFill>
            <a:srgbClr val="FFFFFF"/>
          </a:solidFill>
          <a:ln w="9525">
            <a:round/>
            <a:headEnd/>
            <a:tailEnd/>
          </a:ln>
          <a:effectLst>
            <a:outerShdw blurRad="76200" dir="13500000" sy="23000" kx="1200000" algn="br" rotWithShape="0">
              <a:prstClr val="black">
                <a:alpha val="20000"/>
              </a:prstClr>
            </a:outerShdw>
          </a:effectLst>
          <a:scene3d>
            <a:camera prst="legacyObliqueBottomRight"/>
            <a:lightRig rig="legacyFlat3" dir="b"/>
          </a:scene3d>
          <a:sp3d extrusionH="176200" prstMaterial="legacyWireframe">
            <a:bevelT w="13500" h="13500" prst="angle"/>
            <a:bevelB w="13500" h="13500" prst="angle"/>
            <a:extrusionClr>
              <a:srgbClr val="FFFFFF"/>
            </a:extrusionClr>
          </a:sp3d>
        </p:spPr>
        <p:txBody>
          <a:bodyPr wrap="none" anchor="ctr">
            <a:flatTx/>
          </a:bodyPr>
          <a:lstStyle/>
          <a:p>
            <a:pPr algn="ctr">
              <a:defRPr/>
            </a:pPr>
            <a:endParaRPr lang="zh-CN" altLang="zh-CN" sz="1200" b="1" kern="0">
              <a:solidFill>
                <a:sysClr val="windowText" lastClr="000000"/>
              </a:solidFill>
            </a:endParaRPr>
          </a:p>
        </p:txBody>
      </p:sp>
      <p:sp>
        <p:nvSpPr>
          <p:cNvPr id="60" name="AutoShape 287"/>
          <p:cNvSpPr>
            <a:spLocks noChangeArrowheads="1"/>
          </p:cNvSpPr>
          <p:nvPr/>
        </p:nvSpPr>
        <p:spPr bwMode="auto">
          <a:xfrm>
            <a:off x="1317212" y="4581128"/>
            <a:ext cx="6567156" cy="1152128"/>
          </a:xfrm>
          <a:prstGeom prst="roundRect">
            <a:avLst>
              <a:gd name="adj" fmla="val 16667"/>
            </a:avLst>
          </a:prstGeom>
          <a:solidFill>
            <a:srgbClr val="FFFFFF"/>
          </a:solidFill>
          <a:ln w="9525">
            <a:round/>
            <a:headEnd/>
            <a:tailEnd/>
          </a:ln>
          <a:effectLst>
            <a:outerShdw blurRad="76200" dir="13500000" sy="23000" kx="1200000" algn="br" rotWithShape="0">
              <a:prstClr val="black">
                <a:alpha val="20000"/>
              </a:prstClr>
            </a:outerShdw>
          </a:effectLst>
          <a:scene3d>
            <a:camera prst="legacyObliqueBottomRight"/>
            <a:lightRig rig="legacyFlat3" dir="b"/>
          </a:scene3d>
          <a:sp3d extrusionH="176200" prstMaterial="legacyWireframe">
            <a:bevelT w="13500" h="13500" prst="angle"/>
            <a:bevelB w="13500" h="13500" prst="angle"/>
            <a:extrusionClr>
              <a:srgbClr val="FFFFFF"/>
            </a:extrusionClr>
          </a:sp3d>
        </p:spPr>
        <p:txBody>
          <a:bodyPr wrap="none" anchor="ctr">
            <a:flatTx/>
          </a:bodyPr>
          <a:lstStyle/>
          <a:p>
            <a:pPr algn="ctr">
              <a:defRPr/>
            </a:pPr>
            <a:endParaRPr lang="zh-CN" altLang="zh-CN" sz="1200" b="1" kern="0">
              <a:solidFill>
                <a:sysClr val="windowText" lastClr="000000"/>
              </a:solidFill>
            </a:endParaRPr>
          </a:p>
        </p:txBody>
      </p:sp>
      <p:sp>
        <p:nvSpPr>
          <p:cNvPr id="61" name="AutoShape 288"/>
          <p:cNvSpPr>
            <a:spLocks noChangeArrowheads="1"/>
          </p:cNvSpPr>
          <p:nvPr/>
        </p:nvSpPr>
        <p:spPr bwMode="auto">
          <a:xfrm>
            <a:off x="1331640" y="1484784"/>
            <a:ext cx="6480720" cy="1224136"/>
          </a:xfrm>
          <a:prstGeom prst="roundRect">
            <a:avLst>
              <a:gd name="adj" fmla="val 16667"/>
            </a:avLst>
          </a:prstGeom>
          <a:solidFill>
            <a:srgbClr val="FFFFFF"/>
          </a:solidFill>
          <a:ln w="9525">
            <a:round/>
            <a:headEnd/>
            <a:tailEnd/>
          </a:ln>
          <a:effectLst>
            <a:outerShdw blurRad="76200" dir="13500000" sy="23000" kx="1200000" algn="br" rotWithShape="0">
              <a:prstClr val="black">
                <a:alpha val="20000"/>
              </a:prstClr>
            </a:outerShdw>
          </a:effectLst>
          <a:scene3d>
            <a:camera prst="legacyObliqueBottomRight"/>
            <a:lightRig rig="legacyFlat3" dir="b"/>
          </a:scene3d>
          <a:sp3d extrusionH="176200" prstMaterial="legacyWireframe">
            <a:bevelT w="13500" h="13500" prst="angle"/>
            <a:bevelB w="13500" h="13500" prst="angle"/>
            <a:extrusionClr>
              <a:srgbClr val="FFFFFF"/>
            </a:extrusionClr>
          </a:sp3d>
        </p:spPr>
        <p:txBody>
          <a:bodyPr wrap="none" anchor="ctr">
            <a:flatTx/>
          </a:bodyPr>
          <a:lstStyle/>
          <a:p>
            <a:pPr algn="ctr">
              <a:defRPr/>
            </a:pPr>
            <a:endParaRPr lang="zh-CN" altLang="zh-CN" sz="1200" b="1" kern="0">
              <a:solidFill>
                <a:sysClr val="windowText" lastClr="000000"/>
              </a:solidFill>
            </a:endParaRPr>
          </a:p>
        </p:txBody>
      </p:sp>
      <p:sp>
        <p:nvSpPr>
          <p:cNvPr id="62" name="AutoShape 289"/>
          <p:cNvSpPr>
            <a:spLocks noChangeArrowheads="1"/>
          </p:cNvSpPr>
          <p:nvPr/>
        </p:nvSpPr>
        <p:spPr bwMode="auto">
          <a:xfrm>
            <a:off x="1317212" y="3180554"/>
            <a:ext cx="6495148" cy="1040534"/>
          </a:xfrm>
          <a:prstGeom prst="roundRect">
            <a:avLst>
              <a:gd name="adj" fmla="val 16667"/>
            </a:avLst>
          </a:prstGeom>
          <a:solidFill>
            <a:schemeClr val="accent3">
              <a:lumMod val="40000"/>
              <a:lumOff val="60000"/>
            </a:schemeClr>
          </a:solidFill>
          <a:ln>
            <a:noFill/>
          </a:ln>
        </p:spPr>
        <p:txBody>
          <a:bodyPr wrap="none" anchor="ctr"/>
          <a:lstStyle/>
          <a:p>
            <a:pPr algn="ctr">
              <a:defRPr/>
            </a:pPr>
            <a:endParaRPr lang="zh-CN" altLang="zh-CN" sz="1200" b="1" kern="0">
              <a:solidFill>
                <a:sysClr val="windowText" lastClr="000000"/>
              </a:solidFill>
            </a:endParaRPr>
          </a:p>
        </p:txBody>
      </p:sp>
      <p:sp>
        <p:nvSpPr>
          <p:cNvPr id="63" name="AutoShape 290"/>
          <p:cNvSpPr>
            <a:spLocks noChangeArrowheads="1"/>
          </p:cNvSpPr>
          <p:nvPr/>
        </p:nvSpPr>
        <p:spPr bwMode="auto">
          <a:xfrm>
            <a:off x="2915816" y="4653136"/>
            <a:ext cx="4914900" cy="1080120"/>
          </a:xfrm>
          <a:prstGeom prst="roundRect">
            <a:avLst>
              <a:gd name="adj" fmla="val 16667"/>
            </a:avLst>
          </a:prstGeom>
          <a:solidFill>
            <a:schemeClr val="accent1">
              <a:lumMod val="40000"/>
              <a:lumOff val="60000"/>
            </a:schemeClr>
          </a:solidFill>
          <a:ln>
            <a:noFill/>
          </a:ln>
        </p:spPr>
        <p:txBody>
          <a:bodyPr wrap="none" anchor="ctr"/>
          <a:lstStyle/>
          <a:p>
            <a:pPr algn="ctr">
              <a:defRPr/>
            </a:pPr>
            <a:endParaRPr lang="zh-CN" altLang="zh-CN" sz="1200" b="1" kern="0">
              <a:solidFill>
                <a:sysClr val="windowText" lastClr="000000"/>
              </a:solidFill>
            </a:endParaRPr>
          </a:p>
        </p:txBody>
      </p:sp>
      <p:sp>
        <p:nvSpPr>
          <p:cNvPr id="64" name="AutoShape 291"/>
          <p:cNvSpPr>
            <a:spLocks noChangeArrowheads="1"/>
          </p:cNvSpPr>
          <p:nvPr/>
        </p:nvSpPr>
        <p:spPr bwMode="auto">
          <a:xfrm>
            <a:off x="2339752" y="1628800"/>
            <a:ext cx="5472608" cy="1080120"/>
          </a:xfrm>
          <a:prstGeom prst="roundRect">
            <a:avLst>
              <a:gd name="adj" fmla="val 16667"/>
            </a:avLst>
          </a:prstGeom>
          <a:solidFill>
            <a:schemeClr val="accent4">
              <a:lumMod val="40000"/>
              <a:lumOff val="60000"/>
            </a:schemeClr>
          </a:solidFill>
          <a:ln>
            <a:noFill/>
          </a:ln>
        </p:spPr>
        <p:txBody>
          <a:bodyPr wrap="none" anchor="ctr"/>
          <a:lstStyle/>
          <a:p>
            <a:pPr algn="ctr">
              <a:defRPr/>
            </a:pPr>
            <a:endParaRPr lang="zh-CN" altLang="zh-CN" sz="1200" b="1" kern="0">
              <a:solidFill>
                <a:sysClr val="windowText" lastClr="000000"/>
              </a:solidFill>
            </a:endParaRPr>
          </a:p>
        </p:txBody>
      </p:sp>
      <p:sp>
        <p:nvSpPr>
          <p:cNvPr id="65" name="AutoShape 292"/>
          <p:cNvSpPr>
            <a:spLocks noChangeArrowheads="1"/>
          </p:cNvSpPr>
          <p:nvPr/>
        </p:nvSpPr>
        <p:spPr bwMode="auto">
          <a:xfrm rot="5400000">
            <a:off x="1943708" y="1016733"/>
            <a:ext cx="1152126" cy="2232248"/>
          </a:xfrm>
          <a:prstGeom prst="flowChartManualInput">
            <a:avLst/>
          </a:prstGeom>
          <a:solidFill>
            <a:schemeClr val="bg1"/>
          </a:solidFill>
          <a:ln w="9525">
            <a:miter lim="800000"/>
            <a:headEnd/>
            <a:tailEnd/>
          </a:ln>
          <a:scene3d>
            <a:camera prst="legacyObliqueBottomRight"/>
            <a:lightRig rig="legacyFlat3" dir="b"/>
          </a:scene3d>
          <a:sp3d extrusionH="176200" prstMaterial="legacyPlastic">
            <a:bevelT w="13500" h="13500" prst="angle"/>
            <a:bevelB w="13500" h="13500" prst="angle"/>
            <a:extrusionClr>
              <a:srgbClr val="000066"/>
            </a:extrusionClr>
          </a:sp3d>
        </p:spPr>
        <p:txBody>
          <a:bodyPr wrap="none" lIns="87313" tIns="44450" rIns="87313" bIns="44450" anchor="ctr">
            <a:flatTx/>
          </a:bodyPr>
          <a:lstStyle/>
          <a:p>
            <a:pPr>
              <a:defRPr/>
            </a:pPr>
            <a:endParaRPr lang="zh-CN" altLang="zh-CN" kern="0" dirty="0">
              <a:solidFill>
                <a:sysClr val="windowText" lastClr="000000"/>
              </a:solidFill>
            </a:endParaRPr>
          </a:p>
        </p:txBody>
      </p:sp>
      <p:sp>
        <p:nvSpPr>
          <p:cNvPr id="66" name="AutoShape 293"/>
          <p:cNvSpPr>
            <a:spLocks noChangeArrowheads="1"/>
          </p:cNvSpPr>
          <p:nvPr/>
        </p:nvSpPr>
        <p:spPr bwMode="auto">
          <a:xfrm rot="5400000">
            <a:off x="2123728" y="2420888"/>
            <a:ext cx="1080118" cy="2520281"/>
          </a:xfrm>
          <a:prstGeom prst="flowChartManualInput">
            <a:avLst/>
          </a:prstGeom>
          <a:solidFill>
            <a:schemeClr val="bg1"/>
          </a:solidFill>
          <a:ln w="9525">
            <a:miter lim="800000"/>
            <a:headEnd/>
            <a:tailEnd/>
          </a:ln>
          <a:scene3d>
            <a:camera prst="legacyObliqueBottomRight"/>
            <a:lightRig rig="legacyFlat3" dir="b"/>
          </a:scene3d>
          <a:sp3d extrusionH="176200" prstMaterial="legacyPlastic">
            <a:bevelT w="13500" h="13500" prst="angle"/>
            <a:bevelB w="13500" h="13500" prst="angle"/>
            <a:extrusionClr>
              <a:srgbClr val="A50021"/>
            </a:extrusionClr>
          </a:sp3d>
        </p:spPr>
        <p:txBody>
          <a:bodyPr wrap="none" lIns="87313" tIns="44450" rIns="87313" bIns="44450" anchor="ctr">
            <a:flatTx/>
          </a:bodyPr>
          <a:lstStyle/>
          <a:p>
            <a:pPr>
              <a:defRPr/>
            </a:pPr>
            <a:endParaRPr lang="zh-CN" altLang="zh-CN" kern="0">
              <a:solidFill>
                <a:sysClr val="windowText" lastClr="000000"/>
              </a:solidFill>
            </a:endParaRPr>
          </a:p>
        </p:txBody>
      </p:sp>
      <p:sp>
        <p:nvSpPr>
          <p:cNvPr id="67" name="AutoShape 294"/>
          <p:cNvSpPr>
            <a:spLocks noChangeArrowheads="1"/>
          </p:cNvSpPr>
          <p:nvPr/>
        </p:nvSpPr>
        <p:spPr bwMode="auto">
          <a:xfrm rot="5400000">
            <a:off x="2391146" y="3696419"/>
            <a:ext cx="977328" cy="2952331"/>
          </a:xfrm>
          <a:prstGeom prst="flowChartManualInput">
            <a:avLst/>
          </a:prstGeom>
          <a:solidFill>
            <a:schemeClr val="bg1"/>
          </a:solidFill>
          <a:ln w="9525">
            <a:miter lim="800000"/>
            <a:headEnd/>
            <a:tailEnd/>
          </a:ln>
          <a:scene3d>
            <a:camera prst="legacyObliqueBottomRight"/>
            <a:lightRig rig="legacyFlat3" dir="b"/>
          </a:scene3d>
          <a:sp3d extrusionH="176200" prstMaterial="legacyPlastic">
            <a:bevelT w="13500" h="13500" prst="angle"/>
            <a:bevelB w="13500" h="13500" prst="angle"/>
            <a:extrusionClr>
              <a:srgbClr val="006699"/>
            </a:extrusionClr>
          </a:sp3d>
        </p:spPr>
        <p:txBody>
          <a:bodyPr wrap="none" lIns="87313" tIns="44450" rIns="87313" bIns="44450" anchor="ctr">
            <a:flatTx/>
          </a:bodyPr>
          <a:lstStyle/>
          <a:p>
            <a:pPr>
              <a:defRPr/>
            </a:pPr>
            <a:endParaRPr lang="zh-CN" altLang="zh-CN" kern="0">
              <a:solidFill>
                <a:sysClr val="windowText" lastClr="000000"/>
              </a:solidFill>
            </a:endParaRPr>
          </a:p>
        </p:txBody>
      </p:sp>
      <p:sp>
        <p:nvSpPr>
          <p:cNvPr id="68" name="AutoShape 295"/>
          <p:cNvSpPr>
            <a:spLocks noChangeArrowheads="1"/>
          </p:cNvSpPr>
          <p:nvPr/>
        </p:nvSpPr>
        <p:spPr bwMode="auto">
          <a:xfrm>
            <a:off x="3563888" y="1816628"/>
            <a:ext cx="3618403" cy="54483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p>
            <a:pPr algn="ctr"/>
            <a:r>
              <a:rPr lang="ru-RU" sz="1600" b="1" cap="all" dirty="0">
                <a:ln w="11430"/>
                <a:solidFill>
                  <a:schemeClr val="tx2">
                    <a:lumMod val="75000"/>
                  </a:schemeClr>
                </a:solidFill>
                <a:latin typeface="Times New Roman" pitchFamily="18" charset="0"/>
                <a:cs typeface="Times New Roman" pitchFamily="18" charset="0"/>
              </a:rPr>
              <a:t>консолидированный  бюджет республики Адыгея </a:t>
            </a:r>
          </a:p>
        </p:txBody>
      </p:sp>
      <p:sp>
        <p:nvSpPr>
          <p:cNvPr id="69" name="AutoShape 296"/>
          <p:cNvSpPr>
            <a:spLocks noChangeArrowheads="1"/>
          </p:cNvSpPr>
          <p:nvPr/>
        </p:nvSpPr>
        <p:spPr bwMode="auto">
          <a:xfrm>
            <a:off x="3059832" y="3408613"/>
            <a:ext cx="4781448" cy="54483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p>
            <a:pPr algn="ctr"/>
            <a:r>
              <a:rPr lang="ru-RU" sz="1600" b="1" cap="all" dirty="0">
                <a:solidFill>
                  <a:schemeClr val="tx2">
                    <a:lumMod val="75000"/>
                  </a:schemeClr>
                </a:solidFill>
                <a:latin typeface="Times New Roman" pitchFamily="18" charset="0"/>
                <a:cs typeface="Times New Roman" pitchFamily="18" charset="0"/>
              </a:rPr>
              <a:t>Республиканский бюджет республики Адыгея</a:t>
            </a:r>
          </a:p>
        </p:txBody>
      </p:sp>
      <p:sp>
        <p:nvSpPr>
          <p:cNvPr id="70" name="AutoShape 297"/>
          <p:cNvSpPr>
            <a:spLocks noChangeArrowheads="1"/>
          </p:cNvSpPr>
          <p:nvPr/>
        </p:nvSpPr>
        <p:spPr bwMode="auto">
          <a:xfrm>
            <a:off x="3851920" y="4894842"/>
            <a:ext cx="3888432" cy="7831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p>
            <a:pPr algn="ctr"/>
            <a:r>
              <a:rPr lang="ru-RU" sz="1600" b="1" cap="all" dirty="0">
                <a:solidFill>
                  <a:schemeClr val="tx2">
                    <a:lumMod val="75000"/>
                  </a:schemeClr>
                </a:solidFill>
                <a:latin typeface="Times New Roman" pitchFamily="18" charset="0"/>
                <a:cs typeface="Times New Roman" pitchFamily="18" charset="0"/>
              </a:rPr>
              <a:t>Бюджеты муниципальных образований</a:t>
            </a:r>
          </a:p>
          <a:p>
            <a:pPr algn="ctr"/>
            <a:endParaRPr lang="en-US" altLang="ko-KR" sz="1400" dirty="0">
              <a:latin typeface="HY견고딕"/>
              <a:ea typeface="HY견고딕"/>
              <a:cs typeface="HY견고딕"/>
            </a:endParaRPr>
          </a:p>
        </p:txBody>
      </p:sp>
      <p:sp>
        <p:nvSpPr>
          <p:cNvPr id="72" name="Rectangle 299"/>
          <p:cNvSpPr>
            <a:spLocks noChangeArrowheads="1"/>
          </p:cNvSpPr>
          <p:nvPr/>
        </p:nvSpPr>
        <p:spPr bwMode="auto">
          <a:xfrm>
            <a:off x="1259632" y="1844824"/>
            <a:ext cx="2113956"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sz="2000" dirty="0">
                <a:latin typeface="Times New Roman" panose="02020603050405020304" pitchFamily="18" charset="0"/>
                <a:cs typeface="Times New Roman" pitchFamily="18" charset="0"/>
              </a:rPr>
              <a:t>В состав входит </a:t>
            </a:r>
          </a:p>
          <a:p>
            <a:pPr algn="ctr"/>
            <a:r>
              <a:rPr lang="ru-RU" sz="2000" dirty="0">
                <a:latin typeface="Times New Roman" panose="02020603050405020304" pitchFamily="18" charset="0"/>
                <a:cs typeface="Times New Roman" pitchFamily="18" charset="0"/>
              </a:rPr>
              <a:t>61 бюджет</a:t>
            </a:r>
          </a:p>
        </p:txBody>
      </p:sp>
      <p:sp>
        <p:nvSpPr>
          <p:cNvPr id="73" name="Rectangle 300"/>
          <p:cNvSpPr>
            <a:spLocks noChangeArrowheads="1"/>
          </p:cNvSpPr>
          <p:nvPr/>
        </p:nvSpPr>
        <p:spPr bwMode="auto">
          <a:xfrm>
            <a:off x="1691680" y="3356992"/>
            <a:ext cx="136815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sz="2000" dirty="0">
                <a:latin typeface="Times New Roman" pitchFamily="18" charset="0"/>
                <a:cs typeface="Times New Roman" pitchFamily="18" charset="0"/>
              </a:rPr>
              <a:t>1 бюджет</a:t>
            </a:r>
          </a:p>
        </p:txBody>
      </p:sp>
      <p:sp>
        <p:nvSpPr>
          <p:cNvPr id="74" name="Rectangle 301"/>
          <p:cNvSpPr>
            <a:spLocks noChangeArrowheads="1"/>
          </p:cNvSpPr>
          <p:nvPr/>
        </p:nvSpPr>
        <p:spPr bwMode="auto">
          <a:xfrm>
            <a:off x="1403648" y="4797152"/>
            <a:ext cx="2592288"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100" dirty="0">
                <a:solidFill>
                  <a:schemeClr val="accent1">
                    <a:lumMod val="75000"/>
                  </a:schemeClr>
                </a:solidFill>
                <a:latin typeface="Times New Roman" pitchFamily="18" charset="0"/>
                <a:cs typeface="Times New Roman" pitchFamily="18" charset="0"/>
              </a:rPr>
              <a:t>-</a:t>
            </a:r>
            <a:r>
              <a:rPr lang="ru-RU" sz="1100" dirty="0">
                <a:latin typeface="Times New Roman" pitchFamily="18" charset="0"/>
                <a:cs typeface="Times New Roman" pitchFamily="18" charset="0"/>
              </a:rPr>
              <a:t>бюджеты городских округов </a:t>
            </a:r>
            <a:r>
              <a:rPr lang="en-US" sz="1100" dirty="0">
                <a:latin typeface="Times New Roman" pitchFamily="18" charset="0"/>
                <a:cs typeface="Times New Roman" pitchFamily="18" charset="0"/>
              </a:rPr>
              <a:t>-2</a:t>
            </a:r>
          </a:p>
          <a:p>
            <a:r>
              <a:rPr lang="ru-RU" sz="1100" dirty="0">
                <a:latin typeface="Times New Roman" pitchFamily="18" charset="0"/>
                <a:cs typeface="Times New Roman" pitchFamily="18" charset="0"/>
              </a:rPr>
              <a:t>-бюджеты муниципальных районов – 7 -бюджеты городских и сельских      </a:t>
            </a:r>
          </a:p>
          <a:p>
            <a:r>
              <a:rPr lang="ru-RU" sz="1100" dirty="0">
                <a:latin typeface="Times New Roman" pitchFamily="18" charset="0"/>
                <a:cs typeface="Times New Roman" pitchFamily="18" charset="0"/>
              </a:rPr>
              <a:t>поселений -51</a:t>
            </a:r>
          </a:p>
        </p:txBody>
      </p:sp>
      <p:sp>
        <p:nvSpPr>
          <p:cNvPr id="47" name="Номер слайда 17"/>
          <p:cNvSpPr>
            <a:spLocks noGrp="1"/>
          </p:cNvSpPr>
          <p:nvPr>
            <p:ph type="sldNum" sz="quarter" idx="12"/>
          </p:nvPr>
        </p:nvSpPr>
        <p:spPr>
          <a:xfrm>
            <a:off x="8855968" y="6497960"/>
            <a:ext cx="288032" cy="360040"/>
          </a:xfrm>
        </p:spPr>
        <p:txBody>
          <a:bodyPr>
            <a:normAutofit/>
          </a:bodyPr>
          <a:lstStyle/>
          <a:p>
            <a:r>
              <a:rPr lang="ru-RU" dirty="0">
                <a:solidFill>
                  <a:schemeClr val="tx1"/>
                </a:solidFill>
              </a:rPr>
              <a:t>9</a:t>
            </a:r>
          </a:p>
        </p:txBody>
      </p:sp>
      <p:sp>
        <p:nvSpPr>
          <p:cNvPr id="48" name="Прямоугольник 47">
            <a:extLst>
              <a:ext uri="{FF2B5EF4-FFF2-40B4-BE49-F238E27FC236}">
                <a16:creationId xmlns:a16="http://schemas.microsoft.com/office/drawing/2014/main" id="{1A343B3B-DF37-4640-8E89-D992FF9F3D34}"/>
              </a:ext>
            </a:extLst>
          </p:cNvPr>
          <p:cNvSpPr/>
          <p:nvPr/>
        </p:nvSpPr>
        <p:spPr>
          <a:xfrm>
            <a:off x="683568" y="332656"/>
            <a:ext cx="7920880" cy="523220"/>
          </a:xfrm>
          <a:prstGeom prst="rect">
            <a:avLst/>
          </a:prstGeom>
          <a:solidFill>
            <a:schemeClr val="accent1"/>
          </a:solidFill>
          <a:ln w="38100">
            <a:solidFill>
              <a:schemeClr val="bg1"/>
            </a:solidFill>
          </a:ln>
          <a:effectLst>
            <a:softEdge rad="63500"/>
          </a:effectLst>
        </p:spPr>
        <p:txBody>
          <a:bodyPr wrap="square" lIns="91440" tIns="45720" rIns="91440" bIns="45720">
            <a:spAutoFit/>
          </a:bodyPr>
          <a:lstStyle/>
          <a:p>
            <a:pPr algn="ctr"/>
            <a:r>
              <a:rPr lang="ru-RU" sz="2800" dirty="0">
                <a:solidFill>
                  <a:schemeClr val="bg1"/>
                </a:solidFill>
                <a:latin typeface="Times New Roman" panose="02020603050405020304" pitchFamily="18" charset="0"/>
                <a:cs typeface="Times New Roman" panose="02020603050405020304" pitchFamily="18" charset="0"/>
              </a:rPr>
              <a:t>Консолидированный бюджет Республики Адыгея</a:t>
            </a:r>
            <a:endParaRPr lang="ru-RU" sz="2800" dirty="0">
              <a:solidFill>
                <a:schemeClr val="bg1"/>
              </a:solidFill>
            </a:endParaRPr>
          </a:p>
        </p:txBody>
      </p:sp>
    </p:spTree>
    <p:extLst>
      <p:ext uri="{BB962C8B-B14F-4D97-AF65-F5344CB8AC3E}">
        <p14:creationId xmlns:p14="http://schemas.microsoft.com/office/powerpoint/2010/main" val="14818059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12976</TotalTime>
  <Words>18909</Words>
  <Application>Microsoft Office PowerPoint</Application>
  <PresentationFormat>Экран (4:3)</PresentationFormat>
  <Paragraphs>4027</Paragraphs>
  <Slides>77</Slides>
  <Notes>10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77</vt:i4>
      </vt:variant>
    </vt:vector>
  </HeadingPairs>
  <TitlesOfParts>
    <vt:vector size="88" baseType="lpstr">
      <vt:lpstr>微软雅黑</vt:lpstr>
      <vt:lpstr>Arial</vt:lpstr>
      <vt:lpstr>Arial Narrow</vt:lpstr>
      <vt:lpstr>Arial Unicode MS</vt:lpstr>
      <vt:lpstr>Calibri</vt:lpstr>
      <vt:lpstr>HY견고딕</vt:lpstr>
      <vt:lpstr>Sylfaen</vt:lpstr>
      <vt:lpstr>Times</vt:lpstr>
      <vt:lpstr>Times New Roman</vt:lpstr>
      <vt:lpstr>Times New Roman CYR</vt:lpstr>
      <vt:lpstr>Тема Office</vt:lpstr>
      <vt:lpstr>Презентация PowerPoint</vt:lpstr>
      <vt:lpstr>Презентация PowerPoint</vt:lpstr>
      <vt:lpstr>Презентация PowerPoint</vt:lpstr>
      <vt:lpstr>Презентация PowerPoint</vt:lpstr>
      <vt:lpstr>БЮДЖЕТНЫЙ ПРОЦЕСС В РЕСПУБЛИКЕ АДЫГЕЯ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sheudzhen</dc:creator>
  <cp:lastModifiedBy>Алена Юрьевна Цыганкова</cp:lastModifiedBy>
  <cp:revision>1046</cp:revision>
  <cp:lastPrinted>2022-01-28T11:43:00Z</cp:lastPrinted>
  <dcterms:created xsi:type="dcterms:W3CDTF">2021-09-06T13:48:11Z</dcterms:created>
  <dcterms:modified xsi:type="dcterms:W3CDTF">2022-01-28T12:20:02Z</dcterms:modified>
</cp:coreProperties>
</file>