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0" r:id="rId1"/>
  </p:sldMasterIdLst>
  <p:notesMasterIdLst>
    <p:notesMasterId r:id="rId34"/>
  </p:notesMasterIdLst>
  <p:sldIdLst>
    <p:sldId id="441" r:id="rId2"/>
    <p:sldId id="419" r:id="rId3"/>
    <p:sldId id="420" r:id="rId4"/>
    <p:sldId id="421" r:id="rId5"/>
    <p:sldId id="422" r:id="rId6"/>
    <p:sldId id="410" r:id="rId7"/>
    <p:sldId id="411" r:id="rId8"/>
    <p:sldId id="412" r:id="rId9"/>
    <p:sldId id="442" r:id="rId10"/>
    <p:sldId id="443" r:id="rId11"/>
    <p:sldId id="444" r:id="rId12"/>
    <p:sldId id="440" r:id="rId13"/>
    <p:sldId id="369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362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E8ED"/>
    <a:srgbClr val="92DED5"/>
    <a:srgbClr val="F2B572"/>
    <a:srgbClr val="B8EA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95" autoAdjust="0"/>
    <p:restoredTop sz="86782" autoAdjust="0"/>
  </p:normalViewPr>
  <p:slideViewPr>
    <p:cSldViewPr>
      <p:cViewPr varScale="1">
        <p:scale>
          <a:sx n="100" d="100"/>
          <a:sy n="100" d="100"/>
        </p:scale>
        <p:origin x="-1944" y="-102"/>
      </p:cViewPr>
      <p:guideLst>
        <p:guide orient="horz" pos="2880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2F5-4DEF-83A8-54BFEB82A69F}"/>
              </c:ext>
            </c:extLst>
          </c:dPt>
          <c:dPt>
            <c:idx val="3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F5-4DEF-83A8-54BFEB82A69F}"/>
              </c:ext>
            </c:extLst>
          </c:dPt>
          <c:cat>
            <c:strRef>
              <c:f>Лист1!$A$2:$A$5</c:f>
              <c:strCache>
                <c:ptCount val="4"/>
                <c:pt idx="0">
                  <c:v>сумма субсидии</c:v>
                </c:pt>
                <c:pt idx="1">
                  <c:v>местный бюджет</c:v>
                </c:pt>
                <c:pt idx="2">
                  <c:v>вклад населения</c:v>
                </c:pt>
                <c:pt idx="3">
                  <c:v>вклад спонсоров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50531.7</c:v>
                </c:pt>
                <c:pt idx="1">
                  <c:v>11517.3</c:v>
                </c:pt>
                <c:pt idx="2">
                  <c:v>6730.7</c:v>
                </c:pt>
                <c:pt idx="3">
                  <c:v>4302.7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F5-4DEF-83A8-54BFEB82A69F}"/>
            </c:ext>
          </c:extLst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155422224813711"/>
          <c:y val="0.62035749699911524"/>
          <c:w val="0.2870136266487443"/>
          <c:h val="0.3796425030008886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0.22857</cdr:x>
      <cdr:y>0.30064</cdr:y>
    </cdr:from>
    <cdr:to>
      <cdr:x>0.49524</cdr:x>
      <cdr:y>0.69524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728192" y="1536150"/>
          <a:ext cx="2016224" cy="201624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Стоимость проектов</a:t>
          </a:r>
        </a:p>
        <a:p xmlns:a="http://schemas.openxmlformats.org/drawingml/2006/main"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73 082,3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 xmlns:a="http://schemas.openxmlformats.org/drawingml/2006/main">
          <a:pPr algn="ctr"/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0.68317</cdr:x>
      <cdr:y>0</cdr:y>
    </cdr:from>
    <cdr:to>
      <cdr:x>0.9703</cdr:x>
      <cdr:y>0.5825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165339" y="0"/>
          <a:ext cx="2170944" cy="29763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tx1"/>
              </a:solidFill>
            </a:rPr>
            <a:t>             </a:t>
          </a:r>
        </a:p>
        <a:p xmlns:a="http://schemas.openxmlformats.org/drawingml/2006/main">
          <a:r>
            <a:rPr lang="ru-RU" dirty="0">
              <a:solidFill>
                <a:schemeClr val="tx1"/>
              </a:solidFill>
            </a:rPr>
            <a:t>               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Сумма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субсидии</a:t>
          </a:r>
        </a:p>
        <a:p xmlns:a="http://schemas.openxmlformats.org/drawingml/2006/main">
          <a:r>
            <a:rPr lang="ru-RU" dirty="0">
              <a:solidFill>
                <a:schemeClr val="tx1"/>
              </a:solidFill>
            </a:rPr>
            <a:t>               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50 531,7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 xmlns:a="http://schemas.openxmlformats.org/drawingml/2006/main"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</a:t>
          </a:r>
          <a:endParaRPr lang="ru-RU" sz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</a:t>
          </a: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11 517,3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 xmlns:a="http://schemas.openxmlformats.org/drawingml/2006/main">
          <a:endParaRPr lang="ru-RU" sz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Вклад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населения</a:t>
          </a: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6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730,7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</a:t>
          </a: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</a:t>
          </a: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Вклад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спонсоров</a:t>
          </a: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4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302,7 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 xmlns:a="http://schemas.openxmlformats.org/drawingml/2006/main"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 xmlns:a="http://schemas.openxmlformats.org/drawingml/2006/main"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0.69307</cdr:x>
      <cdr:y>0.03758</cdr:y>
    </cdr:from>
    <cdr:to>
      <cdr:x>0.73267</cdr:x>
      <cdr:y>0.10708</cdr:y>
    </cdr:to>
    <cdr:sp macro="" textlink="">
      <cdr:nvSpPr>
        <cdr:cNvPr id="4" name="Ромб 3"/>
        <cdr:cNvSpPr/>
      </cdr:nvSpPr>
      <cdr:spPr>
        <a:xfrm xmlns:a="http://schemas.openxmlformats.org/drawingml/2006/main">
          <a:off x="5040560" y="144016"/>
          <a:ext cx="288032" cy="266328"/>
        </a:xfrm>
        <a:prstGeom xmlns:a="http://schemas.openxmlformats.org/drawingml/2006/main" prst="diamond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0.69307</cdr:x>
      <cdr:y>0.46976</cdr:y>
    </cdr:from>
    <cdr:to>
      <cdr:x>0.73267</cdr:x>
      <cdr:y>0.53925</cdr:y>
    </cdr:to>
    <cdr:sp macro="" textlink="">
      <cdr:nvSpPr>
        <cdr:cNvPr id="5" name="Ромб 4"/>
        <cdr:cNvSpPr/>
      </cdr:nvSpPr>
      <cdr:spPr>
        <a:xfrm xmlns:a="http://schemas.openxmlformats.org/drawingml/2006/main">
          <a:off x="5040560" y="1800200"/>
          <a:ext cx="288032" cy="266328"/>
        </a:xfrm>
        <a:prstGeom xmlns:a="http://schemas.openxmlformats.org/drawingml/2006/main" prst="diamond">
          <a:avLst/>
        </a:prstGeom>
        <a:solidFill xmlns:a="http://schemas.openxmlformats.org/drawingml/2006/main">
          <a:srgbClr val="FF000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ill Sans MT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ill Sans MT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ill Sans MT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ill Sans MT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ill Sans MT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ill Sans MT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ill Sans MT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ill Sans MT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0.69307</cdr:x>
      <cdr:y>0.1879</cdr:y>
    </cdr:from>
    <cdr:to>
      <cdr:x>0.73267</cdr:x>
      <cdr:y>0.2574</cdr:y>
    </cdr:to>
    <cdr:sp macro="" textlink="">
      <cdr:nvSpPr>
        <cdr:cNvPr id="6" name="Ромб 5"/>
        <cdr:cNvSpPr/>
      </cdr:nvSpPr>
      <cdr:spPr>
        <a:xfrm xmlns:a="http://schemas.openxmlformats.org/drawingml/2006/main">
          <a:off x="5040560" y="720080"/>
          <a:ext cx="288032" cy="266328"/>
        </a:xfrm>
        <a:prstGeom xmlns:a="http://schemas.openxmlformats.org/drawingml/2006/main" prst="diamond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ill Sans MT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ill Sans MT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ill Sans MT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ill Sans MT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ill Sans MT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ill Sans MT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ill Sans MT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ill Sans MT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0.69307</cdr:x>
      <cdr:y>0.33822</cdr:y>
    </cdr:from>
    <cdr:to>
      <cdr:x>0.73267</cdr:x>
      <cdr:y>0.40772</cdr:y>
    </cdr:to>
    <cdr:sp macro="" textlink="">
      <cdr:nvSpPr>
        <cdr:cNvPr id="7" name="Ромб 6"/>
        <cdr:cNvSpPr/>
      </cdr:nvSpPr>
      <cdr:spPr>
        <a:xfrm xmlns:a="http://schemas.openxmlformats.org/drawingml/2006/main">
          <a:off x="5040560" y="1296144"/>
          <a:ext cx="288032" cy="266328"/>
        </a:xfrm>
        <a:prstGeom xmlns:a="http://schemas.openxmlformats.org/drawingml/2006/main" prst="diamond">
          <a:avLst/>
        </a:prstGeom>
        <a:solidFill xmlns:a="http://schemas.openxmlformats.org/drawingml/2006/main">
          <a:srgbClr val="00B0F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ill Sans MT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ill Sans MT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ill Sans MT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ill Sans MT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ill Sans MT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ill Sans MT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ill Sans MT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ill Sans MT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ill Sans MT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0.68317</cdr:x>
      <cdr:y>0.63887</cdr:y>
    </cdr:from>
    <cdr:to>
      <cdr:x>0.9703</cdr:x>
      <cdr:y>0.99588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4968552" y="2448272"/>
          <a:ext cx="2088232" cy="13681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0.55238</cdr:x>
      <cdr:y>0.3946</cdr:y>
    </cdr:from>
    <cdr:to>
      <cdr:x>0.68571</cdr:x>
      <cdr:y>0.52046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176464" y="2016248"/>
          <a:ext cx="1008112" cy="6430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69,1</a:t>
          </a: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0.07619</cdr:x>
      <cdr:y>0.33822</cdr:y>
    </cdr:from>
    <cdr:to>
      <cdr:x>0.19048</cdr:x>
      <cdr:y>0.57683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76065" y="1728169"/>
          <a:ext cx="864095" cy="12192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15,8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>
              <a:latin typeface="Times New Roman" pitchFamily="18" charset="0"/>
              <a:cs typeface="Times New Roman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0.15238</cdr:x>
      <cdr:y>0.10335</cdr:y>
    </cdr:from>
    <cdr:to>
      <cdr:x>0.28571</cdr:x>
      <cdr:y>0.30064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1152128" y="528059"/>
          <a:ext cx="1008112" cy="10080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9,2%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0.71287</cdr:x>
      <cdr:y>0.60129</cdr:y>
    </cdr:from>
    <cdr:to>
      <cdr:x>0.9505</cdr:x>
      <cdr:y>0.99588</cdr:y>
    </cdr:to>
    <cdr:pic>
      <cdr:nvPicPr>
        <cdr:cNvPr id="12" name="Picture 8" descr="https://dommedtorg.ru/userfiles/icons/bezopasno.jpg">
          <a:extLst xmlns:a="http://schemas.openxmlformats.org/drawingml/2006/main">
            <a:ext uri="{FF2B5EF4-FFF2-40B4-BE49-F238E27FC236}">
              <a16:creationId xmlns:a16="http://schemas.microsoft.com/office/drawing/2014/main" xmlns="" id="{535EA49E-11BA-4809-A12D-4A7BCAED9CE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184576" y="2304256"/>
          <a:ext cx="1728192" cy="1512168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4E570-5A3E-4A72-A844-6A0224D5027C}" type="datetimeFigureOut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4015-FBE7-4980-B745-A2C0C6127E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35FFB-B3B9-4A6C-B401-B59CAFDF521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A4015-FBE7-4980-B745-A2C0C6127E59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D817-6662-4A1E-B476-E601C32D636D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D5B9-67AA-4492-950E-965BA464F984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8D73-85F7-48CF-A5D0-570C6C9BA866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0DE8B-2375-430D-8142-D34DFB4B246B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1090-B8C5-4CB0-81E4-EA9CD2E85DCC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E0F0-0585-41FE-ADB2-8571390D05C9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23481-9B0B-4FFE-AB28-465F78C34869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B045-A1B1-4D58-925D-57FB9167D08E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F900-E2E6-4C07-9DC1-F33BF5B3A088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2211-1773-47EE-8B44-2B9F027C9233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BC4E-B374-434C-8926-20C19931EED3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A004-CE05-449A-BFAF-8CD0967F30E0}" type="datetime1">
              <a:rPr lang="ru-RU" smtClean="0"/>
              <a:pPr/>
              <a:t>28.12.2024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00EE-7DC1-4853-8D13-C5C6CF4CA9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Равнобедренный треугольник 10"/>
          <p:cNvSpPr/>
          <p:nvPr/>
        </p:nvSpPr>
        <p:spPr>
          <a:xfrm rot="10800000">
            <a:off x="5220072" y="764704"/>
            <a:ext cx="1908000" cy="531440"/>
          </a:xfrm>
          <a:prstGeom prst="triangle">
            <a:avLst>
              <a:gd name="adj" fmla="val 4953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ый треугольник 30"/>
          <p:cNvSpPr/>
          <p:nvPr/>
        </p:nvSpPr>
        <p:spPr>
          <a:xfrm>
            <a:off x="6228184" y="2420888"/>
            <a:ext cx="1008112" cy="64807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9144000" y="0"/>
            <a:ext cx="0" cy="126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7164288" y="0"/>
            <a:ext cx="0" cy="8367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6300192" y="1196752"/>
            <a:ext cx="1944000" cy="1871992"/>
          </a:xfrm>
          <a:prstGeom prst="diamond">
            <a:avLst/>
          </a:prstGeom>
          <a:noFill/>
        </p:spPr>
      </p:pic>
      <p:sp>
        <p:nvSpPr>
          <p:cNvPr id="77" name="Ромб 76"/>
          <p:cNvSpPr/>
          <p:nvPr/>
        </p:nvSpPr>
        <p:spPr>
          <a:xfrm>
            <a:off x="5220072" y="116632"/>
            <a:ext cx="1944000" cy="1872000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Равнобедренный треугольник 77"/>
          <p:cNvSpPr/>
          <p:nvPr/>
        </p:nvSpPr>
        <p:spPr>
          <a:xfrm rot="10800000">
            <a:off x="6300192" y="0"/>
            <a:ext cx="1924800" cy="9087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6200000">
            <a:off x="6912260" y="584684"/>
            <a:ext cx="1872208" cy="936104"/>
          </a:xfrm>
          <a:prstGeom prst="triangle">
            <a:avLst>
              <a:gd name="adj" fmla="val 5132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Трапеция 25"/>
          <p:cNvSpPr/>
          <p:nvPr/>
        </p:nvSpPr>
        <p:spPr>
          <a:xfrm rot="5400000">
            <a:off x="7776000" y="656632"/>
            <a:ext cx="1908000" cy="828000"/>
          </a:xfrm>
          <a:prstGeom prst="trapezoid">
            <a:avLst>
              <a:gd name="adj" fmla="val 9982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2" y="2276872"/>
            <a:ext cx="1840491" cy="1800200"/>
          </a:xfrm>
          <a:prstGeom prst="diamond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3563888" y="6453336"/>
            <a:ext cx="216024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Майкоп, 2024</a:t>
            </a:r>
            <a:endParaRPr lang="ru-RU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Равнобедренный треугольник 74"/>
          <p:cNvSpPr/>
          <p:nvPr/>
        </p:nvSpPr>
        <p:spPr>
          <a:xfrm rot="10800000">
            <a:off x="1979712" y="0"/>
            <a:ext cx="1924800" cy="9087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Ромб 69"/>
          <p:cNvSpPr/>
          <p:nvPr/>
        </p:nvSpPr>
        <p:spPr>
          <a:xfrm>
            <a:off x="3059832" y="116632"/>
            <a:ext cx="1944000" cy="1872000"/>
          </a:xfrm>
          <a:prstGeom prst="diamon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Равнобедренный треугольник 75"/>
          <p:cNvSpPr/>
          <p:nvPr/>
        </p:nvSpPr>
        <p:spPr>
          <a:xfrm rot="10800000">
            <a:off x="4139952" y="0"/>
            <a:ext cx="1924800" cy="90872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ttps://sun9-56.userapi.com/impg/sFbBobB3a1O8w4wf2HnXaZ6xpOfB-4uawqymVA/8bWMRoI0yCc.jpg?size=1061x1184&amp;quality=95&amp;sign=92fd366bbfb4eba74ed28e9ad9915804&amp;type=album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4139952" y="1196752"/>
            <a:ext cx="1961146" cy="1872000"/>
          </a:xfrm>
          <a:prstGeom prst="diamond">
            <a:avLst/>
          </a:prstGeom>
          <a:noFill/>
        </p:spPr>
      </p:pic>
      <p:sp>
        <p:nvSpPr>
          <p:cNvPr id="2062" name="AutoShape 14" descr="Picture background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8136" name="Picture 8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284984"/>
            <a:ext cx="1944216" cy="1872008"/>
          </a:xfrm>
          <a:prstGeom prst="diamond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99592" y="4164756"/>
            <a:ext cx="6768752" cy="2000548"/>
          </a:xfrm>
          <a:prstGeom prst="rect">
            <a:avLst/>
          </a:prstGeom>
          <a:noFill/>
          <a:ln w="57150">
            <a:noFill/>
          </a:ln>
          <a:effectLst>
            <a:softEdge rad="317500"/>
          </a:effectLst>
        </p:spPr>
        <p:txBody>
          <a:bodyPr wrap="square" rtlCol="0" anchor="b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О реализации проектов </a:t>
            </a:r>
            <a:endParaRPr lang="ru-RU" sz="2000" b="1" cap="all" dirty="0" smtClean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инициативного </a:t>
            </a:r>
            <a:r>
              <a:rPr lang="ru-RU" sz="20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бюджетирования</a:t>
            </a:r>
          </a:p>
          <a:p>
            <a:r>
              <a:rPr lang="ru-RU" sz="2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Республике Адыгея в </a:t>
            </a:r>
            <a:r>
              <a:rPr lang="ru-RU" sz="2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2024 </a:t>
            </a:r>
            <a:r>
              <a:rPr lang="ru-RU" sz="20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году</a:t>
            </a:r>
          </a:p>
          <a:p>
            <a:endParaRPr lang="ru-RU" sz="28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9592" y="2892132"/>
            <a:ext cx="4464496" cy="118494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 anchor="b">
            <a:spAutoFit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Министерство финансов Республики Адыгея</a:t>
            </a:r>
          </a:p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Фигура, имеющая форму буквы L 27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3490" name="Picture 2" descr="\\hudson\forusers\СОТРУДНИКИ\ШеудженА\Альбина\Понежукайское СП\Понежукай\IMG-20241204-WA0010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l="42643" t="17917" r="13293" b="21435"/>
          <a:stretch>
            <a:fillRect/>
          </a:stretch>
        </p:blipFill>
        <p:spPr bwMode="auto">
          <a:xfrm>
            <a:off x="6300192" y="3284984"/>
            <a:ext cx="1957554" cy="1872000"/>
          </a:xfrm>
          <a:prstGeom prst="diamond">
            <a:avLst/>
          </a:prstGeom>
          <a:noFill/>
        </p:spPr>
      </p:pic>
      <p:pic>
        <p:nvPicPr>
          <p:cNvPr id="63492" name="Picture 4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2275497"/>
            <a:ext cx="1872208" cy="1836493"/>
          </a:xfrm>
          <a:prstGeom prst="diamond">
            <a:avLst/>
          </a:prstGeom>
          <a:noFill/>
        </p:spPr>
      </p:pic>
      <p:sp>
        <p:nvSpPr>
          <p:cNvPr id="65544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546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1043608" y="476672"/>
            <a:ext cx="68407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 развития общественной инфраструктуры, основанных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местных инициативах, реализуемых на территории городских,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 в 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(в тыс. рублей)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1475656" y="7703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323528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2BA79010-178C-4E3A-A071-C3C34D58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7841176"/>
              </p:ext>
            </p:extLst>
          </p:nvPr>
        </p:nvGraphicFramePr>
        <p:xfrm>
          <a:off x="179512" y="1268762"/>
          <a:ext cx="8856984" cy="463574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197722297"/>
                    </a:ext>
                  </a:extLst>
                </a:gridCol>
                <a:gridCol w="2120694">
                  <a:extLst>
                    <a:ext uri="{9D8B030D-6E8A-4147-A177-3AD203B41FA5}">
                      <a16:colId xmlns:a16="http://schemas.microsoft.com/office/drawing/2014/main" xmlns="" val="3956097409"/>
                    </a:ext>
                  </a:extLst>
                </a:gridCol>
                <a:gridCol w="1016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3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3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63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3778">
                  <a:extLst>
                    <a:ext uri="{9D8B030D-6E8A-4147-A177-3AD203B41FA5}">
                      <a16:colId xmlns:a16="http://schemas.microsoft.com/office/drawing/2014/main" xmlns="" val="1595698362"/>
                    </a:ext>
                  </a:extLst>
                </a:gridCol>
              </a:tblGrid>
              <a:tr h="6480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Наименование муниципального образования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Стоимость</a:t>
                      </a:r>
                      <a:r>
                        <a:rPr lang="ru-RU" sz="1300" baseline="0" dirty="0"/>
                        <a:t> проекта </a:t>
                      </a:r>
                      <a:endParaRPr lang="ru-RU" sz="13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Сумма субсидии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Местный бюджет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Вклад населения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Вклад спонсоров 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205579"/>
                  </a:ext>
                </a:extLst>
              </a:tr>
              <a:tr h="1330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en-US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Гиагинское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     </a:t>
                      </a: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сельское </a:t>
                      </a: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«Благоустройство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территории между Домом культуры и центральным сквером по ул. Больничной в п. Гончарка с обустройством пешеходных дорожек и озеленением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»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</a:t>
                      </a:r>
                      <a:r>
                        <a:rPr lang="en-US" sz="1200" baseline="0" dirty="0" smtClean="0">
                          <a:latin typeface="+mn-lt"/>
                        </a:rPr>
                        <a:t> 811</a:t>
                      </a:r>
                      <a:r>
                        <a:rPr lang="ru-RU" sz="1200" dirty="0" smtClean="0">
                          <a:latin typeface="+mn-lt"/>
                        </a:rPr>
                        <a:t>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latin typeface="+mn-lt"/>
                        </a:rPr>
                        <a:t>1</a:t>
                      </a:r>
                      <a:r>
                        <a:rPr lang="ru-RU" sz="1200" baseline="0" dirty="0" smtClean="0">
                          <a:latin typeface="+mn-lt"/>
                        </a:rPr>
                        <a:t> 275</a:t>
                      </a:r>
                      <a:r>
                        <a:rPr lang="ru-RU" sz="120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276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</a:t>
                      </a:r>
                      <a:r>
                        <a:rPr lang="ru-RU" sz="1200" dirty="0" smtClean="0">
                          <a:latin typeface="+mn-lt"/>
                        </a:rPr>
                        <a:t>3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13</a:t>
                      </a:r>
                      <a:r>
                        <a:rPr lang="ru-RU" sz="1200" dirty="0" smtClean="0">
                          <a:latin typeface="+mn-lt"/>
                        </a:rPr>
                        <a:t>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65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25. «Сергиевское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сельское 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«Обустройство ограждения кладбища на х. Красный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пахарь с кадастровым номером 01:01:3505000:989»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1 802,8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latin typeface="+mn-lt"/>
                        </a:rPr>
                        <a:t>1 325,0</a:t>
                      </a:r>
                      <a:endParaRPr lang="ru-RU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207,3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134,5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136,0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60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26. «Игнатьевское</a:t>
                      </a:r>
                    </a:p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общественной территории по ул. Ленина»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</a:rPr>
                        <a:t> 350</a:t>
                      </a:r>
                      <a:r>
                        <a:rPr lang="ru-RU" sz="120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1 750,0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320,0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65208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 «Дмитриевское</a:t>
                      </a:r>
                      <a:endParaRPr kumimoji="0" lang="ru-RU" sz="1200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сельское </a:t>
                      </a:r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поселение»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детской игровой площадки в п. Дружба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</a:t>
                      </a:r>
                      <a:r>
                        <a:rPr lang="en-US" sz="1200" baseline="0" dirty="0" smtClean="0">
                          <a:latin typeface="+mn-lt"/>
                        </a:rPr>
                        <a:t> 728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6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r>
                        <a:rPr lang="ru-RU" sz="1200" dirty="0" smtClean="0">
                          <a:latin typeface="+mn-lt"/>
                        </a:rPr>
                        <a:t> 380,0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21</a:t>
                      </a:r>
                      <a:r>
                        <a:rPr lang="ru-RU" sz="1200" dirty="0" smtClean="0">
                          <a:latin typeface="+mn-lt"/>
                        </a:rPr>
                        <a:t>0,</a:t>
                      </a:r>
                      <a:r>
                        <a:rPr lang="en-US" sz="1200" dirty="0" smtClean="0">
                          <a:latin typeface="+mn-lt"/>
                        </a:rPr>
                        <a:t>6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138</a:t>
                      </a:r>
                      <a:r>
                        <a:rPr lang="ru-RU" sz="120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09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28. «Каменномостское</a:t>
                      </a:r>
                    </a:p>
                    <a:p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повеление»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«Устройство тротуара ул. Комсомольская»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3 747,1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dirty="0">
                          <a:latin typeface="+mn-lt"/>
                        </a:rPr>
                        <a:t>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1 547,1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1187624" y="476672"/>
            <a:ext cx="669674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 развития общественной инфраструктуры, основанных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местных инициативах, реализуемых на территории городских,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 в 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(в тыс. рублей)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1475656" y="7703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323528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2BA79010-178C-4E3A-A071-C3C34D58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7841176"/>
              </p:ext>
            </p:extLst>
          </p:nvPr>
        </p:nvGraphicFramePr>
        <p:xfrm>
          <a:off x="179512" y="1268762"/>
          <a:ext cx="8856984" cy="28005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197722297"/>
                    </a:ext>
                  </a:extLst>
                </a:gridCol>
                <a:gridCol w="2120694">
                  <a:extLst>
                    <a:ext uri="{9D8B030D-6E8A-4147-A177-3AD203B41FA5}">
                      <a16:colId xmlns:a16="http://schemas.microsoft.com/office/drawing/2014/main" xmlns="" val="3956097409"/>
                    </a:ext>
                  </a:extLst>
                </a:gridCol>
                <a:gridCol w="1016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3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3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63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3778">
                  <a:extLst>
                    <a:ext uri="{9D8B030D-6E8A-4147-A177-3AD203B41FA5}">
                      <a16:colId xmlns:a16="http://schemas.microsoft.com/office/drawing/2014/main" xmlns="" val="1595698362"/>
                    </a:ext>
                  </a:extLst>
                </a:gridCol>
              </a:tblGrid>
              <a:tr h="6480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Наименование муниципального образования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Стоимость</a:t>
                      </a:r>
                      <a:r>
                        <a:rPr lang="ru-RU" sz="1300" baseline="0" dirty="0"/>
                        <a:t> проекта </a:t>
                      </a:r>
                      <a:endParaRPr lang="ru-RU" sz="13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Сумма субсидии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Местный бюджет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Вклад населения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Вклад спонсоров 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205579"/>
                  </a:ext>
                </a:extLst>
              </a:tr>
              <a:tr h="565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en-US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Майское </a:t>
                      </a:r>
                      <a:endParaRPr kumimoji="0" lang="ru-RU" sz="1200" u="none" strike="noStrike" kern="1200" baseline="0" dirty="0">
                        <a:latin typeface="Times New Roman" pitchFamily="18" charset="0"/>
                        <a:cs typeface="Times New Roman" pitchFamily="18" charset="0"/>
                        <a:sym typeface="Roboto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     </a:t>
                      </a: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сельское </a:t>
                      </a: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«Устройство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детской спортивно-игровой площадки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»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728</a:t>
                      </a:r>
                      <a:r>
                        <a:rPr lang="ru-RU" sz="1200" dirty="0" smtClean="0"/>
                        <a:t>,6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/>
                        <a:t>1</a:t>
                      </a:r>
                      <a:r>
                        <a:rPr lang="ru-RU" sz="1200" baseline="0" dirty="0" smtClean="0"/>
                        <a:t> 296</a:t>
                      </a:r>
                      <a:r>
                        <a:rPr lang="ru-RU" sz="1200" dirty="0" smtClean="0"/>
                        <a:t>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259,3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172,9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65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30. «Майское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сельское 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«Установка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детской площадки по адресу: ул. Красная, х. Красный, Кошехабльский район, РА»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728</a:t>
                      </a:r>
                      <a:r>
                        <a:rPr lang="ru-RU" sz="1200" dirty="0" smtClean="0"/>
                        <a:t>,6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/>
                        <a:t>1 296,4</a:t>
                      </a:r>
                      <a:endParaRPr lang="ru-RU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259,3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172,9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175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ИТОГО:</a:t>
                      </a:r>
                      <a:r>
                        <a:rPr lang="ru-RU" sz="1500" baseline="0" dirty="0" smtClean="0"/>
                        <a:t> 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/>
                        <a:t>73 082,3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baseline="0" dirty="0" smtClean="0"/>
                        <a:t>50 531,7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kern="1200" dirty="0" smtClean="0"/>
                        <a:t>11 517,</a:t>
                      </a:r>
                      <a:r>
                        <a:rPr kumimoji="0" lang="ru-RU" sz="1200" kern="1200" dirty="0"/>
                        <a:t>3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kern="1200" dirty="0"/>
                        <a:t>6</a:t>
                      </a:r>
                      <a:r>
                        <a:rPr kumimoji="0" lang="ru-RU" sz="1200" kern="1200" dirty="0" smtClean="0"/>
                        <a:t> 730,7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kern="1200" dirty="0"/>
                        <a:t>4</a:t>
                      </a:r>
                      <a:r>
                        <a:rPr kumimoji="0" lang="ru-RU" sz="1200" kern="1200" dirty="0" smtClean="0"/>
                        <a:t> 302,7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12700" marB="0" anchor="ctr"/>
                </a:tc>
                <a:extLst>
                  <a:ext uri="{0D108BD9-81ED-4DB2-BD59-A6C34878D82A}">
                    <a16:rowId xmlns:a16="http://schemas.microsoft.com/office/drawing/2014/main" xmlns="" val="3293994466"/>
                  </a:ext>
                </a:extLst>
              </a:tr>
            </a:tbl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971600" y="260649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ПРОЕКТОВ ИНИЦИАТИВНОГО БЮДЖЕТИРОВАНИЯ</a:t>
            </a:r>
            <a:endParaRPr lang="ru-RU" sz="16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92000" y="0"/>
            <a:ext cx="25200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899592" y="1028733"/>
          <a:ext cx="7560840" cy="510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915816" y="1124744"/>
            <a:ext cx="864096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5,9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323528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0466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«Понежукайское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сельское 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«Установка арки на въезде в а. Понежукай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по ул. Ленина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220072" y="1124744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24128" y="932723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789,1 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13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\\hudson\forusers\СОТРУДНИКИ\ШеудженА\Альбина\Понежукайское СП\Понежукай\IMG-20240131-WA0026.jpg"/>
          <p:cNvPicPr>
            <a:picLocks noChangeAspect="1" noChangeArrowheads="1"/>
          </p:cNvPicPr>
          <p:nvPr/>
        </p:nvPicPr>
        <p:blipFill>
          <a:blip r:embed="rId4" cstate="print"/>
          <a:srcRect l="12812" t="2731" r="13954"/>
          <a:stretch>
            <a:fillRect/>
          </a:stretch>
        </p:blipFill>
        <p:spPr bwMode="auto">
          <a:xfrm>
            <a:off x="107504" y="1412776"/>
            <a:ext cx="5148064" cy="527218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364532" y="5197180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5301208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611560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1 900,0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835696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313184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289,1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619672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91581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988" name="Picture 4" descr="\\hudson\forusers\СОТРУДНИКИ\ШеудженА\Альбина\Понежукайское СП\Понежукай\IMG-20241204-WA0020.jpg"/>
          <p:cNvPicPr>
            <a:picLocks noChangeAspect="1" noChangeArrowheads="1"/>
          </p:cNvPicPr>
          <p:nvPr/>
        </p:nvPicPr>
        <p:blipFill>
          <a:blip r:embed="rId5" cstate="print"/>
          <a:srcRect l="2829" t="18387" r="8067"/>
          <a:stretch>
            <a:fillRect/>
          </a:stretch>
        </p:blipFill>
        <p:spPr bwMode="auto">
          <a:xfrm>
            <a:off x="4499992" y="1628800"/>
            <a:ext cx="4536504" cy="31163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1990" name="Picture 6" descr="\\hudson\forusers\СОТРУДНИКИ\ШеудженА\Альбина\Понежукайское СП\Понежукай\IMG-20241204-WA0010.jpg"/>
          <p:cNvPicPr>
            <a:picLocks noChangeAspect="1" noChangeArrowheads="1"/>
          </p:cNvPicPr>
          <p:nvPr/>
        </p:nvPicPr>
        <p:blipFill>
          <a:blip r:embed="rId6" cstate="print"/>
          <a:srcRect l="3460" t="16147"/>
          <a:stretch>
            <a:fillRect/>
          </a:stretch>
        </p:blipFill>
        <p:spPr bwMode="auto">
          <a:xfrm>
            <a:off x="4932040" y="4077072"/>
            <a:ext cx="4018095" cy="261752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355976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30" name="Цилиндр 29"/>
          <p:cNvSpPr/>
          <p:nvPr/>
        </p:nvSpPr>
        <p:spPr>
          <a:xfrm>
            <a:off x="421196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99593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04664"/>
            <a:ext cx="7848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Ассоколайское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сельское поселение»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Парк 80-летия Победы в ауле Ассоколай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Теучежского района РА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24128" y="932723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318,3 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14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572000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4788024" y="6273225"/>
            <a:ext cx="14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4098" name="Picture 2" descr="\\hudson\forusers\СОТРУДНИКИ\ШеудженА\Альбина\Ассоколайское СП\WhatsApp Image 2024-02-13 at 13.58.43.jpeg"/>
          <p:cNvPicPr>
            <a:picLocks noChangeAspect="1" noChangeArrowheads="1"/>
          </p:cNvPicPr>
          <p:nvPr/>
        </p:nvPicPr>
        <p:blipFill>
          <a:blip r:embed="rId4" cstate="print"/>
          <a:srcRect l="35823"/>
          <a:stretch>
            <a:fillRect/>
          </a:stretch>
        </p:blipFill>
        <p:spPr bwMode="auto">
          <a:xfrm>
            <a:off x="179512" y="1412776"/>
            <a:ext cx="5545534" cy="4176464"/>
          </a:xfrm>
          <a:prstGeom prst="rect">
            <a:avLst/>
          </a:prstGeom>
          <a:solidFill>
            <a:srgbClr val="92DED5"/>
          </a:solidFill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0" y="3645024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-472036" y="34689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35730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4100" name="Picture 4" descr="\\hudson\forusers\СОТРУДНИКИ\ШеудженА\Альбина\Ассоколайское СП\Ассокола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844824"/>
            <a:ext cx="4680520" cy="351039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102" name="Picture 6" descr="\\hudson\forusers\СОТРУДНИКИ\ШеудженА\Альбина\Ассоколайское СП\Ассоколай1.jpg"/>
          <p:cNvPicPr>
            <a:picLocks noChangeAspect="1" noChangeArrowheads="1"/>
          </p:cNvPicPr>
          <p:nvPr/>
        </p:nvPicPr>
        <p:blipFill>
          <a:blip r:embed="rId6" cstate="print"/>
          <a:srcRect t="19489"/>
          <a:stretch>
            <a:fillRect/>
          </a:stretch>
        </p:blipFill>
        <p:spPr bwMode="auto">
          <a:xfrm>
            <a:off x="6732240" y="4077072"/>
            <a:ext cx="2322258" cy="266429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28" name="Улыбающееся лицо 27"/>
          <p:cNvSpPr/>
          <p:nvPr/>
        </p:nvSpPr>
        <p:spPr>
          <a:xfrm>
            <a:off x="9396536" y="234888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611560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1 668,3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835696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313184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175,0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619672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91581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Цилиндр 29"/>
          <p:cNvSpPr/>
          <p:nvPr/>
        </p:nvSpPr>
        <p:spPr>
          <a:xfrm>
            <a:off x="421196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175,0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99593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Равно 30"/>
          <p:cNvSpPr/>
          <p:nvPr/>
        </p:nvSpPr>
        <p:spPr>
          <a:xfrm>
            <a:off x="5220072" y="1124744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0466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«Габукайское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сельское поселение»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Благоустройство общественной  территории  в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а. Габукай (центр) по адресу: ул. Хакурате, 32/2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220072" y="1124744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15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2052" name="Picture 4" descr="\\hudson\forusers\СОТРУДНИКИ\ШеудженА\Альбина\Габукайское СП\photo_5393575220163503250_y.jpg"/>
          <p:cNvPicPr>
            <a:picLocks noChangeAspect="1" noChangeArrowheads="1"/>
          </p:cNvPicPr>
          <p:nvPr/>
        </p:nvPicPr>
        <p:blipFill>
          <a:blip r:embed="rId4" cstate="print"/>
          <a:srcRect t="9975" r="13672" b="18779"/>
          <a:stretch>
            <a:fillRect/>
          </a:stretch>
        </p:blipFill>
        <p:spPr bwMode="auto">
          <a:xfrm>
            <a:off x="179512" y="1412776"/>
            <a:ext cx="4248472" cy="525658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2054" name="Picture 6" descr="\\hudson\forusers\СОТРУДНИКИ\ШеудженА\Альбина\Габукайское СП\Габукай2.jpg"/>
          <p:cNvPicPr>
            <a:picLocks noChangeAspect="1" noChangeArrowheads="1"/>
          </p:cNvPicPr>
          <p:nvPr/>
        </p:nvPicPr>
        <p:blipFill>
          <a:blip r:embed="rId5" cstate="print"/>
          <a:srcRect l="4600" t="21362" r="25832"/>
          <a:stretch>
            <a:fillRect/>
          </a:stretch>
        </p:blipFill>
        <p:spPr bwMode="auto">
          <a:xfrm>
            <a:off x="4427984" y="1772816"/>
            <a:ext cx="4572000" cy="48245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355976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2056" name="Picture 8" descr="\\hudson\forusers\СОТРУДНИКИ\ШеудженА\Альбина\Габукайское СП\Габукай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17925" t="42011" r="10376" b="19338"/>
          <a:stretch>
            <a:fillRect/>
          </a:stretch>
        </p:blipFill>
        <p:spPr bwMode="auto">
          <a:xfrm>
            <a:off x="6732240" y="1628800"/>
            <a:ext cx="2304256" cy="165618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724128" y="932723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600,0 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611560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1 950,0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835696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313184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21196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99593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91581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люс 36"/>
          <p:cNvSpPr/>
          <p:nvPr/>
        </p:nvSpPr>
        <p:spPr>
          <a:xfrm>
            <a:off x="1619672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04664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«Шенджийское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«Ремонт автодороги  ул. Хакурате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220072" y="980728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16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\\hudson\forusers\СОТРУДНИКИ\ШеудженА\Альбина\Шенджийское СП\IMG_1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4913588" cy="54006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24" name="Цилиндр 23"/>
          <p:cNvSpPr/>
          <p:nvPr/>
        </p:nvSpPr>
        <p:spPr>
          <a:xfrm>
            <a:off x="1835696" y="836712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1 399,7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Цилиндр 20"/>
          <p:cNvSpPr/>
          <p:nvPr/>
        </p:nvSpPr>
        <p:spPr>
          <a:xfrm>
            <a:off x="539552" y="620688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2 000,0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619672" y="980728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Цилиндр 24"/>
          <p:cNvSpPr/>
          <p:nvPr/>
        </p:nvSpPr>
        <p:spPr>
          <a:xfrm>
            <a:off x="3131840" y="836712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377,8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\\hudson\forusers\СОТРУДНИКИ\ШеудженА\Альбина\Шенджийское СП\IMG_2733.jpg"/>
          <p:cNvPicPr>
            <a:picLocks noChangeAspect="1" noChangeArrowheads="1"/>
          </p:cNvPicPr>
          <p:nvPr/>
        </p:nvPicPr>
        <p:blipFill>
          <a:blip r:embed="rId5" cstate="print"/>
          <a:srcRect l="17074" t="76" r="26651" b="14974"/>
          <a:stretch>
            <a:fillRect/>
          </a:stretch>
        </p:blipFill>
        <p:spPr bwMode="auto">
          <a:xfrm>
            <a:off x="4751512" y="1484784"/>
            <a:ext cx="4140968" cy="496855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355976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30" name="Цилиндр 29"/>
          <p:cNvSpPr/>
          <p:nvPr/>
        </p:nvSpPr>
        <p:spPr>
          <a:xfrm>
            <a:off x="4211960" y="836712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995936" y="980728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915816" y="980728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24128" y="836712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777,5 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04664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«Понежукайское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«Благоустройство сквера в а. Пшикуйхабль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220072" y="1052736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17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24128" y="932723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2 320,0 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70660" name="Picture 4" descr="\\hudson\forusers\СОТРУДНИКИ\ШеудженА\Альбина\Понежукайское СП\Пшикуйхабль\IMG-20240131-WA0017.jpg"/>
          <p:cNvPicPr>
            <a:picLocks noChangeAspect="1" noChangeArrowheads="1"/>
          </p:cNvPicPr>
          <p:nvPr/>
        </p:nvPicPr>
        <p:blipFill>
          <a:blip r:embed="rId4" cstate="print"/>
          <a:srcRect l="11364" t="8502" r="9091"/>
          <a:stretch>
            <a:fillRect/>
          </a:stretch>
        </p:blipFill>
        <p:spPr bwMode="auto">
          <a:xfrm>
            <a:off x="107504" y="1196753"/>
            <a:ext cx="4933056" cy="554461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0658" name="Picture 2" descr="\\hudson\forusers\СОТРУДНИКИ\ШеудженА\Альбина\Понежукайское СП\Пшикуйхабль\Пшикуйхабль.jpg"/>
          <p:cNvPicPr>
            <a:picLocks noChangeAspect="1" noChangeArrowheads="1"/>
          </p:cNvPicPr>
          <p:nvPr/>
        </p:nvPicPr>
        <p:blipFill>
          <a:blip r:embed="rId5" cstate="print"/>
          <a:srcRect l="3444" t="9643" r="18041" b="17352"/>
          <a:stretch>
            <a:fillRect/>
          </a:stretch>
        </p:blipFill>
        <p:spPr bwMode="auto">
          <a:xfrm>
            <a:off x="3563888" y="1628800"/>
            <a:ext cx="5472608" cy="410445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364532" y="5341196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5445224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355976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64400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5" name="Цилиндр 24"/>
          <p:cNvSpPr/>
          <p:nvPr/>
        </p:nvSpPr>
        <p:spPr>
          <a:xfrm>
            <a:off x="3131840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211960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995936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4" name="Цилиндр 23"/>
          <p:cNvSpPr/>
          <p:nvPr/>
        </p:nvSpPr>
        <p:spPr>
          <a:xfrm>
            <a:off x="1835696" y="908720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Цилиндр 20"/>
          <p:cNvSpPr/>
          <p:nvPr/>
        </p:nvSpPr>
        <p:spPr>
          <a:xfrm>
            <a:off x="539552" y="692696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1 600,0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люс 38"/>
          <p:cNvSpPr/>
          <p:nvPr/>
        </p:nvSpPr>
        <p:spPr>
          <a:xfrm>
            <a:off x="2915816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люс 36"/>
          <p:cNvSpPr/>
          <p:nvPr/>
        </p:nvSpPr>
        <p:spPr>
          <a:xfrm>
            <a:off x="1619672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0466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«Гиагинское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«Благоустройство территории между Домом культуры и центральным сквером по ул. Больничной в п. Гончарка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220072" y="1124744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18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24128" y="932723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1 811,4 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72708" name="Picture 4" descr="\\hudson\forusers\СОТРУДНИКИ\ШеудженА\Альбина\Гиагинское СП\Гончарка\photo_5332655558655863359_w.jpg"/>
          <p:cNvPicPr>
            <a:picLocks noChangeAspect="1" noChangeArrowheads="1"/>
          </p:cNvPicPr>
          <p:nvPr/>
        </p:nvPicPr>
        <p:blipFill>
          <a:blip r:embed="rId4" cstate="print"/>
          <a:srcRect l="5815" t="2232" r="4188" b="11820"/>
          <a:stretch>
            <a:fillRect/>
          </a:stretch>
        </p:blipFill>
        <p:spPr bwMode="auto">
          <a:xfrm rot="16200000">
            <a:off x="341786" y="1178494"/>
            <a:ext cx="4968550" cy="54371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477244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589240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72706" name="Picture 2" descr="\\hudson\forusers\СОТРУДНИКИ\ШеудженА\Альбина\Гиагинское СП\Гончарка\photo_5332655558655863330_y.jpg"/>
          <p:cNvPicPr>
            <a:picLocks noChangeAspect="1" noChangeArrowheads="1"/>
          </p:cNvPicPr>
          <p:nvPr/>
        </p:nvPicPr>
        <p:blipFill>
          <a:blip r:embed="rId5" cstate="print"/>
          <a:srcRect r="15108"/>
          <a:stretch>
            <a:fillRect/>
          </a:stretch>
        </p:blipFill>
        <p:spPr bwMode="auto">
          <a:xfrm>
            <a:off x="3599384" y="1772816"/>
            <a:ext cx="5437112" cy="39604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932040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5220072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611560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1 275,0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21196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3131840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835696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276,4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619672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91581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995936" y="1196752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148064" y="1196752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19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80728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1 955,9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932040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5220072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2052" name="Picture 4" descr="\\hudson\forusers\СОТРУДНИКИ\ШеудженА\Альбина\Натырбовское СП Натырбово и К-Кужорский\Казенно-Кужорский\До.jpg"/>
          <p:cNvPicPr>
            <a:picLocks noChangeAspect="1" noChangeArrowheads="1"/>
          </p:cNvPicPr>
          <p:nvPr/>
        </p:nvPicPr>
        <p:blipFill>
          <a:blip r:embed="rId4" cstate="print"/>
          <a:srcRect l="22289" r="8818"/>
          <a:stretch>
            <a:fillRect/>
          </a:stretch>
        </p:blipFill>
        <p:spPr bwMode="auto">
          <a:xfrm>
            <a:off x="107504" y="1484784"/>
            <a:ext cx="4789040" cy="514256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477244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589240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2050" name="Picture 2" descr="\\hudson\forusers\СОТРУДНИКИ\ШеудженА\Альбина\Натырбовское СП Натырбово и К-Кужорский\Казенно-Кужорский\После.jpg"/>
          <p:cNvPicPr>
            <a:picLocks noChangeAspect="1" noChangeArrowheads="1"/>
          </p:cNvPicPr>
          <p:nvPr/>
        </p:nvPicPr>
        <p:blipFill>
          <a:blip r:embed="rId5" cstate="print"/>
          <a:srcRect l="13259" r="7189" b="14749"/>
          <a:stretch>
            <a:fillRect/>
          </a:stretch>
        </p:blipFill>
        <p:spPr bwMode="auto">
          <a:xfrm>
            <a:off x="4355976" y="2060848"/>
            <a:ext cx="4680520" cy="381642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55576" y="40466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«Натырбовское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«Капитальный ремонт ограждения на участке, расположенном по адресу: РА, Кошехабльский район, х. Казенно ‒ Кужорский, ул. Ленина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Цилиндр 20"/>
          <p:cNvSpPr/>
          <p:nvPr/>
        </p:nvSpPr>
        <p:spPr>
          <a:xfrm>
            <a:off x="395536" y="836712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1 427,8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1052736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293,3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Цилиндр 24"/>
          <p:cNvSpPr/>
          <p:nvPr/>
        </p:nvSpPr>
        <p:spPr>
          <a:xfrm>
            <a:off x="2987824" y="1052736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117,4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Цилиндр 29"/>
          <p:cNvSpPr/>
          <p:nvPr/>
        </p:nvSpPr>
        <p:spPr>
          <a:xfrm>
            <a:off x="4067944" y="1052736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117,4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39552" y="548682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Направлено на определение и реализацию социально-значимых проектов на территориях муниципальных образований с привлечением граждан и организаций к деятельности органов местного самоуправления в решении проблем местного значения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1412776"/>
            <a:ext cx="6480720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Цель реализации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892830"/>
            <a:ext cx="7560840" cy="480053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ПРИВЛЕЧЬ НАСЕЛЕНИЕ К РЕШЕНИЮ ВОПРОСОВ МЕСТНОГО ЗНАЧЕНИЯ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2372883"/>
            <a:ext cx="518457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Нормативно-правовая база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5616" y="3525011"/>
            <a:ext cx="2664296" cy="2784309"/>
          </a:xfrm>
          <a:prstGeom prst="roundRect">
            <a:avLst/>
          </a:prstGeom>
          <a:solidFill>
            <a:srgbClr val="92D050"/>
          </a:solidFill>
          <a:ln>
            <a:solidFill>
              <a:srgbClr val="92DED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Постановление КМ РА от 10.10. 2018 № 212 «О некоторых вопросах </a:t>
            </a:r>
            <a:r>
              <a:rPr lang="ru-RU" sz="1200" dirty="0">
                <a:solidFill>
                  <a:schemeClr val="tx1"/>
                </a:solidFill>
              </a:rPr>
              <a:t>реализации проектов развития общественной инфраструктуры, основанных на местных инициативах»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35896" y="3717032"/>
            <a:ext cx="2304256" cy="2592288"/>
          </a:xfrm>
          <a:prstGeom prst="roundRect">
            <a:avLst/>
          </a:prstGeom>
          <a:solidFill>
            <a:srgbClr val="92D050"/>
          </a:solidFill>
          <a:ln>
            <a:solidFill>
              <a:srgbClr val="92DED5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МФ РА от 26.10. 2018 № 116-А «Об утверждении формы заявки для участия в конкурсном отборе проектов развития общественной инфраструктуры, основанных на местных инициативах»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68144" y="3429000"/>
            <a:ext cx="2736304" cy="2880320"/>
          </a:xfrm>
          <a:prstGeom prst="roundRect">
            <a:avLst/>
          </a:prstGeom>
          <a:solidFill>
            <a:srgbClr val="92D050"/>
          </a:solidFill>
          <a:ln>
            <a:solidFill>
              <a:srgbClr val="92DED5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МФ РА от 27.05. 2019 № 64-А «Об утверждении типовой формы соглашения о предоставлении субсидии бюджету городского, сельского, поселения на софинансирование проектов развития общественной инфраструктуры, основанных на местных инициативах, на территориях городских, сельских поселений</a:t>
            </a: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8" name="Стрелка вниз 27"/>
          <p:cNvSpPr/>
          <p:nvPr/>
        </p:nvSpPr>
        <p:spPr>
          <a:xfrm rot="2081049">
            <a:off x="2748630" y="2867635"/>
            <a:ext cx="484632" cy="576064"/>
          </a:xfrm>
          <a:prstGeom prst="downArrow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низ 28"/>
          <p:cNvSpPr/>
          <p:nvPr/>
        </p:nvSpPr>
        <p:spPr>
          <a:xfrm>
            <a:off x="4427984" y="2996952"/>
            <a:ext cx="484632" cy="576064"/>
          </a:xfrm>
          <a:prstGeom prst="downArrow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 rot="19871748">
            <a:off x="6048950" y="2934051"/>
            <a:ext cx="484632" cy="576064"/>
          </a:xfrm>
          <a:prstGeom prst="downArrow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323528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Фигура, имеющая форму буквы L 21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87624" y="116632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20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80728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2 152,2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0" name="Цилиндр 29"/>
          <p:cNvSpPr/>
          <p:nvPr/>
        </p:nvSpPr>
        <p:spPr>
          <a:xfrm>
            <a:off x="406794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215,2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0466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«Натырбовское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«Благоустройство земельного участка на территории парка, расположенного по адресу: РА, Кошехабльский район, с. Натырбово, ул. Красная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754" name="Picture 2" descr="\\hudson\forusers\СОТРУДНИКИ\ШеудженА\Альбина\Натырбовское СП Натырбово и К-Кужорский\Натырбово\photo_5330318284698018369_y.jpg"/>
          <p:cNvPicPr>
            <a:picLocks noChangeAspect="1" noChangeArrowheads="1"/>
          </p:cNvPicPr>
          <p:nvPr/>
        </p:nvPicPr>
        <p:blipFill>
          <a:blip r:embed="rId4" cstate="print"/>
          <a:srcRect l="7222" t="5634" r="5655" b="7042"/>
          <a:stretch>
            <a:fillRect/>
          </a:stretch>
        </p:blipFill>
        <p:spPr bwMode="auto">
          <a:xfrm>
            <a:off x="107504" y="1484784"/>
            <a:ext cx="5544616" cy="48965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1" name="Цилиндр 20"/>
          <p:cNvSpPr/>
          <p:nvPr/>
        </p:nvSpPr>
        <p:spPr>
          <a:xfrm>
            <a:off x="395536" y="836712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1 399,0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322,8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215,2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-472036" y="5477244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589240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74756" name="Picture 4" descr="\\hudson\forusers\СОТРУДНИКИ\ШеудженА\Альбина\Натырбовское СП Натырбово и К-Кужорский\Натырбово\photo_5328184733923926144_y.jpg"/>
          <p:cNvPicPr>
            <a:picLocks noChangeAspect="1" noChangeArrowheads="1"/>
          </p:cNvPicPr>
          <p:nvPr/>
        </p:nvPicPr>
        <p:blipFill>
          <a:blip r:embed="rId5" cstate="print"/>
          <a:srcRect l="2656"/>
          <a:stretch>
            <a:fillRect/>
          </a:stretch>
        </p:blipFill>
        <p:spPr bwMode="auto">
          <a:xfrm>
            <a:off x="3707904" y="1772816"/>
            <a:ext cx="5277727" cy="406630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932040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5220072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Равно 30"/>
          <p:cNvSpPr/>
          <p:nvPr/>
        </p:nvSpPr>
        <p:spPr>
          <a:xfrm>
            <a:off x="5148064" y="1196752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148064" y="1196752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21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80728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728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04664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«Майское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«Установка детской площадки по адресу: ул. Красная, х. Красный, Кошехабльский район, РА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4" name="Picture 4" descr="\\hudson\forusers\СОТРУДНИКИ\ШеудженА\Альбина\Майское СП\Красный\до реконструкции\IMG_20230824_153019.jpg"/>
          <p:cNvPicPr>
            <a:picLocks noChangeAspect="1" noChangeArrowheads="1"/>
          </p:cNvPicPr>
          <p:nvPr/>
        </p:nvPicPr>
        <p:blipFill>
          <a:blip r:embed="rId4" cstate="print"/>
          <a:srcRect r="27450" b="11320"/>
          <a:stretch>
            <a:fillRect/>
          </a:stretch>
        </p:blipFill>
        <p:spPr bwMode="auto">
          <a:xfrm>
            <a:off x="107504" y="1484784"/>
            <a:ext cx="5256584" cy="525658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76806" name="Picture 6" descr="\\hudson\forusers\СОТРУДНИКИ\ШеудженА\Альбина\Майское СП\Красный\после реконструкции\IMG_20240912_132418.jpg"/>
          <p:cNvPicPr>
            <a:picLocks noChangeAspect="1" noChangeArrowheads="1"/>
          </p:cNvPicPr>
          <p:nvPr/>
        </p:nvPicPr>
        <p:blipFill>
          <a:blip r:embed="rId5" cstate="print"/>
          <a:srcRect l="23574" t="28981" r="27647" b="18691"/>
          <a:stretch>
            <a:fillRect/>
          </a:stretch>
        </p:blipFill>
        <p:spPr bwMode="auto">
          <a:xfrm>
            <a:off x="3563888" y="1700808"/>
            <a:ext cx="5400600" cy="468052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644008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932040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836712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1 296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259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172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148064" y="1052736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22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08720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1 728,6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04664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«Майское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«Устройство детской спортивно-игровой площадки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0" name="Picture 2" descr="\\hudson\forusers\СОТРУДНИКИ\ШеудженА\Альбина\Майское СП\Майский\до реконструкции\IMG_20230824_153546.jpg"/>
          <p:cNvPicPr>
            <a:picLocks noChangeAspect="1" noChangeArrowheads="1"/>
          </p:cNvPicPr>
          <p:nvPr/>
        </p:nvPicPr>
        <p:blipFill>
          <a:blip r:embed="rId4" cstate="print"/>
          <a:srcRect l="30405" t="22446" r="16537" b="29337"/>
          <a:stretch>
            <a:fillRect/>
          </a:stretch>
        </p:blipFill>
        <p:spPr bwMode="auto">
          <a:xfrm>
            <a:off x="179512" y="1268760"/>
            <a:ext cx="4968552" cy="53285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477244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517232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78852" name="Picture 4" descr="\\hudson\forusers\СОТРУДНИКИ\ШеудженА\Альбина\Майское СП\Майский\после реконструкции\IMG_20240912_133037.jpg"/>
          <p:cNvPicPr>
            <a:picLocks noChangeAspect="1" noChangeArrowheads="1"/>
          </p:cNvPicPr>
          <p:nvPr/>
        </p:nvPicPr>
        <p:blipFill>
          <a:blip r:embed="rId5" cstate="print"/>
          <a:srcRect l="20421" t="23062" r="20790" b="25016"/>
          <a:stretch>
            <a:fillRect/>
          </a:stretch>
        </p:blipFill>
        <p:spPr bwMode="auto">
          <a:xfrm>
            <a:off x="4355976" y="1988840"/>
            <a:ext cx="4638230" cy="424847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644008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932040" y="6187929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23528" y="692696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1 296,4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19672" y="908720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259,3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15816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172,9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3995936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03648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699792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779912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0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23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332656"/>
            <a:ext cx="7848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«Гиагинское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«Ремонт тротуара в СОШ № 3 в ст. Гиагинской от ул. Первомайской до ул. Набережной с косметическим ремонтом пешеходного мостика через реку Гиага и установкой светильников уличного освещения на имеющихся опорах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900" name="Picture 4" descr="\\hudson\forusers\СОТРУДНИКИ\ШеудженА\Альбина\Гиагинское СП\Гиагинская\photo_5332655558655863370_w.jpg"/>
          <p:cNvPicPr>
            <a:picLocks noChangeAspect="1" noChangeArrowheads="1"/>
          </p:cNvPicPr>
          <p:nvPr/>
        </p:nvPicPr>
        <p:blipFill>
          <a:blip r:embed="rId4" cstate="print"/>
          <a:srcRect l="11323" t="9032" r="12650" b="11686"/>
          <a:stretch>
            <a:fillRect/>
          </a:stretch>
        </p:blipFill>
        <p:spPr bwMode="auto">
          <a:xfrm>
            <a:off x="107504" y="1556792"/>
            <a:ext cx="3312000" cy="520693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341196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589240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80902" name="Picture 6" descr="\\hudson\forusers\СОТРУДНИКИ\ШеудженА\Альбина\Гиагинское СП\Гиагинская\photo_5328184733923926168_y.jpg"/>
          <p:cNvPicPr>
            <a:picLocks noChangeAspect="1" noChangeArrowheads="1"/>
          </p:cNvPicPr>
          <p:nvPr/>
        </p:nvPicPr>
        <p:blipFill>
          <a:blip r:embed="rId5" cstate="print"/>
          <a:srcRect t="20040"/>
          <a:stretch>
            <a:fillRect/>
          </a:stretch>
        </p:blipFill>
        <p:spPr bwMode="auto">
          <a:xfrm>
            <a:off x="2843808" y="1628800"/>
            <a:ext cx="3456384" cy="489654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80904" name="Picture 8" descr="\\hudson\forusers\СОТРУДНИКИ\ШеудженА\Альбина\Гиагинское СП\Гиагинская\photo_5328184733923926164_y.jpg"/>
          <p:cNvPicPr>
            <a:picLocks noChangeAspect="1" noChangeArrowheads="1"/>
          </p:cNvPicPr>
          <p:nvPr/>
        </p:nvPicPr>
        <p:blipFill>
          <a:blip r:embed="rId6" cstate="print"/>
          <a:srcRect l="7641" t="11027" r="12128"/>
          <a:stretch>
            <a:fillRect/>
          </a:stretch>
        </p:blipFill>
        <p:spPr bwMode="auto">
          <a:xfrm>
            <a:off x="5796136" y="1484784"/>
            <a:ext cx="3024336" cy="52292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21" name="Цилиндр 20"/>
          <p:cNvSpPr/>
          <p:nvPr/>
        </p:nvSpPr>
        <p:spPr>
          <a:xfrm>
            <a:off x="395536" y="908720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2 000,0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1052736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2 718,9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1" name="Равно 30"/>
          <p:cNvSpPr/>
          <p:nvPr/>
        </p:nvSpPr>
        <p:spPr>
          <a:xfrm>
            <a:off x="5148064" y="1268760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1124744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1124744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1124744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318,9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0906" name="Picture 10" descr="\\hudson\forusers\СОТРУДНИКИ\ШеудженА\Альбина\Гиагинское СП\Гиагинская\photo_5328184733923926165_y.jpg"/>
          <p:cNvPicPr>
            <a:picLocks noChangeAspect="1" noChangeArrowheads="1"/>
          </p:cNvPicPr>
          <p:nvPr/>
        </p:nvPicPr>
        <p:blipFill>
          <a:blip r:embed="rId7" cstate="print"/>
          <a:srcRect l="6329" r="14555" b="9264"/>
          <a:stretch>
            <a:fillRect/>
          </a:stretch>
        </p:blipFill>
        <p:spPr bwMode="auto">
          <a:xfrm>
            <a:off x="4788024" y="3212976"/>
            <a:ext cx="1800200" cy="338437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3419872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3707904" y="621926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24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0466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«Сергиевское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«Обустройство ограждения кладбища на х. Красный Пахарь с кадастровым номером 01:01:3505000:989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076056" y="1196752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2946" name="Picture 2" descr="\\hudson\forusers\СОТРУДНИКИ\ШеудженА\Альбина\Сергиевское СП\2.jpeg"/>
          <p:cNvPicPr>
            <a:picLocks noChangeAspect="1" noChangeArrowheads="1"/>
          </p:cNvPicPr>
          <p:nvPr/>
        </p:nvPicPr>
        <p:blipFill>
          <a:blip r:embed="rId4" cstate="print"/>
          <a:srcRect l="2989" t="7883" b="14414"/>
          <a:stretch>
            <a:fillRect/>
          </a:stretch>
        </p:blipFill>
        <p:spPr bwMode="auto">
          <a:xfrm>
            <a:off x="107504" y="1412776"/>
            <a:ext cx="3489249" cy="53285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341196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445224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82948" name="Picture 4" descr="\\hudson\forusers\СОТРУДНИКИ\ШеудженА\Альбина\Сергиевское СП\photo_5328184733923926139_y.jpg"/>
          <p:cNvPicPr>
            <a:picLocks noChangeAspect="1" noChangeArrowheads="1"/>
          </p:cNvPicPr>
          <p:nvPr/>
        </p:nvPicPr>
        <p:blipFill>
          <a:blip r:embed="rId5" cstate="print"/>
          <a:srcRect t="17159"/>
          <a:stretch>
            <a:fillRect/>
          </a:stretch>
        </p:blipFill>
        <p:spPr bwMode="auto">
          <a:xfrm>
            <a:off x="3635896" y="1484784"/>
            <a:ext cx="5328592" cy="376440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82950" name="Picture 6" descr="\\hudson\forusers\СОТРУДНИКИ\ШеудженА\Альбина\Сергиевское СП\photo_5328184733923926138_y.jpg"/>
          <p:cNvPicPr>
            <a:picLocks noChangeAspect="1" noChangeArrowheads="1"/>
          </p:cNvPicPr>
          <p:nvPr/>
        </p:nvPicPr>
        <p:blipFill>
          <a:blip r:embed="rId6" cstate="print"/>
          <a:srcRect l="6366" t="44864" r="21790" b="18759"/>
          <a:stretch>
            <a:fillRect/>
          </a:stretch>
        </p:blipFill>
        <p:spPr bwMode="auto">
          <a:xfrm>
            <a:off x="3347864" y="4509120"/>
            <a:ext cx="5688632" cy="21602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3635896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3923928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1 325,0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207,3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134,5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136,0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80728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1 802,8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25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0466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«Джиджихабльское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«Благоустройство общественной территории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в а. Кунчукохабль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0112" y="980728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2 217,7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1" name="Равно 30"/>
          <p:cNvSpPr/>
          <p:nvPr/>
        </p:nvSpPr>
        <p:spPr>
          <a:xfrm>
            <a:off x="5076056" y="1196752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sheudzhen.MINFIN\Desktop\Слайды ИБ\2024 год\12.12\а.Кунчукохабль\3.jpg"/>
          <p:cNvPicPr>
            <a:picLocks noChangeAspect="1" noChangeArrowheads="1"/>
          </p:cNvPicPr>
          <p:nvPr/>
        </p:nvPicPr>
        <p:blipFill>
          <a:blip r:embed="rId4" cstate="print"/>
          <a:srcRect l="17857"/>
          <a:stretch>
            <a:fillRect/>
          </a:stretch>
        </p:blipFill>
        <p:spPr bwMode="auto">
          <a:xfrm>
            <a:off x="107504" y="1484784"/>
            <a:ext cx="4861049" cy="511256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3" name="Picture 5" descr="C:\Users\sheudzhen.MINFIN\Desktop\Слайды ИБ\2024 год\12.12\а.Кунчукохабль\Кунчукохабль.jpg"/>
          <p:cNvPicPr>
            <a:picLocks noChangeAspect="1" noChangeArrowheads="1"/>
          </p:cNvPicPr>
          <p:nvPr/>
        </p:nvPicPr>
        <p:blipFill>
          <a:blip r:embed="rId5" cstate="print"/>
          <a:srcRect l="11707" t="23268" b="714"/>
          <a:stretch>
            <a:fillRect/>
          </a:stretch>
        </p:blipFill>
        <p:spPr bwMode="auto">
          <a:xfrm>
            <a:off x="5004048" y="1772816"/>
            <a:ext cx="4139952" cy="475252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932040" y="5886000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5220072" y="6273225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1 662,7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222,0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222,0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111,0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26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0466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«Блечепсинское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«Устройство детской площадки по адресу: РА, Кошехабльский район, а. Блечепсин, ул. Ленина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980728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1 988,6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1" name="Равно 30"/>
          <p:cNvSpPr/>
          <p:nvPr/>
        </p:nvSpPr>
        <p:spPr>
          <a:xfrm>
            <a:off x="5004048" y="1124744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6018" name="Picture 2" descr="C:\Users\sheudzhen.MINFIN\Desktop\Слайды ИБ\2024 год\Блечепсин\до\1.jfif"/>
          <p:cNvPicPr>
            <a:picLocks noChangeAspect="1" noChangeArrowheads="1"/>
          </p:cNvPicPr>
          <p:nvPr/>
        </p:nvPicPr>
        <p:blipFill>
          <a:blip r:embed="rId4" cstate="print"/>
          <a:srcRect l="18520"/>
          <a:stretch>
            <a:fillRect/>
          </a:stretch>
        </p:blipFill>
        <p:spPr bwMode="auto">
          <a:xfrm>
            <a:off x="107504" y="1340768"/>
            <a:ext cx="4800872" cy="53285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6022" name="Picture 6" descr="C:\Users\sheudzhen.MINFIN\Desktop\Слайды ИБ\2024 год\Блечепсин\после\IMG_4486.jpg"/>
          <p:cNvPicPr>
            <a:picLocks noChangeAspect="1" noChangeArrowheads="1"/>
          </p:cNvPicPr>
          <p:nvPr/>
        </p:nvPicPr>
        <p:blipFill>
          <a:blip r:embed="rId5" cstate="print"/>
          <a:srcRect l="6762" r="17172" b="15705"/>
          <a:stretch>
            <a:fillRect/>
          </a:stretch>
        </p:blipFill>
        <p:spPr bwMode="auto">
          <a:xfrm>
            <a:off x="4283968" y="1700808"/>
            <a:ext cx="4752528" cy="468052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364532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932040" y="5733256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5220072" y="6093296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764704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1 292,6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19672" y="980728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298,2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03648" y="1124744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Цилиндр 24"/>
          <p:cNvSpPr/>
          <p:nvPr/>
        </p:nvSpPr>
        <p:spPr>
          <a:xfrm>
            <a:off x="2915816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198,9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3995936" y="980728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198,9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люс 38"/>
          <p:cNvSpPr/>
          <p:nvPr/>
        </p:nvSpPr>
        <p:spPr>
          <a:xfrm>
            <a:off x="2699792" y="1124744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779912" y="1124744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27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0466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«Игнатьевское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«Благоустройство общественной территории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по ул. Ленина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90" name="Picture 2" descr="C:\Users\sheudzhen.MINFIN\Desktop\Слайды ИБ\2024 год\Игнатьевский\было 1.jpg"/>
          <p:cNvPicPr>
            <a:picLocks noChangeAspect="1" noChangeArrowheads="1"/>
          </p:cNvPicPr>
          <p:nvPr/>
        </p:nvPicPr>
        <p:blipFill>
          <a:blip r:embed="rId4" cstate="print"/>
          <a:srcRect l="2593" t="16890" r="24808" b="5418"/>
          <a:stretch>
            <a:fillRect/>
          </a:stretch>
        </p:blipFill>
        <p:spPr bwMode="auto">
          <a:xfrm>
            <a:off x="107504" y="1268760"/>
            <a:ext cx="6048672" cy="374441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9092" name="Picture 4" descr="C:\Users\sheudzhen.MINFIN\Desktop\Слайды ИБ\2024 год\Игнатьевский\стало 2.jpg"/>
          <p:cNvPicPr>
            <a:picLocks noChangeAspect="1" noChangeArrowheads="1"/>
          </p:cNvPicPr>
          <p:nvPr/>
        </p:nvPicPr>
        <p:blipFill>
          <a:blip r:embed="rId5" cstate="print"/>
          <a:srcRect t="16111" r="6737" b="34864"/>
          <a:stretch>
            <a:fillRect/>
          </a:stretch>
        </p:blipFill>
        <p:spPr bwMode="auto">
          <a:xfrm>
            <a:off x="2267744" y="3717032"/>
            <a:ext cx="6768752" cy="30243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472036" y="4045052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4149080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6948264" y="5733256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7164288" y="6093296"/>
            <a:ext cx="14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692696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1 750,0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08720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люс 38"/>
          <p:cNvSpPr/>
          <p:nvPr/>
        </p:nvSpPr>
        <p:spPr>
          <a:xfrm>
            <a:off x="2771800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люс 36"/>
          <p:cNvSpPr/>
          <p:nvPr/>
        </p:nvSpPr>
        <p:spPr>
          <a:xfrm>
            <a:off x="1475656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Равно 30"/>
          <p:cNvSpPr/>
          <p:nvPr/>
        </p:nvSpPr>
        <p:spPr>
          <a:xfrm>
            <a:off x="5076056" y="1052736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08720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2 350,0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28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04664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«Вольненское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«Сети наружного освещения ул. Международная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148064" y="1124744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0114" name="Picture 2" descr="C:\Users\sheudzhen.MINFIN\Desktop\Слайды ИБ\2024 год\27.11\Вольненское СП Вольное\Д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3813888" cy="544522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364532" y="5341196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5445224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90116" name="Picture 4" descr="C:\Users\sheudzhen.MINFIN\Desktop\Слайды ИБ\2024 год\27.11\Вольненское СП Вольное\После.jpg"/>
          <p:cNvPicPr>
            <a:picLocks noChangeAspect="1" noChangeArrowheads="1"/>
          </p:cNvPicPr>
          <p:nvPr/>
        </p:nvPicPr>
        <p:blipFill>
          <a:blip r:embed="rId5" cstate="print"/>
          <a:srcRect t="28802" b="29722"/>
          <a:stretch>
            <a:fillRect/>
          </a:stretch>
        </p:blipFill>
        <p:spPr bwMode="auto">
          <a:xfrm>
            <a:off x="3995936" y="1484785"/>
            <a:ext cx="5004000" cy="27931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90117" name="Picture 5" descr="C:\Users\sheudzhen.MINFIN\Desktop\Слайды ИБ\2024 год\27.11\Вольненское СП Вольное\после1.jpg"/>
          <p:cNvPicPr>
            <a:picLocks noChangeAspect="1" noChangeArrowheads="1"/>
          </p:cNvPicPr>
          <p:nvPr/>
        </p:nvPicPr>
        <p:blipFill>
          <a:blip r:embed="rId6" cstate="print"/>
          <a:srcRect l="9376" t="12502" b="26776"/>
          <a:stretch>
            <a:fillRect/>
          </a:stretch>
        </p:blipFill>
        <p:spPr bwMode="auto">
          <a:xfrm>
            <a:off x="3995936" y="4221087"/>
            <a:ext cx="4932000" cy="24784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21" name="Цилиндр 20"/>
          <p:cNvSpPr/>
          <p:nvPr/>
        </p:nvSpPr>
        <p:spPr>
          <a:xfrm>
            <a:off x="395536" y="692696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1 263,3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08720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189,7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139,0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139,0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08720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1 731,0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3995936" y="5733256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283968" y="6093296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37" name="Плюс 36"/>
          <p:cNvSpPr/>
          <p:nvPr/>
        </p:nvSpPr>
        <p:spPr>
          <a:xfrm>
            <a:off x="1475656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29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04664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«Ходзинское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«Сети наружного освещения ул. Мостовая  а. Ходзь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62" name="Picture 2" descr="C:\Users\sheudzhen.MINFIN\Desktop\Слайды ИБ\2024 год\27.11\Ходзинскре СП Ходзь\До.jpeg"/>
          <p:cNvPicPr>
            <a:picLocks noChangeAspect="1" noChangeArrowheads="1"/>
          </p:cNvPicPr>
          <p:nvPr/>
        </p:nvPicPr>
        <p:blipFill>
          <a:blip r:embed="rId4" cstate="print"/>
          <a:srcRect l="6967" b="30528"/>
          <a:stretch>
            <a:fillRect/>
          </a:stretch>
        </p:blipFill>
        <p:spPr bwMode="auto">
          <a:xfrm>
            <a:off x="107504" y="1268760"/>
            <a:ext cx="4320472" cy="540305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364532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92163" name="Picture 3" descr="C:\Users\sheudzhen.MINFIN\Desktop\Слайды ИБ\2024 год\27.11\Ходзинскре СП Ходзь\После.jpeg"/>
          <p:cNvPicPr>
            <a:picLocks noChangeAspect="1" noChangeArrowheads="1"/>
          </p:cNvPicPr>
          <p:nvPr/>
        </p:nvPicPr>
        <p:blipFill>
          <a:blip r:embed="rId5" cstate="print"/>
          <a:srcRect r="17586" b="1562"/>
          <a:stretch>
            <a:fillRect/>
          </a:stretch>
        </p:blipFill>
        <p:spPr bwMode="auto">
          <a:xfrm>
            <a:off x="4355976" y="1412776"/>
            <a:ext cx="4608512" cy="324036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92164" name="Picture 4" descr="C:\Users\sheudzhen.MINFIN\Desktop\Слайды ИБ\2024 год\27.11\Ходзинскре СП Ходзь\после1.jpeg"/>
          <p:cNvPicPr>
            <a:picLocks noChangeAspect="1" noChangeArrowheads="1"/>
          </p:cNvPicPr>
          <p:nvPr/>
        </p:nvPicPr>
        <p:blipFill>
          <a:blip r:embed="rId6" cstate="print"/>
          <a:srcRect t="11190" b="10481"/>
          <a:stretch>
            <a:fillRect/>
          </a:stretch>
        </p:blipFill>
        <p:spPr bwMode="auto">
          <a:xfrm>
            <a:off x="4427984" y="3645024"/>
            <a:ext cx="3168352" cy="30243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499992" y="5661248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788024" y="6021288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692696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1 145,2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908720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171,9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80,2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57,2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148064" y="1052736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908720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1 454,5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7" name="Плюс 36"/>
          <p:cNvSpPr/>
          <p:nvPr/>
        </p:nvSpPr>
        <p:spPr>
          <a:xfrm>
            <a:off x="1475656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люс 37"/>
          <p:cNvSpPr/>
          <p:nvPr/>
        </p:nvSpPr>
        <p:spPr>
          <a:xfrm>
            <a:off x="3851920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051720" y="1316766"/>
            <a:ext cx="4896544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Типы объектов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452669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рамках инициативного бюджетирования реализуются проекты по развитию объектов общественной инфраструктуры и направленные на решение вопросов местного значения, за исключением проектов, содержащих мероприятия по капитальному строительству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4" name="Picture 8" descr="https://dommedtorg.ru/userfiles/icons/bezopas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1152128" cy="134414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03848" y="2276872"/>
            <a:ext cx="3600400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9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ОБЪЕКТЫ  КУЛЬТУРНОГО</a:t>
            </a:r>
          </a:p>
          <a:p>
            <a:pPr algn="ctr"/>
            <a:r>
              <a:rPr lang="ru-RU" sz="19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НАСЛЕДИЯ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5536" y="2660915"/>
            <a:ext cx="360040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900" b="1" cap="all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ОБЪЕКТЫ  </a:t>
            </a:r>
          </a:p>
          <a:p>
            <a:pPr algn="ctr"/>
            <a:r>
              <a:rPr lang="ru-RU" sz="1900" b="1" cap="all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БЛАГОУСТРОЙСТВА</a:t>
            </a:r>
          </a:p>
        </p:txBody>
      </p:sp>
      <p:sp>
        <p:nvSpPr>
          <p:cNvPr id="28674" name="AutoShape 2" descr="https://top-fon.com/uploads/posts/2023-01/1674706289_top-fon-com-p-fon-dlya-prezentatsii-blagoustroistvo-54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Picture 2" descr="https://avatars.mds.yandex.net/i?id=3b5b29ea4a3e04d6bee7471f0eb1e504261d6c64-9218991-images-thumbs&amp;ref=rim&amp;n=33&amp;w=330&amp;h=2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96952"/>
            <a:ext cx="2423170" cy="1920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2B57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6" name="Picture 4" descr="https://avatars.mds.yandex.net/i?id=9ebe93e9396a189eef806ca6f75bf45ef9c2440d-10701951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525011"/>
            <a:ext cx="2771800" cy="2239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8" name="Picture 6" descr="https://img.gazeta.ru/files3/6/16742006/upload-03-pic_32ratio_900x600-900x600-764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645025"/>
            <a:ext cx="266784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6732240" y="2852936"/>
            <a:ext cx="208823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900" b="1" cap="all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ДОРОГИ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03648" y="5925277"/>
            <a:ext cx="7344816" cy="6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Участники -  городские и сельские поселения</a:t>
            </a:r>
          </a:p>
        </p:txBody>
      </p:sp>
      <p:sp>
        <p:nvSpPr>
          <p:cNvPr id="19" name="Стрелка вправо 18"/>
          <p:cNvSpPr/>
          <p:nvPr/>
        </p:nvSpPr>
        <p:spPr>
          <a:xfrm rot="7833526">
            <a:off x="2447364" y="2226308"/>
            <a:ext cx="708476" cy="340601"/>
          </a:xfrm>
          <a:prstGeom prst="rightArrow">
            <a:avLst>
              <a:gd name="adj1" fmla="val 50000"/>
              <a:gd name="adj2" fmla="val 15490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4262254" y="1722522"/>
            <a:ext cx="384043" cy="484632"/>
          </a:xfrm>
          <a:prstGeom prst="rightArrow">
            <a:avLst/>
          </a:prstGeom>
          <a:solidFill>
            <a:srgbClr val="F2B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 rot="2661530">
            <a:off x="6482169" y="2068964"/>
            <a:ext cx="708476" cy="340601"/>
          </a:xfrm>
          <a:prstGeom prst="rightArrow">
            <a:avLst>
              <a:gd name="adj1" fmla="val 50000"/>
              <a:gd name="adj2" fmla="val 15490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323528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Фигура, имеющая форму буквы L 28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187624" y="116632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30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76672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«Каменномостское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«Устройство тротуара ул. Комсомольская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C:\Users\sheudzhen.MINFIN\Desktop\Слайды ИБ\2024 год\местные инициативы\каменномостский\4.jpg"/>
          <p:cNvPicPr>
            <a:picLocks noChangeAspect="1" noChangeArrowheads="1"/>
          </p:cNvPicPr>
          <p:nvPr/>
        </p:nvPicPr>
        <p:blipFill>
          <a:blip r:embed="rId4" cstate="print"/>
          <a:srcRect l="970" t="2941" r="50526" b="4412"/>
          <a:stretch>
            <a:fillRect/>
          </a:stretch>
        </p:blipFill>
        <p:spPr bwMode="auto">
          <a:xfrm>
            <a:off x="179512" y="1268760"/>
            <a:ext cx="4536504" cy="547260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292524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5373216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33795" name="Picture 3" descr="C:\Users\sheudzhen.MINFIN\Desktop\Слайды ИБ\2024 год\местные инициативы\каменномостский\4.jpg"/>
          <p:cNvPicPr>
            <a:picLocks noChangeAspect="1" noChangeArrowheads="1"/>
          </p:cNvPicPr>
          <p:nvPr/>
        </p:nvPicPr>
        <p:blipFill>
          <a:blip r:embed="rId4" cstate="print"/>
          <a:srcRect l="50793" t="12994" r="848" b="4320"/>
          <a:stretch>
            <a:fillRect/>
          </a:stretch>
        </p:blipFill>
        <p:spPr bwMode="auto">
          <a:xfrm>
            <a:off x="4860032" y="1556792"/>
            <a:ext cx="4176464" cy="518457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716016" y="5805264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5004048" y="6165304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908720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3 747,1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1" name="Равно 30"/>
          <p:cNvSpPr/>
          <p:nvPr/>
        </p:nvSpPr>
        <p:spPr>
          <a:xfrm>
            <a:off x="5004048" y="1052736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3995936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‒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15816" y="908720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люс 37"/>
          <p:cNvSpPr/>
          <p:nvPr/>
        </p:nvSpPr>
        <p:spPr>
          <a:xfrm>
            <a:off x="3779912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Цилиндр 23"/>
          <p:cNvSpPr/>
          <p:nvPr/>
        </p:nvSpPr>
        <p:spPr>
          <a:xfrm>
            <a:off x="1619672" y="908720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1 547,1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Цилиндр 20"/>
          <p:cNvSpPr/>
          <p:nvPr/>
        </p:nvSpPr>
        <p:spPr>
          <a:xfrm>
            <a:off x="323528" y="692696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2 000,0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1403648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699792" y="1052736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15616" y="116632"/>
            <a:ext cx="6336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27" name="Крест 26"/>
          <p:cNvSpPr/>
          <p:nvPr/>
        </p:nvSpPr>
        <p:spPr>
          <a:xfrm>
            <a:off x="3491880" y="1316765"/>
            <a:ext cx="216024" cy="288032"/>
          </a:xfrm>
          <a:prstGeom prst="plus">
            <a:avLst>
              <a:gd name="adj" fmla="val 440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432048" cy="548680"/>
          </a:xfrm>
        </p:spPr>
        <p:txBody>
          <a:bodyPr>
            <a:noAutofit/>
          </a:bodyPr>
          <a:lstStyle/>
          <a:p>
            <a:pPr algn="ctr"/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/>
              <a:t>31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лыбающееся лицо 28"/>
          <p:cNvSpPr/>
          <p:nvPr/>
        </p:nvSpPr>
        <p:spPr>
          <a:xfrm>
            <a:off x="9756576" y="270892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7667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 МО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«Дондуковское сельское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  <a:sym typeface="Roboto" charset="0"/>
              </a:rPr>
              <a:t>поселение»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Roboto" charset="0"/>
              </a:rPr>
              <a:t>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Ремонт тротуара  по ул. Коммунальная - Гагарина от ул. Ленина к социально-значимому объекту: МБОУ «СОШ № 9»</a:t>
            </a:r>
            <a:r>
              <a:rPr lang="ru-RU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258" name="Picture 2" descr="C:\Users\sheudzhen.MINFIN\Desktop\Слайды ИБ\2024 год\местные инициативы\Гиагинский район\Дондуковская\До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4248472" cy="525658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-292524" y="5341196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5445224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96259" name="Picture 3" descr="C:\Users\sheudzhen.MINFIN\Desktop\Слайды ИБ\2024 год\местные инициативы\Гиагинский район\Дондуковская\После\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484784"/>
            <a:ext cx="4320480" cy="525658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33" name="Равнобедренный треугольник 32"/>
          <p:cNvSpPr/>
          <p:nvPr/>
        </p:nvSpPr>
        <p:spPr>
          <a:xfrm>
            <a:off x="4499992" y="5733256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4788024" y="6093296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395536" y="836712"/>
            <a:ext cx="1202432" cy="864096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2 000,0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Цилиндр 23"/>
          <p:cNvSpPr/>
          <p:nvPr/>
        </p:nvSpPr>
        <p:spPr>
          <a:xfrm>
            <a:off x="1691680" y="1052736"/>
            <a:ext cx="1224136" cy="652283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Цилиндр 24"/>
          <p:cNvSpPr/>
          <p:nvPr/>
        </p:nvSpPr>
        <p:spPr>
          <a:xfrm>
            <a:off x="2987824" y="1052736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Цилиндр 29"/>
          <p:cNvSpPr/>
          <p:nvPr/>
        </p:nvSpPr>
        <p:spPr>
          <a:xfrm>
            <a:off x="4067944" y="1052736"/>
            <a:ext cx="1008112" cy="661429"/>
          </a:xfrm>
          <a:prstGeom prst="can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спонсоры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200,0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Равно 30"/>
          <p:cNvSpPr/>
          <p:nvPr/>
        </p:nvSpPr>
        <p:spPr>
          <a:xfrm>
            <a:off x="5148064" y="1268760"/>
            <a:ext cx="410344" cy="355104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1052736"/>
            <a:ext cx="1512168" cy="672075"/>
          </a:xfrm>
          <a:prstGeom prst="rect">
            <a:avLst/>
          </a:prstGeom>
          <a:solidFill>
            <a:srgbClr val="92DED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2 700,0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8" name="Плюс 37"/>
          <p:cNvSpPr/>
          <p:nvPr/>
        </p:nvSpPr>
        <p:spPr>
          <a:xfrm>
            <a:off x="385192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люс 38"/>
          <p:cNvSpPr/>
          <p:nvPr/>
        </p:nvSpPr>
        <p:spPr>
          <a:xfrm>
            <a:off x="2771800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люс 36"/>
          <p:cNvSpPr/>
          <p:nvPr/>
        </p:nvSpPr>
        <p:spPr>
          <a:xfrm>
            <a:off x="1475656" y="1268760"/>
            <a:ext cx="360040" cy="36004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91580" y="2948947"/>
            <a:ext cx="756084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1619672" y="1646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644691"/>
            <a:ext cx="5544616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проекта не ограничена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AutoShape 2" descr="https://top-fon.com/uploads/posts/2023-01/1674706289_top-fon-com-p-fon-dlya-prezentatsii-blagoustroistvo-54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1892830"/>
            <a:ext cx="5112568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900" b="1" cap="all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779912" y="1124744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Республиканский бюджет Республики Адыгея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07904" y="4389107"/>
            <a:ext cx="3888432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Неденежный вклад населения,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юридических лиц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779912" y="1796819"/>
            <a:ext cx="374441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Софинансирование из других внебюджетных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635896" y="3525011"/>
            <a:ext cx="3816424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Софинансирование населением 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Республики Адыгея не менее 5 %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635896" y="2660915"/>
            <a:ext cx="460851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Софинансирование из бюджета городского, сельского поселения не менее 10 %</a:t>
            </a:r>
          </a:p>
        </p:txBody>
      </p:sp>
      <p:pic>
        <p:nvPicPr>
          <p:cNvPr id="46082" name="Picture 2" descr="https://avatars.mds.yandex.net/i?id=92f10d7e045f1ebc29ce1bad91c3ec9854e28b22-4231455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2736304" cy="27228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2DED5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Скругленный прямоугольник 30"/>
          <p:cNvSpPr/>
          <p:nvPr/>
        </p:nvSpPr>
        <p:spPr>
          <a:xfrm>
            <a:off x="1691680" y="5085184"/>
            <a:ext cx="7128792" cy="12192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Размер  субсидии  не  более  2 млн. рублей</a:t>
            </a:r>
          </a:p>
          <a:p>
            <a:pPr algn="ctr"/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на 1  проект</a:t>
            </a:r>
          </a:p>
        </p:txBody>
      </p:sp>
      <p:sp>
        <p:nvSpPr>
          <p:cNvPr id="32" name="Стрелка вниз 31"/>
          <p:cNvSpPr/>
          <p:nvPr/>
        </p:nvSpPr>
        <p:spPr>
          <a:xfrm rot="19614178">
            <a:off x="2641203" y="4222937"/>
            <a:ext cx="484632" cy="720623"/>
          </a:xfrm>
          <a:prstGeom prst="downArrow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8892480" y="0"/>
            <a:ext cx="251520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5292080" y="1412776"/>
            <a:ext cx="432048" cy="432048"/>
          </a:xfrm>
          <a:prstGeom prst="mathPlus">
            <a:avLst/>
          </a:prstGeom>
          <a:solidFill>
            <a:srgbClr val="92DED5"/>
          </a:solidFill>
          <a:ln>
            <a:solidFill>
              <a:srgbClr val="92D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люс 32"/>
          <p:cNvSpPr/>
          <p:nvPr/>
        </p:nvSpPr>
        <p:spPr>
          <a:xfrm>
            <a:off x="5292080" y="2276872"/>
            <a:ext cx="432048" cy="432048"/>
          </a:xfrm>
          <a:prstGeom prst="mathPlus">
            <a:avLst/>
          </a:prstGeom>
          <a:solidFill>
            <a:srgbClr val="92DED5"/>
          </a:solidFill>
          <a:ln>
            <a:solidFill>
              <a:srgbClr val="92D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люс 33"/>
          <p:cNvSpPr/>
          <p:nvPr/>
        </p:nvSpPr>
        <p:spPr>
          <a:xfrm>
            <a:off x="5292080" y="3140968"/>
            <a:ext cx="432048" cy="432048"/>
          </a:xfrm>
          <a:prstGeom prst="mathPlus">
            <a:avLst/>
          </a:prstGeom>
          <a:solidFill>
            <a:srgbClr val="92DED5"/>
          </a:solidFill>
          <a:ln>
            <a:solidFill>
              <a:srgbClr val="92D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люс 34"/>
          <p:cNvSpPr/>
          <p:nvPr/>
        </p:nvSpPr>
        <p:spPr>
          <a:xfrm>
            <a:off x="5292080" y="4005064"/>
            <a:ext cx="432048" cy="432048"/>
          </a:xfrm>
          <a:prstGeom prst="mathPlus">
            <a:avLst/>
          </a:prstGeom>
          <a:solidFill>
            <a:srgbClr val="92DED5"/>
          </a:solidFill>
          <a:ln>
            <a:solidFill>
              <a:srgbClr val="92D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Равнобедренный треугольник 40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Равнобедренный треугольник 41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Фигура, имеющая форму буквы L 29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11560" y="0"/>
            <a:ext cx="7920880" cy="93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ОЦЕНКА  ПРОЕКТОВ,  ПРЕДСТАВЛЕННЫХ  НА  КОНКУРСНЫЙ  ОТБОР,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ПРОВОДИТСЯ  ПО  4  НАПРАВЛЕНИЯМ 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AutoShape 2" descr="https://top-fon.com/uploads/posts/2023-01/1674706289_top-fon-com-p-fon-dlya-prezentatsii-blagoustroistvo-54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1892830"/>
            <a:ext cx="5112568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1900" b="1" cap="all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820472" y="0"/>
            <a:ext cx="323528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39554" y="836716"/>
          <a:ext cx="8352927" cy="5747872"/>
        </p:xfrm>
        <a:graphic>
          <a:graphicData uri="http://schemas.openxmlformats.org/drawingml/2006/table">
            <a:tbl>
              <a:tblPr/>
              <a:tblGrid>
                <a:gridCol w="655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4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2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7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kumimoji="0"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</a:t>
                      </a:r>
                      <a:r>
                        <a:rPr kumimoji="0" lang="ru-RU" sz="14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п/</a:t>
                      </a:r>
                      <a:r>
                        <a:rPr kumimoji="0" lang="ru-RU" sz="1400" b="1" i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endParaRPr kumimoji="0" lang="ru-RU" sz="1400" b="1" i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kumimoji="0" lang="ru-RU" sz="14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критерия конкурсного отбора проектов развития общественной инфраструктуры, основанных на местных инициативах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kumimoji="0" lang="ru-RU" sz="12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</a:t>
                      </a:r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есовой коэффициент</a:t>
                      </a:r>
                    </a:p>
                  </a:txBody>
                  <a:tcPr marL="9525" marR="9525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28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Вклад участников реализации проекта в его финансирование, в том числе: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84">
                <a:tc>
                  <a:txBody>
                    <a:bodyPr/>
                    <a:lstStyle/>
                    <a:p>
                      <a:r>
                        <a:rPr lang="ru-RU" sz="1200"/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 уровень </a:t>
                      </a:r>
                      <a:r>
                        <a:rPr kumimoji="0" lang="ru-RU" sz="1200" b="0" i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софинансирования</a:t>
                      </a:r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из бюджета городского, сельского поселения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516">
                <a:tc>
                  <a:txBody>
                    <a:bodyPr/>
                    <a:lstStyle/>
                    <a:p>
                      <a:r>
                        <a:rPr lang="ru-RU" sz="1200"/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уровень софинансирования проекта населением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316">
                <a:tc>
                  <a:txBody>
                    <a:bodyPr/>
                    <a:lstStyle/>
                    <a:p>
                      <a:r>
                        <a:rPr lang="ru-RU" sz="1200" dirty="0"/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 уровень софинансирования проекта из других внебюджетных источников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0,10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488">
                <a:tc>
                  <a:txBody>
                    <a:bodyPr/>
                    <a:lstStyle/>
                    <a:p>
                      <a:r>
                        <a:rPr lang="ru-RU" sz="1200" dirty="0"/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4) вклад населения и (или) юридических лиц в реализацию проекта в неденежной форме (материалы и другие формы)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58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 и экономическая эффективность реализации проекта: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9316">
                <a:tc>
                  <a:txBody>
                    <a:bodyPr/>
                    <a:lstStyle/>
                    <a:p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 доля благополучателей в общей численности населения городского, сельского поселения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779">
                <a:tc>
                  <a:txBody>
                    <a:bodyPr/>
                    <a:lstStyle/>
                    <a:p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положительное воздействие результатов реализации проекта на состояние окружающей среды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6035">
                <a:tc>
                  <a:txBody>
                    <a:bodyPr/>
                    <a:lstStyle/>
                    <a:p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 доступность финансовых ресурсов, наличие механизмов содержания и эффективной эксплуатации объекта - результата реализации проекта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509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Степень участия населения городского, сельского поселения в определении и решении проблемы, заявленной в проекте: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8982">
                <a:tc>
                  <a:txBody>
                    <a:bodyPr/>
                    <a:lstStyle/>
                    <a:p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 степень участия населения городского, сельского поселения в идентификации проблемы в процессе ее предварительного рассмотрения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0,10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9334">
                <a:tc>
                  <a:txBody>
                    <a:bodyPr/>
                    <a:lstStyle/>
                    <a:p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степень участия населения городского, сельского поселения в определении параметров проекта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8590">
                <a:tc>
                  <a:txBody>
                    <a:bodyPr/>
                    <a:lstStyle/>
                    <a:p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 использование средств массовой информации и других средств информирования населения в процессе идентификации проблемы и разработки заявки на участие в конкурсном отборе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58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созданных и (или) сохраненных рабочих мест в рамках реализации проекта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T="60960" marB="609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899592" y="476672"/>
            <a:ext cx="705678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 развития общественной инфраструктуры, основанных </a:t>
            </a:r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инициативах, реализуемых на территории городских, </a:t>
            </a:r>
            <a:endParaRPr lang="ru-RU" sz="1300" b="1" dirty="0" smtClean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</a:t>
            </a:r>
            <a:r>
              <a:rPr lang="en-US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(в тыс. рублей)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1331640" y="116631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892000" y="0"/>
            <a:ext cx="25200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892480" y="0"/>
            <a:ext cx="251520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2BA79010-178C-4E3A-A071-C3C34D58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4553546"/>
              </p:ext>
            </p:extLst>
          </p:nvPr>
        </p:nvGraphicFramePr>
        <p:xfrm>
          <a:off x="179513" y="1268760"/>
          <a:ext cx="8712968" cy="501190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52906">
                  <a:extLst>
                    <a:ext uri="{9D8B030D-6E8A-4147-A177-3AD203B41FA5}">
                      <a16:colId xmlns:a16="http://schemas.microsoft.com/office/drawing/2014/main" xmlns="" val="2197722297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xmlns="" val="3956097409"/>
                    </a:ext>
                  </a:extLst>
                </a:gridCol>
                <a:gridCol w="9013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46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0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99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9903">
                  <a:extLst>
                    <a:ext uri="{9D8B030D-6E8A-4147-A177-3AD203B41FA5}">
                      <a16:colId xmlns:a16="http://schemas.microsoft.com/office/drawing/2014/main" xmlns="" val="159569836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/>
                        <a:t>Наименование муниципального образования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Наименование проекта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Стоимость проекта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Сумма</a:t>
                      </a:r>
                      <a:r>
                        <a:rPr lang="ru-RU" sz="1200" baseline="0" dirty="0"/>
                        <a:t> субсидии 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Местный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Вклад населения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Вклад спонсоров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205579"/>
                  </a:ext>
                </a:extLst>
              </a:tr>
              <a:tr h="5250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1. «Блечепсинское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поселение» 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детской площадки по адресу: РА, Кошехабльский район, а. Блечепсин, ул. Ленина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 smtClean="0">
                          <a:latin typeface="+mn-lt"/>
                        </a:rPr>
                        <a:t>1 988,6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 </a:t>
                      </a:r>
                      <a:r>
                        <a:rPr lang="ru-RU" sz="1200" dirty="0" smtClean="0">
                          <a:latin typeface="+mn-lt"/>
                        </a:rPr>
                        <a:t>292,6</a:t>
                      </a:r>
                      <a:endParaRPr lang="ru-RU" sz="12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298,2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198,9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198,9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969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2. «Шенджийское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«Ремонт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автодороги </a:t>
                      </a: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Хакурате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3 777,5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2 000,0</a:t>
                      </a:r>
                      <a:endParaRPr lang="ru-RU" sz="12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1 399,7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377,8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052828"/>
                  </a:ext>
                </a:extLst>
              </a:tr>
              <a:tr h="6339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3. «Дондуковское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«Ремонт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тротуара по ул. Коммунальная - Гагарина от ул. Ленина к социально-значимому объекту: МБОУ «СОШ № 9»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+mn-lt"/>
                        </a:rPr>
                        <a:t>2 700</a:t>
                      </a:r>
                      <a:r>
                        <a:rPr lang="ru-RU" sz="1200" baseline="0" dirty="0" smtClean="0">
                          <a:latin typeface="+mn-lt"/>
                        </a:rPr>
                        <a:t>,</a:t>
                      </a:r>
                      <a:r>
                        <a:rPr lang="en-US" sz="1200" baseline="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dirty="0" smtClean="0">
                          <a:latin typeface="+mn-lt"/>
                        </a:rPr>
                        <a:t> 000,0</a:t>
                      </a:r>
                      <a:endParaRPr lang="ru-RU" sz="12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</a:t>
                      </a:r>
                      <a:r>
                        <a:rPr lang="en-US" sz="1200" dirty="0" smtClean="0">
                          <a:latin typeface="+mn-lt"/>
                        </a:rPr>
                        <a:t>00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r>
                        <a:rPr lang="ru-RU" sz="1200" dirty="0" smtClean="0">
                          <a:latin typeface="+mn-lt"/>
                        </a:rPr>
                        <a:t>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r>
                        <a:rPr lang="ru-RU" sz="1200" dirty="0" smtClean="0">
                          <a:latin typeface="+mn-lt"/>
                        </a:rPr>
                        <a:t>0</a:t>
                      </a:r>
                      <a:r>
                        <a:rPr lang="ru-RU" sz="1200" baseline="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43625053"/>
                  </a:ext>
                </a:extLst>
              </a:tr>
              <a:tr h="691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«Ходзинское </a:t>
                      </a:r>
                      <a:endParaRPr lang="ru-RU" sz="120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«Сети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наружного освещения ул. Мостовая а. Ходзь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+mn-lt"/>
                        </a:rPr>
                        <a:t>1 454</a:t>
                      </a:r>
                      <a:r>
                        <a:rPr lang="ru-RU" sz="1200" baseline="0" dirty="0" smtClean="0">
                          <a:latin typeface="+mn-lt"/>
                        </a:rPr>
                        <a:t>,</a:t>
                      </a:r>
                      <a:r>
                        <a:rPr lang="en-US" sz="1200" baseline="0" dirty="0" smtClean="0">
                          <a:latin typeface="+mn-lt"/>
                        </a:rPr>
                        <a:t>5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 smtClean="0">
                          <a:latin typeface="+mn-lt"/>
                        </a:rPr>
                        <a:t>145,2</a:t>
                      </a:r>
                      <a:endParaRPr lang="ru-RU" sz="12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171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8</a:t>
                      </a:r>
                      <a:r>
                        <a:rPr lang="ru-RU" sz="1200" dirty="0" smtClean="0">
                          <a:latin typeface="+mn-lt"/>
                        </a:rPr>
                        <a:t>0,</a:t>
                      </a:r>
                      <a:r>
                        <a:rPr lang="en-US" sz="1200" dirty="0" smtClean="0">
                          <a:latin typeface="+mn-lt"/>
                        </a:rPr>
                        <a:t>2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57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2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53913515"/>
                  </a:ext>
                </a:extLst>
              </a:tr>
              <a:tr h="617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5. «Ассоколайское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«Парк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80-летия Победы в ауле Ассоколай Теучежского района РА»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</a:rPr>
                        <a:t> 318</a:t>
                      </a:r>
                      <a:r>
                        <a:rPr lang="ru-RU" sz="1200" dirty="0" smtClean="0">
                          <a:latin typeface="+mn-lt"/>
                        </a:rPr>
                        <a:t>,3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 </a:t>
                      </a:r>
                      <a:r>
                        <a:rPr lang="ru-RU" sz="1200" dirty="0" smtClean="0">
                          <a:latin typeface="+mn-lt"/>
                        </a:rPr>
                        <a:t>668,3</a:t>
                      </a:r>
                      <a:endParaRPr lang="ru-RU" sz="12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175,0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175,0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540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r>
                        <a:rPr kumimoji="0" lang="ru-RU" sz="12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«Дмитриевское </a:t>
                      </a:r>
                    </a:p>
                    <a:p>
                      <a:pPr algn="l"/>
                      <a:r>
                        <a:rPr kumimoji="0" lang="ru-RU" sz="12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    сельское поселение»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детской игровой площадки в а. Хачемзий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1 899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1 500,0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2</a:t>
                      </a:r>
                      <a:r>
                        <a:rPr lang="ru-RU" sz="1200" dirty="0" smtClean="0">
                          <a:latin typeface="+mn-lt"/>
                        </a:rPr>
                        <a:t>4</a:t>
                      </a:r>
                      <a:r>
                        <a:rPr lang="en-US" sz="1200" dirty="0" smtClean="0">
                          <a:latin typeface="+mn-lt"/>
                        </a:rPr>
                        <a:t>9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15</a:t>
                      </a:r>
                      <a:r>
                        <a:rPr lang="ru-RU" sz="1200" dirty="0" smtClean="0">
                          <a:latin typeface="+mn-lt"/>
                        </a:rPr>
                        <a:t>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" name="Фигура, имеющая форму буквы L 11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971600" y="404665"/>
            <a:ext cx="698477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 развития общественной инфраструктуры, основанных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местных инициативах, реализуемых на территории городских,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 в 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(в тыс.рублей)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755576" y="77033"/>
            <a:ext cx="738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892480" y="0"/>
            <a:ext cx="251520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2BA79010-178C-4E3A-A071-C3C34D58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5893628"/>
              </p:ext>
            </p:extLst>
          </p:nvPr>
        </p:nvGraphicFramePr>
        <p:xfrm>
          <a:off x="179512" y="1124744"/>
          <a:ext cx="8784975" cy="548805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197722297"/>
                    </a:ext>
                  </a:extLst>
                </a:gridCol>
                <a:gridCol w="2360552">
                  <a:extLst>
                    <a:ext uri="{9D8B030D-6E8A-4147-A177-3AD203B41FA5}">
                      <a16:colId xmlns:a16="http://schemas.microsoft.com/office/drawing/2014/main" xmlns="" val="3956097409"/>
                    </a:ext>
                  </a:extLst>
                </a:gridCol>
                <a:gridCol w="9518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61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47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36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5879">
                  <a:extLst>
                    <a:ext uri="{9D8B030D-6E8A-4147-A177-3AD203B41FA5}">
                      <a16:colId xmlns:a16="http://schemas.microsoft.com/office/drawing/2014/main" xmlns="" val="159569836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/>
                        <a:t>Наименование муниципального образования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Наименование проекта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Стоимость</a:t>
                      </a:r>
                      <a:r>
                        <a:rPr lang="ru-RU" sz="1200" baseline="0" dirty="0"/>
                        <a:t> проекта 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Сумма субсидии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Местный бюджет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Вклад населения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/>
                        <a:t>Вклад спонсоров 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20557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«Егерухайское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«Строительство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тротуара по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ул. Советская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2 700,0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00</a:t>
                      </a:r>
                      <a:r>
                        <a:rPr lang="ru-RU" sz="1200" dirty="0">
                          <a:latin typeface="+mn-lt"/>
                        </a:rPr>
                        <a:t>0</a:t>
                      </a:r>
                      <a:r>
                        <a:rPr lang="ru-RU" sz="1200" baseline="0" dirty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300,0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1816607"/>
                  </a:ext>
                </a:extLst>
              </a:tr>
              <a:tr h="720685">
                <a:tc>
                  <a:txBody>
                    <a:bodyPr/>
                    <a:lstStyle/>
                    <a:p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«</a:t>
                      </a: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Энемское</a:t>
                      </a:r>
                      <a:endParaRPr kumimoji="0" lang="ru-RU" sz="1200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     городское поселение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200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«Ремонт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памятника и благоустройство территории по адресу: п. Дружный, ул. Крестьянская, 22/3, 22/4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2 895,4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385,4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210,0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300</a:t>
                      </a:r>
                      <a:r>
                        <a:rPr lang="ru-RU" sz="1200" baseline="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052828"/>
                  </a:ext>
                </a:extLst>
              </a:tr>
              <a:tr h="6783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«Кошехабльское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 сельское 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парка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аула Кошехабль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(со стороны ул. Ленина)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2 496,4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296,4</a:t>
                      </a:r>
                      <a:endParaRPr lang="ru-RU" sz="1200" baseline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43625053"/>
                  </a:ext>
                </a:extLst>
              </a:tr>
              <a:tr h="579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«Айрюмовское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спортивно-игровой площадки в Центральном парке п. Новый»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atin typeface="+mn-lt"/>
                        </a:rPr>
                        <a:t>2</a:t>
                      </a:r>
                      <a:r>
                        <a:rPr lang="en-US" sz="1200" kern="1200" baseline="0" dirty="0" smtClean="0">
                          <a:latin typeface="+mn-lt"/>
                        </a:rPr>
                        <a:t> 700</a:t>
                      </a:r>
                      <a:r>
                        <a:rPr lang="ru-RU" sz="1200" kern="1200" dirty="0" smtClean="0">
                          <a:latin typeface="+mn-lt"/>
                        </a:rPr>
                        <a:t>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latin typeface="+mn-lt"/>
                        </a:rPr>
                        <a:t>2 000,0</a:t>
                      </a:r>
                      <a:endParaRPr lang="ru-RU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atin typeface="+mn-lt"/>
                        </a:rPr>
                        <a:t>300</a:t>
                      </a:r>
                      <a:r>
                        <a:rPr lang="ru-RU" sz="1200" kern="1200" dirty="0" smtClean="0">
                          <a:latin typeface="+mn-lt"/>
                        </a:rPr>
                        <a:t>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latin typeface="+mn-lt"/>
                        </a:rPr>
                        <a:t>200</a:t>
                      </a:r>
                      <a:r>
                        <a:rPr lang="ru-RU" sz="1200" kern="1200" dirty="0" smtClean="0">
                          <a:latin typeface="+mn-lt"/>
                        </a:rPr>
                        <a:t>,</a:t>
                      </a:r>
                      <a:r>
                        <a:rPr lang="en-US" sz="1200" kern="1200" dirty="0" smtClean="0">
                          <a:latin typeface="+mn-lt"/>
                        </a:rPr>
                        <a:t>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latin typeface="+mn-lt"/>
                        </a:rPr>
                        <a:t>200</a:t>
                      </a:r>
                      <a:r>
                        <a:rPr lang="ru-RU" sz="1200" baseline="0" dirty="0" smtClean="0">
                          <a:latin typeface="+mn-lt"/>
                        </a:rPr>
                        <a:t>,</a:t>
                      </a:r>
                      <a:r>
                        <a:rPr lang="en-US" sz="1200" baseline="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5391351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11.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«Натырбовское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  сельское 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земельного участка на территории парка, расположенного по адресу: РА, Кошехабльский район, с. Натырбово, ул. Красная»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+mn-lt"/>
                        </a:rPr>
                        <a:t>2</a:t>
                      </a:r>
                      <a:r>
                        <a:rPr lang="ru-RU" sz="1200" kern="1200" baseline="0" dirty="0" smtClean="0">
                          <a:latin typeface="+mn-lt"/>
                        </a:rPr>
                        <a:t> 152</a:t>
                      </a:r>
                      <a:r>
                        <a:rPr lang="ru-RU" sz="1200" kern="1200" dirty="0" smtClean="0">
                          <a:latin typeface="+mn-lt"/>
                        </a:rPr>
                        <a:t>,2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latin typeface="+mn-lt"/>
                        </a:rPr>
                        <a:t>1 399,0</a:t>
                      </a:r>
                      <a:endParaRPr lang="ru-RU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+mn-lt"/>
                        </a:rPr>
                        <a:t>322,8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+mn-lt"/>
                        </a:rPr>
                        <a:t>215,2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215,2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15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Натырбовское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сельское поселение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«Капитальный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ремонт ограждения на участке, расположенном по адресу: РА, Кошехабльский район,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х. Казенно - Кужорский, ул. Ленина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>
                          <a:latin typeface="+mn-lt"/>
                        </a:rPr>
                        <a:t>      </a:t>
                      </a:r>
                      <a:r>
                        <a:rPr kumimoji="0" lang="ru-RU" sz="1200" kern="1200" dirty="0" smtClean="0">
                          <a:latin typeface="+mn-lt"/>
                        </a:rPr>
                        <a:t>1</a:t>
                      </a:r>
                      <a:r>
                        <a:rPr kumimoji="0" lang="ru-RU" sz="1200" kern="1200" baseline="0" dirty="0" smtClean="0">
                          <a:latin typeface="+mn-lt"/>
                        </a:rPr>
                        <a:t> 955,9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>
                          <a:latin typeface="+mn-lt"/>
                        </a:rPr>
                        <a:t>      </a:t>
                      </a:r>
                      <a:r>
                        <a:rPr kumimoji="0" lang="ru-RU" sz="1200" kern="1200" dirty="0" smtClean="0">
                          <a:latin typeface="+mn-lt"/>
                        </a:rPr>
                        <a:t>1</a:t>
                      </a:r>
                      <a:r>
                        <a:rPr kumimoji="0" lang="ru-RU" sz="1200" kern="1200" baseline="0" dirty="0" smtClean="0">
                          <a:latin typeface="+mn-lt"/>
                        </a:rPr>
                        <a:t> 427,8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kern="1200" baseline="0" dirty="0" smtClean="0">
                          <a:latin typeface="+mn-lt"/>
                        </a:rPr>
                        <a:t>293,3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kern="1200" baseline="0" dirty="0">
                          <a:latin typeface="+mn-lt"/>
                        </a:rPr>
                        <a:t> </a:t>
                      </a:r>
                      <a:r>
                        <a:rPr kumimoji="0" lang="ru-RU" sz="1200" kern="1200" dirty="0">
                          <a:latin typeface="+mn-lt"/>
                        </a:rPr>
                        <a:t> </a:t>
                      </a:r>
                      <a:r>
                        <a:rPr kumimoji="0" lang="ru-RU" sz="1200" kern="1200" dirty="0" smtClean="0">
                          <a:latin typeface="+mn-lt"/>
                        </a:rPr>
                        <a:t>117,4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kern="1200" dirty="0" smtClean="0">
                          <a:latin typeface="+mn-lt"/>
                        </a:rPr>
                        <a:t>117,4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12700" marB="0" anchor="ctr"/>
                </a:tc>
                <a:extLst>
                  <a:ext uri="{0D108BD9-81ED-4DB2-BD59-A6C34878D82A}">
                    <a16:rowId xmlns:a16="http://schemas.microsoft.com/office/drawing/2014/main" xmlns="" val="3293994466"/>
                  </a:ext>
                </a:extLst>
              </a:tr>
            </a:tbl>
          </a:graphicData>
        </a:graphic>
      </p:graphicFrame>
      <p:sp>
        <p:nvSpPr>
          <p:cNvPr id="13" name="Фигура, имеющая форму буквы L 12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1115616" y="404664"/>
            <a:ext cx="67687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 развития общественной инфраструктуры, основанных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местных инициативах, реализуемых на территории городских,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 в 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(в тыс. рублей)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1403648" y="77033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rgbClr val="92D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892480" y="0"/>
            <a:ext cx="251520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2BA79010-178C-4E3A-A071-C3C34D58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7841176"/>
              </p:ext>
            </p:extLst>
          </p:nvPr>
        </p:nvGraphicFramePr>
        <p:xfrm>
          <a:off x="179510" y="1124745"/>
          <a:ext cx="8856986" cy="548662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2210">
                  <a:extLst>
                    <a:ext uri="{9D8B030D-6E8A-4147-A177-3AD203B41FA5}">
                      <a16:colId xmlns:a16="http://schemas.microsoft.com/office/drawing/2014/main" xmlns="" val="2197722297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39560974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8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5502">
                  <a:extLst>
                    <a:ext uri="{9D8B030D-6E8A-4147-A177-3AD203B41FA5}">
                      <a16:colId xmlns:a16="http://schemas.microsoft.com/office/drawing/2014/main" xmlns="" val="1595698362"/>
                    </a:ext>
                  </a:extLst>
                </a:gridCol>
              </a:tblGrid>
              <a:tr h="7715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Наименование муниципального образования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Стоимость</a:t>
                      </a:r>
                      <a:r>
                        <a:rPr lang="ru-RU" sz="1300" baseline="0" dirty="0"/>
                        <a:t> проекта </a:t>
                      </a:r>
                      <a:endParaRPr lang="ru-RU" sz="13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Сумма субсидии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Местный бюджет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Вклад населения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Вклад спонсоров 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205579"/>
                  </a:ext>
                </a:extLst>
              </a:tr>
              <a:tr h="559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13.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«Вольненское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сельское поселение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«Сети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наружного освещения ул. Международная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1 731,0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 smtClean="0">
                          <a:latin typeface="+mn-lt"/>
                        </a:rPr>
                        <a:t>263,3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189,7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139</a:t>
                      </a:r>
                      <a:r>
                        <a:rPr lang="ru-RU" sz="1200" baseline="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139</a:t>
                      </a:r>
                      <a:r>
                        <a:rPr lang="ru-RU" sz="1200" baseline="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063"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14.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«Энемское</a:t>
                      </a:r>
                      <a:endParaRPr kumimoji="0" lang="ru-RU" sz="1200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городское поселение</a:t>
                      </a:r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контейнерных площадок на территории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пгт. Энем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2 888,0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 smtClean="0">
                          <a:latin typeface="+mn-lt"/>
                        </a:rPr>
                        <a:t>365,3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222,7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300,0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052828"/>
                  </a:ext>
                </a:extLst>
              </a:tr>
              <a:tr h="657334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15. «Джиджихабльское</a:t>
                      </a:r>
                    </a:p>
                    <a:p>
                      <a:pPr algn="l"/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общественной территории в а. Кунчукохабль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2 217,7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r>
                        <a:rPr lang="ru-RU" sz="1200" dirty="0" smtClean="0">
                          <a:latin typeface="+mn-lt"/>
                        </a:rPr>
                        <a:t> 662,7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222,0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111,0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222,0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2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en-US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Гиагинское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     сельское 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«Ремонт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тротуара к СОШ № 3 в ст. Гиагинской от ул. Первомайской до ул. Набережной с косметическим ремонтом</a:t>
                      </a:r>
                      <a:r>
                        <a:rPr kumimoji="0" lang="en-US" sz="1200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 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пешеходного мостика через реку Гиага и установкой светильников уличного освещения на имеющихся опорах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  <a:sym typeface="Roboto" charset="0"/>
                        </a:rPr>
                        <a:t>»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2</a:t>
                      </a:r>
                      <a:r>
                        <a:rPr lang="en-US" sz="1200" baseline="0" dirty="0" smtClean="0">
                          <a:latin typeface="+mn-lt"/>
                        </a:rPr>
                        <a:t> 718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dirty="0">
                          <a:latin typeface="+mn-lt"/>
                        </a:rPr>
                        <a:t>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318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200</a:t>
                      </a:r>
                      <a:r>
                        <a:rPr lang="ru-RU" sz="1200" dirty="0" smtClean="0"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latin typeface="+mn-lt"/>
                        </a:rPr>
                        <a:t>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200</a:t>
                      </a:r>
                      <a:r>
                        <a:rPr lang="ru-RU" sz="120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5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17. «Габукайское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сельское 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 общественной территории </a:t>
                      </a:r>
                    </a:p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а. Габукай (центр) по адресу: ул. Хакурате,32/2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2 600,0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1950,0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350,0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–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FFCE72-DB9F-4276-84F2-E1611F2BBF46}"/>
              </a:ext>
            </a:extLst>
          </p:cNvPr>
          <p:cNvSpPr/>
          <p:nvPr/>
        </p:nvSpPr>
        <p:spPr>
          <a:xfrm>
            <a:off x="1115616" y="476672"/>
            <a:ext cx="67687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проектов развития общественной инфраструктуры, основанных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местных инициативах, реализуемых на территории городских, </a:t>
            </a:r>
            <a:endParaRPr lang="en-US" sz="1300" b="1" dirty="0">
              <a:solidFill>
                <a:srgbClr val="2628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 в 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2628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(в тыс. рублей)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E5E53-12A9-4B56-B85B-C4EC5ADD7E2E}"/>
              </a:ext>
            </a:extLst>
          </p:cNvPr>
          <p:cNvSpPr txBox="1"/>
          <p:nvPr/>
        </p:nvSpPr>
        <p:spPr>
          <a:xfrm>
            <a:off x="1475656" y="7703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92480" y="0"/>
            <a:ext cx="251520" cy="740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892480" y="0"/>
            <a:ext cx="251520" cy="476251"/>
          </a:xfrm>
        </p:spPr>
        <p:txBody>
          <a:bodyPr/>
          <a:lstStyle/>
          <a:p>
            <a:fld id="{EA3E00EE-7DC1-4853-8D13-C5C6CF4CA96E}" type="slidenum">
              <a:rPr lang="ru-RU" sz="1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7504" y="5877272"/>
            <a:ext cx="1872000" cy="972000"/>
          </a:xfrm>
          <a:prstGeom prst="triangle">
            <a:avLst>
              <a:gd name="adj" fmla="val 4974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-472036" y="5269188"/>
            <a:ext cx="1852792" cy="90872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2BA79010-178C-4E3A-A071-C3C34D58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7841176"/>
              </p:ext>
            </p:extLst>
          </p:nvPr>
        </p:nvGraphicFramePr>
        <p:xfrm>
          <a:off x="179512" y="1196752"/>
          <a:ext cx="8856984" cy="507107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197722297"/>
                    </a:ext>
                  </a:extLst>
                </a:gridCol>
                <a:gridCol w="2120694">
                  <a:extLst>
                    <a:ext uri="{9D8B030D-6E8A-4147-A177-3AD203B41FA5}">
                      <a16:colId xmlns:a16="http://schemas.microsoft.com/office/drawing/2014/main" xmlns="" val="3956097409"/>
                    </a:ext>
                  </a:extLst>
                </a:gridCol>
                <a:gridCol w="1016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3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3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63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3778">
                  <a:extLst>
                    <a:ext uri="{9D8B030D-6E8A-4147-A177-3AD203B41FA5}">
                      <a16:colId xmlns:a16="http://schemas.microsoft.com/office/drawing/2014/main" xmlns="" val="1595698362"/>
                    </a:ext>
                  </a:extLst>
                </a:gridCol>
              </a:tblGrid>
              <a:tr h="716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Наименование муниципального образования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Наименование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Стоимость</a:t>
                      </a:r>
                      <a:r>
                        <a:rPr lang="ru-RU" sz="1300" baseline="0" dirty="0"/>
                        <a:t> проекта </a:t>
                      </a:r>
                      <a:endParaRPr lang="ru-RU" sz="13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Сумма субсидии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Местный бюджет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Вклад населения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baseline="0" dirty="0"/>
                        <a:t>Вклад спонсоров 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205579"/>
                  </a:ext>
                </a:extLst>
              </a:tr>
              <a:tr h="598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18. «Уляпское </a:t>
                      </a:r>
                      <a:endParaRPr lang="ru-RU" sz="120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сельское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поселение»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площадки отдыха в ауле Уляп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4 484,4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latin typeface="+mn-lt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</a:rPr>
                        <a:t> 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1 000,0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1 284,4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0133"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19. «Пчегатлукайское</a:t>
                      </a:r>
                      <a:endParaRPr kumimoji="0" lang="ru-RU" sz="1200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сельское </a:t>
                      </a:r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поселение»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сквера, расположенного по адресу: а. Пчегатлукай,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ул. Ленина, 41а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2 704,4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000,0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 smtClean="0">
                          <a:latin typeface="+mn-lt"/>
                        </a:rPr>
                        <a:t>304,0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052828"/>
                  </a:ext>
                </a:extLst>
              </a:tr>
              <a:tr h="86409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20.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«Пчегатлукайское</a:t>
                      </a:r>
                      <a:endParaRPr kumimoji="0" lang="ru-RU" sz="12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сельское поселение»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сквера, расположенного по адресу: х. Казазов,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ул. Андрухаева, 1/1а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2 710,7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latin typeface="+mn-lt"/>
                        </a:rPr>
                        <a:t>2 000,0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310,7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0133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21. 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«Пчегатлукайское</a:t>
                      </a:r>
                      <a:endParaRPr kumimoji="0" lang="ru-RU" sz="12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сельское поселение»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детской площадки, расположенной по адресу: п. Четук, ул. Ленина, 15а»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1 983,9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1 400,0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219,9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182,0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182,0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90739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22. «Понежукайское </a:t>
                      </a:r>
                      <a:endParaRPr kumimoji="0" lang="ru-RU" sz="1200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</a:t>
                      </a:r>
                      <a:r>
                        <a:rPr kumimoji="0" lang="ru-RU" sz="1200" kern="1200" dirty="0">
                          <a:latin typeface="Times New Roman" pitchFamily="18" charset="0"/>
                          <a:cs typeface="Times New Roman" pitchFamily="18" charset="0"/>
                        </a:rPr>
                        <a:t>поселение»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«Установка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арки на въезде в а. Понежукай по ул. Ленина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2 789,1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r>
                        <a:rPr lang="ru-RU" sz="1200" dirty="0" smtClean="0">
                          <a:latin typeface="+mn-lt"/>
                        </a:rPr>
                        <a:t> </a:t>
                      </a:r>
                      <a:r>
                        <a:rPr lang="ru-RU" sz="1200" dirty="0">
                          <a:latin typeface="+mn-lt"/>
                        </a:rPr>
                        <a:t>9</a:t>
                      </a:r>
                      <a:r>
                        <a:rPr lang="ru-RU" sz="1200" dirty="0" smtClean="0">
                          <a:latin typeface="+mn-lt"/>
                        </a:rPr>
                        <a:t>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289,1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1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23. «</a:t>
                      </a: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Понежукайское </a:t>
                      </a: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сельское поселение»</a:t>
                      </a:r>
                      <a:endParaRPr kumimoji="0" lang="ru-RU" sz="12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«Благоустройство</a:t>
                      </a: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сквера </a:t>
                      </a:r>
                    </a:p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</a:pPr>
                      <a:r>
                        <a:rPr kumimoji="0"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а. Пшикуйхабль»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</a:rPr>
                        <a:t> 320</a:t>
                      </a:r>
                      <a:r>
                        <a:rPr lang="ru-RU" sz="1200" dirty="0" smtClean="0">
                          <a:latin typeface="+mn-lt"/>
                        </a:rPr>
                        <a:t>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1 600,0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240,0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230,0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250,0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5400000">
            <a:off x="-2236812" y="2236812"/>
            <a:ext cx="4797152" cy="323528"/>
          </a:xfrm>
          <a:prstGeom prst="corner">
            <a:avLst>
              <a:gd name="adj1" fmla="val 50000"/>
              <a:gd name="adj2" fmla="val 5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2733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17394</TotalTime>
  <Words>2757</Words>
  <Application>Microsoft Office PowerPoint</Application>
  <PresentationFormat>Экран (4:3)</PresentationFormat>
  <Paragraphs>764</Paragraphs>
  <Slides>32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sheudzhen</cp:lastModifiedBy>
  <cp:revision>1862</cp:revision>
  <cp:lastPrinted>2023-12-29T11:09:33Z</cp:lastPrinted>
  <dcterms:created xsi:type="dcterms:W3CDTF">2019-03-24T13:10:57Z</dcterms:created>
  <dcterms:modified xsi:type="dcterms:W3CDTF">2024-12-28T09:03:14Z</dcterms:modified>
</cp:coreProperties>
</file>