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</p:sldIdLst>
  <p:sldSz cx="9144000" cy="6948488" type="screen4x3"/>
  <p:notesSz cx="9144000" cy="6948488"/>
  <p:defaultTextStyle>
    <a:lvl1pPr marL="0" indent="0" algn="l" defTabSz="9144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Arial"/>
      </a:defRPr>
    </a:lvl1pPr>
    <a:lvl2pPr marL="457200" indent="457200" algn="l" defTabSz="9144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Arial"/>
      </a:defRPr>
    </a:lvl2pPr>
    <a:lvl3pPr marL="914400" indent="914400" algn="l" defTabSz="9144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Arial"/>
      </a:defRPr>
    </a:lvl3pPr>
    <a:lvl4pPr marL="1371600" indent="1371600" algn="l" defTabSz="9144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Arial"/>
      </a:defRPr>
    </a:lvl4pPr>
    <a:lvl5pPr marL="1828800" indent="1828800" algn="l" defTabSz="9144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Arial"/>
      </a:defRPr>
    </a:lvl5pPr>
    <a:lvl6pPr>
      <a:defRPr lang="en-US" sz="1800"/>
    </a:lvl6pPr>
    <a:lvl7pPr>
      <a:defRPr lang="en-US" sz="1800"/>
    </a:lvl7pPr>
    <a:lvl8pPr>
      <a:defRPr lang="en-US" sz="1800"/>
    </a:lvl8pPr>
    <a:lvl9pPr>
      <a:defRPr lang="en-US" sz="1800"/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and Object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Shape 1026"/>
          <p:cNvSpPr>
            <a:spLocks noChangeShapeType="1" noGrp="1"/>
          </p:cNvSpPr>
          <p:nvPr>
            <p:ph type="title" idx="0"/>
          </p:nvPr>
        </p:nvSpPr>
        <p:spPr bwMode="auto">
          <a:xfrm>
            <a:off x="457200" y="277812"/>
            <a:ext cx="8229600" cy="115887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027" name="Shape 1027"/>
          <p:cNvSpPr>
            <a:spLocks noChangeShapeType="1" noGrp="1"/>
          </p:cNvSpPr>
          <p:nvPr>
            <p:ph idx="1"/>
          </p:nvPr>
        </p:nvSpPr>
        <p:spPr bwMode="auto">
          <a:xfrm>
            <a:off x="457200" y="1620837"/>
            <a:ext cx="8229600" cy="4586287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Arial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Arial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Arial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Arial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Arial"/>
              </a:defRPr>
            </a:lvl5pPr>
          </a:lstStyle>
          <a:p>
            <a:pPr marL="342900" lvl="0" indent="-342900">
              <a:spcBef>
                <a:spcPts val="0"/>
              </a:spcBef>
              <a:buChar char="•"/>
              <a:defRPr/>
            </a:pPr>
            <a:r>
              <a:rPr lang="ru-RU"/>
              <a:t>Образец текста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ru-RU"/>
              <a:t>Второй уровень</a:t>
            </a:r>
            <a:endParaRPr/>
          </a:p>
          <a:p>
            <a:pPr marL="1143000" lvl="2" indent="-228600">
              <a:spcBef>
                <a:spcPts val="0"/>
              </a:spcBef>
              <a:buChar char="•"/>
              <a:defRPr/>
            </a:pPr>
            <a:r>
              <a:rPr lang="ru-RU"/>
              <a:t>Третий уровень</a:t>
            </a:r>
            <a:endParaRPr/>
          </a:p>
          <a:p>
            <a:pPr marL="1600200" lvl="3" indent="-228600">
              <a:spcBef>
                <a:spcPts val="0"/>
              </a:spcBef>
              <a:buChar char="–"/>
              <a:defRPr/>
            </a:pPr>
            <a:r>
              <a:rPr lang="ru-RU"/>
              <a:t>Четвертый уровень</a:t>
            </a:r>
            <a:endParaRPr/>
          </a:p>
          <a:p>
            <a:pPr marL="2057400" lvl="4" indent="-228600">
              <a:spcBef>
                <a:spcPts val="0"/>
              </a:spcBef>
              <a:buChar char="»"/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1028" name="Shape 1028"/>
          <p:cNvSpPr>
            <a:spLocks noChangeShapeType="1" noGrp="1"/>
          </p:cNvSpPr>
          <p:nvPr>
            <p:ph type="dt" idx="2"/>
          </p:nvPr>
        </p:nvSpPr>
        <p:spPr bwMode="auto">
          <a:xfrm>
            <a:off x="457200" y="6327775"/>
            <a:ext cx="2133600" cy="4826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029" name="Shape 1029"/>
          <p:cNvSpPr>
            <a:spLocks noChangeShapeType="1" noGrp="1"/>
          </p:cNvSpPr>
          <p:nvPr>
            <p:ph type="ftr" idx="3"/>
          </p:nvPr>
        </p:nvSpPr>
        <p:spPr bwMode="auto">
          <a:xfrm>
            <a:off x="3124200" y="6327775"/>
            <a:ext cx="2895600" cy="4826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030" name="Shape 1030"/>
          <p:cNvSpPr>
            <a:spLocks noChangeShapeType="1" noGrp="1"/>
          </p:cNvSpPr>
          <p:nvPr>
            <p:ph type="sldNum" idx="4"/>
          </p:nvPr>
        </p:nvSpPr>
        <p:spPr bwMode="auto">
          <a:xfrm>
            <a:off x="6553200" y="6327775"/>
            <a:ext cx="2133600" cy="48260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Arial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Arial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Arial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Arial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Arial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lang="ru-RU" sz="1400"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ShapeType="1" noGrp="1"/>
          </p:cNvSpPr>
          <p:nvPr>
            <p:ph type="title" idx="0"/>
          </p:nvPr>
        </p:nvSpPr>
        <p:spPr bwMode="auto">
          <a:xfrm>
            <a:off x="457200" y="277812"/>
            <a:ext cx="8229600" cy="115887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027" name="Rectangle 3"/>
          <p:cNvSpPr>
            <a:spLocks noChangeShapeType="1" noGrp="1"/>
          </p:cNvSpPr>
          <p:nvPr>
            <p:ph type="body" idx="1"/>
          </p:nvPr>
        </p:nvSpPr>
        <p:spPr bwMode="auto">
          <a:xfrm>
            <a:off x="457200" y="1620837"/>
            <a:ext cx="8229600" cy="4586287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Arial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Arial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Arial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Arial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Arial"/>
              </a:defRPr>
            </a:lvl5pPr>
          </a:lstStyle>
          <a:p>
            <a:pPr marL="342900" lvl="0" indent="-342900">
              <a:spcBef>
                <a:spcPts val="0"/>
              </a:spcBef>
              <a:buChar char="•"/>
              <a:defRPr/>
            </a:pPr>
            <a:r>
              <a:rPr lang="ru-RU"/>
              <a:t>Образец текста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ru-RU"/>
              <a:t>Второй уровень</a:t>
            </a:r>
            <a:endParaRPr/>
          </a:p>
          <a:p>
            <a:pPr marL="1143000" lvl="2" indent="-228600">
              <a:spcBef>
                <a:spcPts val="0"/>
              </a:spcBef>
              <a:buChar char="•"/>
              <a:defRPr/>
            </a:pPr>
            <a:r>
              <a:rPr lang="ru-RU"/>
              <a:t>Третий уровень</a:t>
            </a:r>
            <a:endParaRPr/>
          </a:p>
          <a:p>
            <a:pPr marL="1600200" lvl="3" indent="-228600">
              <a:spcBef>
                <a:spcPts val="0"/>
              </a:spcBef>
              <a:buChar char="–"/>
              <a:defRPr/>
            </a:pPr>
            <a:r>
              <a:rPr lang="ru-RU"/>
              <a:t>Четвертый уровень</a:t>
            </a:r>
            <a:endParaRPr/>
          </a:p>
          <a:p>
            <a:pPr marL="2057400" lvl="4" indent="-228600">
              <a:spcBef>
                <a:spcPts val="0"/>
              </a:spcBef>
              <a:buChar char="»"/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1028" name="Rectangle 4"/>
          <p:cNvSpPr>
            <a:spLocks noChangeShapeType="1" noGrp="1"/>
          </p:cNvSpPr>
          <p:nvPr>
            <p:ph type="dt" idx="2"/>
          </p:nvPr>
        </p:nvSpPr>
        <p:spPr bwMode="auto">
          <a:xfrm>
            <a:off x="457200" y="6327775"/>
            <a:ext cx="2133600" cy="4826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029" name="Rectangle 5"/>
          <p:cNvSpPr>
            <a:spLocks noChangeShapeType="1" noGrp="1"/>
          </p:cNvSpPr>
          <p:nvPr>
            <p:ph type="ftr" idx="3"/>
          </p:nvPr>
        </p:nvSpPr>
        <p:spPr bwMode="auto">
          <a:xfrm>
            <a:off x="3124200" y="6327775"/>
            <a:ext cx="2895600" cy="4826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030" name="Rectangle 6"/>
          <p:cNvSpPr>
            <a:spLocks noChangeShapeType="1" noGrp="1"/>
          </p:cNvSpPr>
          <p:nvPr>
            <p:ph type="sldNum" idx="4"/>
          </p:nvPr>
        </p:nvSpPr>
        <p:spPr bwMode="auto">
          <a:xfrm>
            <a:off x="6553200" y="6327775"/>
            <a:ext cx="2133600" cy="48260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Arial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Arial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Arial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Arial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Arial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lang="ru-RU" sz="1400"/>
              <a:t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marL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defRPr lang="en-US" sz="4400" b="0" i="0">
          <a:solidFill>
            <a:schemeClr val="dk2"/>
          </a:solidFill>
          <a:latin typeface="Arial"/>
        </a:defRPr>
      </a:lvl1pPr>
      <a:lvl2pPr marL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defRPr lang="en-US" sz="4400" b="0" i="0">
          <a:solidFill>
            <a:schemeClr val="dk2"/>
          </a:solidFill>
          <a:latin typeface="Arial"/>
        </a:defRPr>
      </a:lvl2pPr>
      <a:lvl3pPr marL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defRPr lang="en-US" sz="4400" b="0" i="0">
          <a:solidFill>
            <a:schemeClr val="dk2"/>
          </a:solidFill>
          <a:latin typeface="Arial"/>
        </a:defRPr>
      </a:lvl3pPr>
      <a:lvl4pPr marL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defRPr lang="en-US" sz="4400" b="0" i="0">
          <a:solidFill>
            <a:schemeClr val="dk2"/>
          </a:solidFill>
          <a:latin typeface="Arial"/>
        </a:defRPr>
      </a:lvl4pPr>
      <a:lvl5pPr marL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defRPr lang="en-US" sz="4400" b="0" i="0">
          <a:solidFill>
            <a:schemeClr val="dk2"/>
          </a:solidFill>
          <a:latin typeface="Arial"/>
        </a:defRPr>
      </a:lvl5pPr>
      <a:lvl6pPr>
        <a:defRPr lang="en-US" sz="1800"/>
      </a:lvl6pPr>
      <a:lvl7pPr>
        <a:defRPr lang="en-US" sz="1800"/>
      </a:lvl7pPr>
      <a:lvl8pPr>
        <a:defRPr lang="en-US" sz="1800"/>
      </a:lvl8pPr>
      <a:lvl9pPr>
        <a:defRPr lang="en-US" sz="1800"/>
      </a:lvl9pPr>
    </p:titleStyle>
    <p:bodyStyle>
      <a:lvl1pPr marL="342900" indent="0" algn="l" defTabSz="914400">
        <a:lnSpc>
          <a:spcPct val="100000"/>
        </a:lnSpc>
        <a:spcBef>
          <a:spcPts val="0"/>
        </a:spcBef>
        <a:spcAft>
          <a:spcPts val="0"/>
        </a:spcAft>
        <a:buChar char="•"/>
        <a:defRPr lang="en-US" sz="3200" b="0" i="0">
          <a:solidFill>
            <a:schemeClr val="dk1"/>
          </a:solidFill>
          <a:latin typeface="Arial"/>
        </a:defRPr>
      </a:lvl1pPr>
      <a:lvl2pPr marL="742950" indent="457200" algn="l" defTabSz="914400">
        <a:lnSpc>
          <a:spcPct val="100000"/>
        </a:lnSpc>
        <a:spcBef>
          <a:spcPts val="0"/>
        </a:spcBef>
        <a:spcAft>
          <a:spcPts val="0"/>
        </a:spcAft>
        <a:buChar char="–"/>
        <a:defRPr lang="en-US" sz="2800" b="0" i="0">
          <a:solidFill>
            <a:schemeClr val="dk1"/>
          </a:solidFill>
          <a:latin typeface="Arial"/>
        </a:defRPr>
      </a:lvl2pPr>
      <a:lvl3pPr marL="1143000" indent="914400" algn="l" defTabSz="914400">
        <a:lnSpc>
          <a:spcPct val="100000"/>
        </a:lnSpc>
        <a:spcBef>
          <a:spcPts val="0"/>
        </a:spcBef>
        <a:spcAft>
          <a:spcPts val="0"/>
        </a:spcAft>
        <a:buChar char="•"/>
        <a:defRPr lang="en-US" sz="2400" b="0" i="0">
          <a:solidFill>
            <a:schemeClr val="dk1"/>
          </a:solidFill>
          <a:latin typeface="Arial"/>
        </a:defRPr>
      </a:lvl3pPr>
      <a:lvl4pPr marL="1600200" indent="1371600" algn="l" defTabSz="914400">
        <a:lnSpc>
          <a:spcPct val="100000"/>
        </a:lnSpc>
        <a:spcBef>
          <a:spcPts val="0"/>
        </a:spcBef>
        <a:spcAft>
          <a:spcPts val="0"/>
        </a:spcAft>
        <a:buChar char="–"/>
        <a:defRPr lang="en-US" sz="2000" b="0" i="0">
          <a:solidFill>
            <a:schemeClr val="dk1"/>
          </a:solidFill>
          <a:latin typeface="Arial"/>
        </a:defRPr>
      </a:lvl4pPr>
      <a:lvl5pPr marL="2057400" indent="1828800" algn="l" defTabSz="914400">
        <a:lnSpc>
          <a:spcPct val="100000"/>
        </a:lnSpc>
        <a:spcBef>
          <a:spcPts val="0"/>
        </a:spcBef>
        <a:spcAft>
          <a:spcPts val="0"/>
        </a:spcAft>
        <a:buChar char="»"/>
        <a:defRPr lang="en-US" sz="2000" b="0" i="0">
          <a:solidFill>
            <a:schemeClr val="dk1"/>
          </a:solidFill>
          <a:latin typeface="Arial"/>
        </a:defRPr>
      </a:lvl5pPr>
      <a:lvl6pPr>
        <a:defRPr lang="en-US" sz="1800"/>
      </a:lvl6pPr>
      <a:lvl7pPr>
        <a:defRPr lang="en-US" sz="1800"/>
      </a:lvl7pPr>
      <a:lvl8pPr>
        <a:defRPr lang="en-US" sz="1800"/>
      </a:lvl8pPr>
      <a:lvl9pPr>
        <a:defRPr lang="en-US" sz="1800"/>
      </a:lvl9pPr>
    </p:bodyStyle>
    <p:otherStyle>
      <a:lvl1pPr marL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>
          <a:solidFill>
            <a:schemeClr val="dk1"/>
          </a:solidFill>
          <a:latin typeface="Arial"/>
        </a:defRPr>
      </a:lvl1pPr>
      <a:lvl2pPr marL="457200" indent="45720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>
          <a:solidFill>
            <a:schemeClr val="dk1"/>
          </a:solidFill>
          <a:latin typeface="Arial"/>
        </a:defRPr>
      </a:lvl2pPr>
      <a:lvl3pPr marL="914400" indent="91440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>
          <a:solidFill>
            <a:schemeClr val="dk1"/>
          </a:solidFill>
          <a:latin typeface="Arial"/>
        </a:defRPr>
      </a:lvl3pPr>
      <a:lvl4pPr marL="1371600" indent="137160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>
          <a:solidFill>
            <a:schemeClr val="dk1"/>
          </a:solidFill>
          <a:latin typeface="Arial"/>
        </a:defRPr>
      </a:lvl4pPr>
      <a:lvl5pPr marL="1828800" indent="182880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>
          <a:solidFill>
            <a:schemeClr val="dk1"/>
          </a:solidFill>
          <a:latin typeface="Arial"/>
        </a:defRPr>
      </a:lvl5pPr>
      <a:lvl6pPr>
        <a:defRPr lang="en-US" sz="1800"/>
      </a:lvl6pPr>
      <a:lvl7pPr>
        <a:defRPr lang="en-US" sz="1800"/>
      </a:lvl7pPr>
      <a:lvl8pPr>
        <a:defRPr lang="en-US" sz="1800"/>
      </a:lvl8pPr>
      <a:lvl9pPr>
        <a:defRPr lang="en-US" sz="1800"/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ShapeType="1" noGrp="1"/>
          </p:cNvSpPr>
          <p:nvPr>
            <p:ph type="title"/>
          </p:nvPr>
        </p:nvSpPr>
        <p:spPr bwMode="auto">
          <a:xfrm>
            <a:off x="468312" y="233362"/>
            <a:ext cx="8229600" cy="1296987"/>
          </a:xfrm>
          <a:prstGeom prst="rect">
            <a:avLst/>
          </a:prstGeom>
        </p:spPr>
        <p:txBody>
          <a:bodyPr lIns="91440" tIns="45720" rIns="91440" bIns="45720" anchor="ctr" anchorCtr="0"/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Arial"/>
              </a:defRPr>
            </a:lvl1pPr>
            <a:lvl2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Arial"/>
              </a:defRPr>
            </a:lvl2pPr>
            <a:lvl3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Arial"/>
              </a:defRPr>
            </a:lvl3pPr>
            <a:lvl4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Arial"/>
              </a:defRPr>
            </a:lvl4pPr>
            <a:lvl5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Arial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000" b="1" i="0" u="none">
                <a:latin typeface="Times New Roman"/>
              </a:rPr>
              <a:t>Результаты оценки качества </a:t>
            </a:r>
            <a:br>
              <a:rPr lang="ru-RU" sz="2000" b="1" i="0" u="none">
                <a:latin typeface="Times New Roman"/>
              </a:rPr>
            </a:br>
            <a:r>
              <a:rPr lang="ru-RU" sz="2000" b="1" i="0" u="none">
                <a:latin typeface="Times New Roman"/>
              </a:rPr>
              <a:t>управления муниципальными финансами </a:t>
            </a:r>
            <a:br>
              <a:rPr lang="ru-RU" sz="2000" b="1" i="0" u="none">
                <a:latin typeface="Times New Roman"/>
              </a:rPr>
            </a:br>
            <a:r>
              <a:rPr lang="ru-RU" sz="2000" b="1" i="0" u="none">
                <a:latin typeface="Times New Roman"/>
              </a:rPr>
              <a:t>за 2025 год</a:t>
            </a:r>
            <a:br>
              <a:rPr lang="ru-RU" sz="2000" b="1" i="0" u="none">
                <a:latin typeface="Times New Roman"/>
              </a:rPr>
            </a:br>
            <a:endParaRPr sz="800"/>
          </a:p>
        </p:txBody>
      </p:sp>
      <p:graphicFrame>
        <p:nvGraphicFramePr>
          <p:cNvPr id="2051" name="Group 403"/>
          <p:cNvGraphicFramePr>
            <a:graphicFrameLocks xmlns:a="http://schemas.openxmlformats.org/drawingml/2006/main" noGrp="1"/>
          </p:cNvGraphicFramePr>
          <p:nvPr>
            <p:ph sz="half" idx="4294967295"/>
          </p:nvPr>
        </p:nvGraphicFramePr>
        <p:xfrm>
          <a:off x="611188" y="2970213"/>
          <a:ext cx="3672780" cy="2042178"/>
        </p:xfrm>
        <a:graphic>
          <a:graphicData uri="http://schemas.openxmlformats.org/drawingml/2006/table">
            <a:tbl>
              <a:tblPr firstRow="0" firstCol="0" lastRow="0" lastCol="0" bandRow="0" bandCol="0"/>
              <a:tblGrid>
                <a:gridCol w="3672780"/>
              </a:tblGrid>
              <a:tr h="353611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</a:rPr>
                        <a:t>Муниципальные районы (городские округа) </a:t>
                      </a:r>
                      <a:endParaRPr/>
                    </a:p>
                  </a:txBody>
                  <a:tcPr>
                    <a:lnL w="28575" algn="ctr">
                      <a:solidFill>
                        <a:schemeClr val="tx1"/>
                      </a:solidFill>
                      <a:prstDash val="solid"/>
                    </a:lnL>
                    <a:lnR w="12700" algn="ctr">
                      <a:solidFill>
                        <a:schemeClr val="tx1"/>
                      </a:solidFill>
                      <a:prstDash val="solid"/>
                    </a:lnR>
                    <a:lnT w="28575" algn="ctr">
                      <a:solidFill>
                        <a:schemeClr val="tx1"/>
                      </a:solidFill>
                      <a:prstDash val="solid"/>
                    </a:lnT>
                    <a:lnB w="12700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319456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1" i="0" u="none" strike="noStrike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Красногвардейский район </a:t>
                      </a:r>
                      <a:endParaRPr sz="1600"/>
                    </a:p>
                  </a:txBody>
                  <a:tcPr>
                    <a:lnL w="28575" algn="ctr">
                      <a:solidFill>
                        <a:schemeClr val="tx1"/>
                      </a:solidFill>
                      <a:prstDash val="solid"/>
                    </a:lnL>
                    <a:lnR w="12700" algn="ctr">
                      <a:solidFill>
                        <a:schemeClr val="tx1"/>
                      </a:solidFill>
                      <a:prstDash val="solid"/>
                    </a:lnR>
                    <a:lnT w="12700" algn="ctr">
                      <a:solidFill>
                        <a:schemeClr val="tx1"/>
                      </a:solidFill>
                      <a:prstDash val="solid"/>
                    </a:lnT>
                    <a:lnB w="12700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319456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1" i="0" u="none" strike="noStrike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Майкопский</a:t>
                      </a:r>
                      <a:r>
                        <a:rPr lang="ru-RU" sz="1600" b="1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</a:rPr>
                        <a:t> район</a:t>
                      </a:r>
                      <a:endParaRPr sz="1600"/>
                    </a:p>
                  </a:txBody>
                  <a:tcPr>
                    <a:lnL w="28575" algn="ctr">
                      <a:solidFill>
                        <a:schemeClr val="tx1"/>
                      </a:solidFill>
                      <a:prstDash val="solid"/>
                    </a:lnL>
                    <a:lnR w="12700" algn="ctr">
                      <a:solidFill>
                        <a:schemeClr val="tx1"/>
                      </a:solidFill>
                      <a:prstDash val="solid"/>
                    </a:lnR>
                    <a:lnT w="12700" algn="ctr">
                      <a:solidFill>
                        <a:schemeClr val="tx1"/>
                      </a:solidFill>
                      <a:prstDash val="solid"/>
                    </a:lnT>
                    <a:lnB w="12700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319456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1" i="0" u="none" strike="noStrike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Кошехабльский</a:t>
                      </a:r>
                      <a:r>
                        <a:rPr lang="ru-RU" sz="1600" b="1" i="0" u="none" strike="noStrike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район </a:t>
                      </a:r>
                      <a:endParaRPr sz="1600" b="1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>
                    <a:lnL w="28575" algn="ctr">
                      <a:solidFill>
                        <a:schemeClr val="tx1"/>
                      </a:solidFill>
                      <a:prstDash val="solid"/>
                    </a:lnL>
                    <a:lnR w="12700" algn="ctr">
                      <a:solidFill>
                        <a:schemeClr val="tx1"/>
                      </a:solidFill>
                      <a:prstDash val="solid"/>
                    </a:lnR>
                    <a:lnT w="12700" algn="ctr">
                      <a:solidFill>
                        <a:schemeClr val="tx1"/>
                      </a:solidFill>
                      <a:prstDash val="solid"/>
                    </a:lnT>
                    <a:lnB w="12700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319456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1" i="0" u="none" strike="noStrike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город Майкоп</a:t>
                      </a:r>
                      <a:endParaRPr sz="1600"/>
                    </a:p>
                  </a:txBody>
                  <a:tcPr>
                    <a:lnL w="28575" algn="ctr">
                      <a:solidFill>
                        <a:schemeClr val="tx1"/>
                      </a:solidFill>
                      <a:prstDash val="solid"/>
                    </a:lnL>
                    <a:lnR w="12700" algn="ctr">
                      <a:solidFill>
                        <a:schemeClr val="tx1"/>
                      </a:solidFill>
                      <a:prstDash val="solid"/>
                    </a:lnR>
                    <a:lnT w="12700" algn="ctr">
                      <a:solidFill>
                        <a:schemeClr val="tx1"/>
                      </a:solidFill>
                      <a:prstDash val="solid"/>
                    </a:lnT>
                    <a:lnB w="12700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398974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1" i="0" u="none" strike="noStrike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Шовгеновский район</a:t>
                      </a:r>
                      <a:endParaRPr sz="1600" b="1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>
                    <a:lnL w="28575" algn="ctr">
                      <a:solidFill>
                        <a:schemeClr val="tx1"/>
                      </a:solidFill>
                      <a:prstDash val="solid"/>
                    </a:lnL>
                    <a:lnR w="12699" algn="ctr">
                      <a:solidFill>
                        <a:schemeClr val="tx1"/>
                      </a:solidFill>
                      <a:prstDash val="solid"/>
                    </a:lnR>
                    <a:lnT w="12699" algn="ctr">
                      <a:solidFill>
                        <a:schemeClr val="tx1"/>
                      </a:solidFill>
                      <a:prstDash val="solid"/>
                    </a:lnT>
                    <a:lnB w="12699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398974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1" i="0" u="none" strike="noStrike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Тахтамукайский</a:t>
                      </a:r>
                      <a:r>
                        <a:rPr lang="ru-RU" sz="1600" b="1" i="0" u="none" strike="noStrike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район</a:t>
                      </a:r>
                      <a:endParaRPr lang="ru-RU" sz="1600" b="1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>
                    <a:lnL w="28575" algn="ctr">
                      <a:solidFill>
                        <a:schemeClr val="tx1"/>
                      </a:solidFill>
                      <a:prstDash val="solid"/>
                    </a:lnL>
                    <a:lnR w="12699" algn="ctr">
                      <a:solidFill>
                        <a:schemeClr val="tx1"/>
                      </a:solidFill>
                      <a:prstDash val="solid"/>
                    </a:lnR>
                    <a:lnT w="12699" algn="ctr">
                      <a:solidFill>
                        <a:schemeClr val="tx1"/>
                      </a:solidFill>
                      <a:prstDash val="solid"/>
                    </a:lnT>
                    <a:lnB w="12699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65" name="Rectangle 246"/>
          <p:cNvSpPr>
            <a:spLocks noChangeShapeType="1" noGrp="1"/>
          </p:cNvSpPr>
          <p:nvPr/>
        </p:nvSpPr>
        <p:spPr bwMode="auto">
          <a:xfrm>
            <a:off x="684212" y="1565275"/>
            <a:ext cx="3382962" cy="1323974"/>
          </a:xfrm>
          <a:prstGeom prst="rect">
            <a:avLst/>
          </a:prstGeom>
          <a:noFill/>
        </p:spPr>
        <p:txBody>
          <a:bodyPr lIns="91440" tIns="45720" rIns="91440" bIns="45720" anchor="ctr" anchorCtr="0">
            <a:spAutoFit/>
          </a:bodyPr>
          <a:lstStyle/>
          <a:p>
            <a:pPr lvl="0" algn="ctr">
              <a:buNone/>
              <a:defRPr/>
            </a:pPr>
            <a:r>
              <a:rPr sz="1600" b="1" i="0" u="none">
                <a:latin typeface="Times New Roman"/>
              </a:rPr>
              <a:t>Муниципальные районы</a:t>
            </a:r>
            <a:endParaRPr/>
          </a:p>
          <a:p>
            <a:pPr lvl="0" algn="ctr">
              <a:buNone/>
              <a:defRPr/>
            </a:pPr>
            <a:r>
              <a:rPr sz="1600" b="1" i="0" u="none">
                <a:latin typeface="Times New Roman"/>
              </a:rPr>
              <a:t> (городские округа) </a:t>
            </a:r>
            <a:endParaRPr/>
          </a:p>
          <a:p>
            <a:pPr lvl="0" algn="ctr">
              <a:buNone/>
              <a:defRPr/>
            </a:pPr>
            <a:r>
              <a:rPr sz="1600" b="1" i="0" u="none">
                <a:latin typeface="Times New Roman"/>
              </a:rPr>
              <a:t> с высоким качеством управления </a:t>
            </a:r>
            <a:endParaRPr/>
          </a:p>
          <a:p>
            <a:pPr lvl="0" algn="ctr">
              <a:buNone/>
              <a:defRPr/>
            </a:pPr>
            <a:r>
              <a:rPr sz="1600" b="1" i="0" u="none">
                <a:latin typeface="Times New Roman"/>
              </a:rPr>
              <a:t>муниципальными финансами </a:t>
            </a:r>
            <a:endParaRPr/>
          </a:p>
          <a:p>
            <a:pPr lvl="0" algn="ctr">
              <a:buNone/>
              <a:defRPr/>
            </a:pPr>
            <a:r>
              <a:rPr sz="1600" b="1" i="0" u="none">
                <a:latin typeface="Times New Roman"/>
              </a:rPr>
              <a:t>I степень </a:t>
            </a:r>
            <a:endParaRPr/>
          </a:p>
        </p:txBody>
      </p:sp>
      <p:sp>
        <p:nvSpPr>
          <p:cNvPr id="2066" name="Rectangle 247"/>
          <p:cNvSpPr>
            <a:spLocks noChangeShapeType="1" noGrp="1"/>
          </p:cNvSpPr>
          <p:nvPr/>
        </p:nvSpPr>
        <p:spPr bwMode="auto">
          <a:xfrm>
            <a:off x="4859337" y="1601787"/>
            <a:ext cx="3744912" cy="1077912"/>
          </a:xfrm>
          <a:prstGeom prst="rect">
            <a:avLst/>
          </a:prstGeom>
          <a:noFill/>
        </p:spPr>
        <p:txBody>
          <a:bodyPr lIns="91440" tIns="45720" rIns="91440" bIns="45720" anchor="ctr" anchorCtr="0">
            <a:spAutoFit/>
          </a:bodyPr>
          <a:lstStyle/>
          <a:p>
            <a:pPr lvl="0" algn="ctr">
              <a:defRPr/>
            </a:pPr>
            <a:r>
              <a:rPr sz="1600" b="1" i="0" u="none">
                <a:latin typeface="Times New Roman"/>
              </a:rPr>
              <a:t>Муниципальные районы   </a:t>
            </a:r>
            <a:endParaRPr/>
          </a:p>
          <a:p>
            <a:pPr lvl="0" algn="ctr">
              <a:defRPr/>
            </a:pPr>
            <a:r>
              <a:rPr sz="1600" b="1" i="0" u="none">
                <a:latin typeface="Times New Roman"/>
              </a:rPr>
              <a:t>с надлежащим качеством  управления </a:t>
            </a:r>
            <a:endParaRPr/>
          </a:p>
          <a:p>
            <a:pPr lvl="0" algn="ctr">
              <a:defRPr/>
            </a:pPr>
            <a:r>
              <a:rPr sz="1600" b="1" i="0" u="none">
                <a:latin typeface="Times New Roman"/>
              </a:rPr>
              <a:t>муниципальными финансами </a:t>
            </a:r>
            <a:endParaRPr/>
          </a:p>
          <a:p>
            <a:pPr lvl="0" algn="ctr">
              <a:defRPr/>
            </a:pPr>
            <a:r>
              <a:rPr sz="1600" b="1" i="0" u="none">
                <a:latin typeface="Times New Roman"/>
              </a:rPr>
              <a:t>II степень</a:t>
            </a:r>
            <a:endParaRPr/>
          </a:p>
        </p:txBody>
      </p:sp>
      <p:graphicFrame>
        <p:nvGraphicFramePr>
          <p:cNvPr id="2067" name="Group 404"/>
          <p:cNvGraphicFramePr>
            <a:graphicFrameLocks xmlns:a="http://schemas.openxmlformats.org/drawingml/2006/main" noGrp="1"/>
          </p:cNvGraphicFramePr>
          <p:nvPr>
            <p:ph sz="half" idx="4294967295"/>
          </p:nvPr>
        </p:nvGraphicFramePr>
        <p:xfrm>
          <a:off x="4716463" y="2970213"/>
          <a:ext cx="3743969" cy="2669976"/>
        </p:xfrm>
        <a:graphic>
          <a:graphicData uri="http://schemas.openxmlformats.org/drawingml/2006/table">
            <a:tbl>
              <a:tblPr firstRow="0" firstCol="0" lastRow="0" lastCol="0" bandRow="0" bandCol="0"/>
              <a:tblGrid>
                <a:gridCol w="3743969"/>
              </a:tblGrid>
              <a:tr h="381426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</a:rPr>
                        <a:t>Муниципальные районы (городские округа)</a:t>
                      </a:r>
                      <a:endParaRPr/>
                    </a:p>
                  </a:txBody>
                  <a:tcPr>
                    <a:lnL w="28575" algn="ctr">
                      <a:solidFill>
                        <a:schemeClr val="tx1"/>
                      </a:solidFill>
                      <a:prstDash val="solid"/>
                    </a:lnL>
                    <a:lnR w="12700" algn="ctr">
                      <a:solidFill>
                        <a:schemeClr val="tx1"/>
                      </a:solidFill>
                      <a:prstDash val="solid"/>
                    </a:lnR>
                    <a:lnT w="28575" algn="ctr">
                      <a:solidFill>
                        <a:schemeClr val="tx1"/>
                      </a:solidFill>
                      <a:prstDash val="solid"/>
                    </a:lnT>
                    <a:lnB w="12700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457710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Гиагинский</a:t>
                      </a:r>
                      <a:r>
                        <a:rPr lang="ru-RU" sz="1800" b="1" i="0" u="none" strike="noStrike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район</a:t>
                      </a:r>
                      <a:endParaRPr/>
                    </a:p>
                  </a:txBody>
                  <a:tcPr>
                    <a:lnL w="28575" algn="ctr">
                      <a:solidFill>
                        <a:schemeClr val="tx1"/>
                      </a:solidFill>
                      <a:prstDash val="solid"/>
                    </a:lnL>
                    <a:lnR w="12700" algn="ctr">
                      <a:solidFill>
                        <a:schemeClr val="tx1"/>
                      </a:solidFill>
                      <a:prstDash val="solid"/>
                    </a:lnR>
                    <a:lnT w="12700" algn="ctr">
                      <a:solidFill>
                        <a:schemeClr val="tx1"/>
                      </a:solidFill>
                      <a:prstDash val="solid"/>
                    </a:lnT>
                    <a:lnB w="12700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457710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город </a:t>
                      </a:r>
                      <a:r>
                        <a:rPr lang="ru-RU" sz="1800" b="1" i="0" u="none" strike="noStrike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Адыгейск</a:t>
                      </a:r>
                      <a:endParaRPr/>
                    </a:p>
                  </a:txBody>
                  <a:tcPr>
                    <a:lnL w="28575" algn="ctr">
                      <a:solidFill>
                        <a:schemeClr val="tx1"/>
                      </a:solidFill>
                      <a:prstDash val="solid"/>
                    </a:lnL>
                    <a:lnR w="12700" algn="ctr">
                      <a:solidFill>
                        <a:schemeClr val="tx1"/>
                      </a:solidFill>
                      <a:prstDash val="solid"/>
                    </a:lnR>
                    <a:lnT w="12700" algn="ctr">
                      <a:solidFill>
                        <a:schemeClr val="tx1"/>
                      </a:solidFill>
                      <a:prstDash val="solid"/>
                    </a:lnT>
                    <a:lnB w="12700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457710"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Теучежский</a:t>
                      </a:r>
                      <a:r>
                        <a:rPr lang="ru-RU" sz="1800" b="1" i="0" u="none" strike="noStrike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район</a:t>
                      </a:r>
                      <a:endParaRPr/>
                    </a:p>
                  </a:txBody>
                  <a:tcPr>
                    <a:lnL w="28575" algn="ctr">
                      <a:solidFill>
                        <a:schemeClr val="tx1"/>
                      </a:solidFill>
                      <a:prstDash val="solid"/>
                    </a:lnL>
                    <a:lnR w="12700" algn="ctr">
                      <a:solidFill>
                        <a:schemeClr val="tx1"/>
                      </a:solidFill>
                      <a:prstDash val="solid"/>
                    </a:lnR>
                    <a:lnT w="12700" algn="ctr">
                      <a:solidFill>
                        <a:schemeClr val="tx1"/>
                      </a:solidFill>
                      <a:prstDash val="solid"/>
                    </a:lnT>
                    <a:lnB w="12700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83" name="Rectangle 400"/>
          <p:cNvSpPr>
            <a:spLocks noChangeShapeType="1" noGrp="1"/>
          </p:cNvSpPr>
          <p:nvPr/>
        </p:nvSpPr>
        <p:spPr bwMode="auto">
          <a:xfrm>
            <a:off x="5762625" y="263525"/>
            <a:ext cx="3024187" cy="146050"/>
          </a:xfrm>
          <a:prstGeom prst="rect">
            <a:avLst/>
          </a:prstGeom>
          <a:noFill/>
        </p:spPr>
        <p:txBody>
          <a:bodyPr wrap="none" anchor="ctr" anchorCtr="0"/>
          <a:lstStyle/>
          <a:p>
            <a:pPr lvl="0">
              <a:defRPr/>
            </a:pPr>
            <a:endParaRPr/>
          </a:p>
        </p:txBody>
      </p:sp>
      <p:sp>
        <p:nvSpPr>
          <p:cNvPr id="2084" name="TextBox 12"/>
          <p:cNvSpPr txBox="1">
            <a:spLocks noChangeShapeType="1" noGrp="1"/>
          </p:cNvSpPr>
          <p:nvPr/>
        </p:nvSpPr>
        <p:spPr bwMode="auto">
          <a:xfrm rot="10800000" flipV="1">
            <a:off x="1116011" y="6137137"/>
            <a:ext cx="7490543" cy="366119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/>
          <a:p>
            <a:pPr lvl="0" algn="just">
              <a:spcBef>
                <a:spcPts val="0"/>
              </a:spcBef>
              <a:defRPr/>
            </a:pPr>
            <a:r>
              <a:rPr lang="ru-RU" sz="1400">
                <a:latin typeface="Times New Roman"/>
                <a:ea typeface="Times New Roman"/>
              </a:rPr>
              <a:t> </a:t>
            </a:r>
            <a:endParaRPr/>
          </a:p>
        </p:txBody>
      </p:sp>
      <p:sp>
        <p:nvSpPr>
          <p:cNvPr id="2085" name="TextBox 10"/>
          <p:cNvSpPr txBox="1">
            <a:spLocks noChangeShapeType="1" noGrp="1"/>
          </p:cNvSpPr>
          <p:nvPr/>
        </p:nvSpPr>
        <p:spPr bwMode="auto">
          <a:xfrm>
            <a:off x="6011861" y="0"/>
            <a:ext cx="2952750" cy="276225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000" advClick="1"/>
    </mc:Choice>
    <mc:Fallback>
      <p:transition advClick="1"/>
    </mc:Fallback>
  </mc:AlternateContent>
  <p:timing/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Оформление по умолчанию">
  <a:themeElements>
    <a:clrScheme name="Defau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AAAAAA"/>
      </a:accent3>
      <a:accent4>
        <a:srgbClr val="DCDCDC"/>
      </a:accent4>
      <a:accent5>
        <a:srgbClr val="DBF1FA"/>
      </a:accent5>
      <a:accent6>
        <a:srgbClr val="4B9DCA"/>
      </a:accent6>
      <a:hlink>
        <a:srgbClr val="009999"/>
      </a:hlink>
      <a:folHlink>
        <a:srgbClr val="99CC00"/>
      </a:folHlink>
    </a:clrScheme>
    <a:fontScheme name="default">
      <a:majorFont>
        <a:latin typeface="Arial"/>
        <a:ea typeface="Liberation Sans"/>
        <a:cs typeface="Liberation Sans"/>
      </a:majorFont>
      <a:minorFont>
        <a:latin typeface="Calibri"/>
        <a:ea typeface="Liberation Sans"/>
        <a:cs typeface="Liberation Sans"/>
      </a:minorFont>
    </a:fontScheme>
    <a:fmtScheme name="Default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Р7-Офис/2026.1.2.1942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оценки качества  управления муниципальными финансами  за 2010 год</dc:title>
  <dc:subject/>
  <dc:creator>budpol2</dc:creator>
  <cp:keywords/>
  <dc:description/>
  <dc:identifier/>
  <dc:language/>
  <cp:lastModifiedBy>potokova</cp:lastModifiedBy>
  <cp:revision>188</cp:revision>
  <dcterms:created xsi:type="dcterms:W3CDTF">2011-03-23T13:47:00Z</dcterms:created>
  <dcterms:modified xsi:type="dcterms:W3CDTF">2026-04-03T08:02:11Z</dcterms:modified>
  <cp:category/>
  <cp:contentStatus/>
  <cp:version/>
</cp:coreProperties>
</file>